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72" r:id="rId2"/>
    <p:sldId id="274" r:id="rId3"/>
    <p:sldId id="273" r:id="rId4"/>
    <p:sldId id="275" r:id="rId5"/>
    <p:sldId id="256" r:id="rId6"/>
    <p:sldId id="268" r:id="rId7"/>
    <p:sldId id="270" r:id="rId8"/>
    <p:sldId id="269" r:id="rId9"/>
    <p:sldId id="259" r:id="rId10"/>
    <p:sldId id="257" r:id="rId11"/>
    <p:sldId id="258" r:id="rId12"/>
    <p:sldId id="260" r:id="rId13"/>
    <p:sldId id="261" r:id="rId14"/>
    <p:sldId id="262" r:id="rId15"/>
    <p:sldId id="263" r:id="rId16"/>
    <p:sldId id="266" r:id="rId17"/>
    <p:sldId id="265" r:id="rId18"/>
    <p:sldId id="264" r:id="rId19"/>
    <p:sldId id="267" r:id="rId20"/>
    <p:sldId id="271" r:id="rId21"/>
  </p:sldIdLst>
  <p:sldSz cx="9144000" cy="6858000" type="letter"/>
  <p:notesSz cx="6858000" cy="9080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0" autoAdjust="0"/>
    <p:restoredTop sz="94660"/>
  </p:normalViewPr>
  <p:slideViewPr>
    <p:cSldViewPr>
      <p:cViewPr varScale="1">
        <p:scale>
          <a:sx n="87" d="100"/>
          <a:sy n="87" d="100"/>
        </p:scale>
        <p:origin x="13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CAE47EB-F188-4CB0-90EA-36B2D3E1B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2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BFA43-2187-4A08-A4E2-DD8BF1C44E8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F3E7-FC03-46C1-97BB-7D262F4C3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 is the 2</a:t>
            </a:r>
            <a:r>
              <a:rPr lang="en-US" baseline="30000" dirty="0" smtClean="0"/>
              <a:t>nd</a:t>
            </a:r>
            <a:r>
              <a:rPr lang="en-US" dirty="0" smtClean="0"/>
              <a:t> largest consumer</a:t>
            </a:r>
            <a:r>
              <a:rPr lang="en-US" baseline="0" dirty="0" smtClean="0"/>
              <a:t> of electricity. China is first.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F3E7-FC03-46C1-97BB-7D262F4C3A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1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5715000" cy="990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667000"/>
            <a:ext cx="5715000" cy="7620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2D9AC1-6B35-435F-A2C4-9F3FEFE31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6FC3-036E-4109-A666-85E7DD3B9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1FFE7-DA56-4581-91CA-72FFAA5DF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34039DE1-AC92-4948-BE40-47056FC04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2430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0" y="3771900"/>
            <a:ext cx="76962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2A720E73-693A-4CBD-8706-B886370C7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37719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92430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5F41C1C6-C27D-4B0F-8FB8-52E8F857AA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2430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924300" y="37719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A199B8B3-4D9D-4B7D-8FF5-7D310641F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2430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7719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4300" y="37719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F2901943-E2B7-4EFF-A910-B3B2D1CFD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430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AA68CA97-B052-4E60-BBEA-4C565108E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F0FDE-D6B9-4443-8456-E9C8B1E4F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41CEA-3A8A-4D0E-A861-5A9074E25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37719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762000"/>
            <a:ext cx="37719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32CC1-4374-4482-8062-0DB3ECBB0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2854A-7362-4828-A3CD-AC26F9315C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098D0-981A-4FD5-89D4-B055D0B4F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A8C5-6035-47AF-A6D4-2D16C6A26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48ED7-7AC5-4F6E-9CE8-01CE1E5A4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2E133-7A45-4E5B-B3FB-816250B24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4AF989E-FAE6-4AD7-99D3-A60132E3F8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technology/energytechnology/fossilfuel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pBTnVoEIb9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 Pair-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ways we use electrical energy?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does it come from? What are some sources of energy?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Berlin Sans FB Demi" pitchFamily="34" charset="0"/>
              </a:rPr>
              <a:t>HOW IS COAL MADE ???</a:t>
            </a:r>
          </a:p>
        </p:txBody>
      </p:sp>
      <p:pic>
        <p:nvPicPr>
          <p:cNvPr id="10247" name="Picture 7" descr="coalformatio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14400"/>
            <a:ext cx="8839200" cy="579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Berlin Sans FB Demi" pitchFamily="34" charset="0"/>
              </a:rPr>
              <a:t>HOW ARE OIL AND GAS MADE ???</a:t>
            </a:r>
            <a:endParaRPr lang="en-US" sz="4800" b="1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3318" name="Picture 6" descr="oilgasform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838200"/>
            <a:ext cx="8763000" cy="586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Berlin Sans FB Demi" pitchFamily="34" charset="0"/>
              </a:rPr>
              <a:t>WHAT WAS THE DIFFERENCE BETWEEN COAL AND OIL/GAS?</a:t>
            </a:r>
            <a:endParaRPr lang="en-US" sz="480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30726" name="Picture 6" descr="Co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52600"/>
            <a:ext cx="2971800" cy="2478088"/>
          </a:xfrm>
          <a:noFill/>
          <a:ln/>
        </p:spPr>
      </p:pic>
      <p:pic>
        <p:nvPicPr>
          <p:cNvPr id="30731" name="Picture 11" descr="gasoline2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5800" y="1752600"/>
            <a:ext cx="2336800" cy="3505200"/>
          </a:xfrm>
          <a:noFill/>
          <a:ln/>
        </p:spPr>
      </p:pic>
      <p:pic>
        <p:nvPicPr>
          <p:cNvPr id="30732" name="Picture 12" descr="gasoli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248400" y="4114800"/>
            <a:ext cx="2590800" cy="2236788"/>
          </a:xfrm>
          <a:noFill/>
          <a:ln/>
        </p:spPr>
      </p:pic>
      <p:pic>
        <p:nvPicPr>
          <p:cNvPr id="30733" name="Picture 13" descr="natural g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76263" y="4386263"/>
            <a:ext cx="3767137" cy="2343150"/>
          </a:xfrm>
          <a:noFill/>
          <a:ln/>
        </p:spPr>
      </p:pic>
      <p:sp>
        <p:nvSpPr>
          <p:cNvPr id="7" name="Right Arrow 6"/>
          <p:cNvSpPr/>
          <p:nvPr/>
        </p:nvSpPr>
        <p:spPr bwMode="auto">
          <a:xfrm rot="3444440">
            <a:off x="4612457" y="1803776"/>
            <a:ext cx="10668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Click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             </a:t>
            </a:r>
            <a:r>
              <a:rPr lang="en-US" sz="4800">
                <a:solidFill>
                  <a:schemeClr val="tx1"/>
                </a:solidFill>
                <a:latin typeface="Berlin Sans FB Demi" pitchFamily="34" charset="0"/>
              </a:rPr>
              <a:t>HMMMM....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447800"/>
            <a:ext cx="5715000" cy="449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>
                <a:latin typeface="Berlin Sans FB Demi" pitchFamily="34" charset="0"/>
              </a:rPr>
              <a:t>If nonrenewable resources are resources that cannot be re-made at a scale comparable to its consumption, what are renewable resources?</a:t>
            </a:r>
          </a:p>
        </p:txBody>
      </p:sp>
      <p:pic>
        <p:nvPicPr>
          <p:cNvPr id="32777" name="Picture 9" descr="ques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533400"/>
            <a:ext cx="2797175" cy="6096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Berlin Sans FB Demi" pitchFamily="34" charset="0"/>
              </a:rPr>
              <a:t>RENEWABLE RESOURCES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6858000" cy="5867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000" dirty="0">
                <a:latin typeface="Berlin Sans FB Demi" pitchFamily="34" charset="0"/>
              </a:rPr>
              <a:t>Renewable resources are natural resources that can be replenished in a short period of time.</a:t>
            </a:r>
          </a:p>
          <a:p>
            <a:pPr marL="0" indent="0">
              <a:buFontTx/>
              <a:buNone/>
            </a:pPr>
            <a:endParaRPr lang="en-US" sz="800" dirty="0">
              <a:latin typeface="Berlin Sans FB Demi" pitchFamily="34" charset="0"/>
            </a:endParaRPr>
          </a:p>
          <a:p>
            <a:pPr marL="0" indent="0">
              <a:buFontTx/>
              <a:buNone/>
            </a:pPr>
            <a:endParaRPr lang="en-US" sz="800" dirty="0">
              <a:latin typeface="Berlin Sans FB Demi" pitchFamily="34" charset="0"/>
            </a:endParaRPr>
          </a:p>
          <a:p>
            <a:pPr marL="0" indent="0">
              <a:buFontTx/>
              <a:buNone/>
            </a:pPr>
            <a:r>
              <a:rPr lang="en-US" sz="4000" dirty="0">
                <a:latin typeface="Berlin Sans FB Demi" pitchFamily="34" charset="0"/>
              </a:rPr>
              <a:t>● Solar   ● Geothermal</a:t>
            </a:r>
          </a:p>
          <a:p>
            <a:pPr marL="0" indent="0">
              <a:buFontTx/>
              <a:buNone/>
            </a:pPr>
            <a:r>
              <a:rPr lang="en-US" sz="4000" dirty="0">
                <a:latin typeface="Berlin Sans FB Demi" pitchFamily="34" charset="0"/>
              </a:rPr>
              <a:t>● Wind  </a:t>
            </a:r>
            <a:r>
              <a:rPr lang="en-US" sz="1800" dirty="0">
                <a:latin typeface="Berlin Sans FB Demi" pitchFamily="34" charset="0"/>
              </a:rPr>
              <a:t> </a:t>
            </a:r>
            <a:r>
              <a:rPr lang="en-US" sz="4000" dirty="0">
                <a:latin typeface="Berlin Sans FB Demi" pitchFamily="34" charset="0"/>
              </a:rPr>
              <a:t> ● Biomass</a:t>
            </a:r>
          </a:p>
          <a:p>
            <a:pPr marL="0" indent="0">
              <a:buFontTx/>
              <a:buNone/>
            </a:pPr>
            <a:r>
              <a:rPr lang="en-US" sz="4000" dirty="0">
                <a:latin typeface="Berlin Sans FB Demi" pitchFamily="34" charset="0"/>
              </a:rPr>
              <a:t>● Water</a:t>
            </a:r>
          </a:p>
        </p:txBody>
      </p:sp>
      <p:pic>
        <p:nvPicPr>
          <p:cNvPr id="34824" name="Picture 8" descr="wi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21500" y="685800"/>
            <a:ext cx="2166938" cy="601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>
                <a:solidFill>
                  <a:schemeClr val="tx1"/>
                </a:solidFill>
                <a:latin typeface="Berlin Sans FB Demi" pitchFamily="34" charset="0"/>
              </a:rPr>
              <a:t>SOLAR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924300" y="1447800"/>
            <a:ext cx="4762500" cy="4343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400">
                <a:latin typeface="Berlin Sans FB Demi" pitchFamily="34" charset="0"/>
              </a:rPr>
              <a:t>Energy from the sun.</a:t>
            </a: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r>
              <a:rPr lang="en-US" sz="4400">
                <a:latin typeface="Berlin Sans FB Demi" pitchFamily="34" charset="0"/>
              </a:rPr>
              <a:t>Why is energy from the sun renewable?</a:t>
            </a:r>
          </a:p>
        </p:txBody>
      </p:sp>
      <p:pic>
        <p:nvPicPr>
          <p:cNvPr id="39944" name="Picture 8" descr="sola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28600"/>
            <a:ext cx="2590800" cy="2559050"/>
          </a:xfrm>
          <a:noFill/>
          <a:ln/>
        </p:spPr>
      </p:pic>
      <p:pic>
        <p:nvPicPr>
          <p:cNvPr id="39947" name="Picture 11" descr="solar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3" y="2819400"/>
            <a:ext cx="3309937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  </a:t>
            </a:r>
            <a:r>
              <a:rPr lang="en-US" sz="4800">
                <a:solidFill>
                  <a:schemeClr val="tx1"/>
                </a:solidFill>
                <a:latin typeface="Berlin Sans FB Demi" pitchFamily="34" charset="0"/>
              </a:rPr>
              <a:t>GEOTHERMAL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572000" cy="56388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z="2000">
              <a:latin typeface="Arial Black" pitchFamily="34" charset="0"/>
            </a:endParaRPr>
          </a:p>
          <a:p>
            <a:pPr marL="0" indent="0" algn="ctr">
              <a:buFontTx/>
              <a:buNone/>
            </a:pPr>
            <a:r>
              <a:rPr lang="en-US" sz="4400">
                <a:latin typeface="Berlin Sans FB Demi" pitchFamily="34" charset="0"/>
              </a:rPr>
              <a:t>Energy from Earth’s heat.</a:t>
            </a: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r>
              <a:rPr lang="en-US" sz="4400">
                <a:latin typeface="Berlin Sans FB Demi" pitchFamily="34" charset="0"/>
              </a:rPr>
              <a:t>Why is energy from the heat of the Earth renewable?</a:t>
            </a:r>
          </a:p>
        </p:txBody>
      </p:sp>
      <p:pic>
        <p:nvPicPr>
          <p:cNvPr id="46088" name="Picture 8" descr="geothermal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81000"/>
            <a:ext cx="3314700" cy="4419600"/>
          </a:xfrm>
          <a:noFill/>
          <a:ln/>
        </p:spPr>
      </p:pic>
      <p:pic>
        <p:nvPicPr>
          <p:cNvPr id="46089" name="Picture 9" descr="geothermal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819400"/>
            <a:ext cx="2930525" cy="3886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              </a:t>
            </a:r>
            <a:r>
              <a:rPr lang="en-US" sz="4800">
                <a:solidFill>
                  <a:schemeClr val="tx1"/>
                </a:solidFill>
                <a:latin typeface="Berlin Sans FB Demi" pitchFamily="34" charset="0"/>
              </a:rPr>
              <a:t>WIND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381000"/>
            <a:ext cx="4114800" cy="6248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400">
                <a:latin typeface="Berlin Sans FB Demi" pitchFamily="34" charset="0"/>
              </a:rPr>
              <a:t>Energy from the wind.</a:t>
            </a: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r>
              <a:rPr lang="en-US" sz="4400">
                <a:latin typeface="Berlin Sans FB Demi" pitchFamily="34" charset="0"/>
              </a:rPr>
              <a:t>Why is energy from the wind renewable?</a:t>
            </a:r>
          </a:p>
        </p:txBody>
      </p:sp>
      <p:pic>
        <p:nvPicPr>
          <p:cNvPr id="44039" name="Picture 7" descr="win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4953000" cy="5105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         </a:t>
            </a:r>
            <a:r>
              <a:rPr lang="en-US" sz="4800">
                <a:solidFill>
                  <a:schemeClr val="tx1"/>
                </a:solidFill>
                <a:latin typeface="Berlin Sans FB Demi" pitchFamily="34" charset="0"/>
              </a:rPr>
              <a:t>BIOMASS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648200" cy="5486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400">
                <a:latin typeface="Berlin Sans FB Demi" pitchFamily="34" charset="0"/>
              </a:rPr>
              <a:t>Energy from burning organic or living matter.</a:t>
            </a: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r>
              <a:rPr lang="en-US" sz="4400">
                <a:latin typeface="Berlin Sans FB Demi" pitchFamily="34" charset="0"/>
              </a:rPr>
              <a:t>Why is energy from biomass renewable?</a:t>
            </a:r>
          </a:p>
        </p:txBody>
      </p:sp>
      <p:pic>
        <p:nvPicPr>
          <p:cNvPr id="41991" name="Picture 7" descr="biomas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609600"/>
            <a:ext cx="4049713" cy="6096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    </a:t>
            </a:r>
            <a:r>
              <a:rPr lang="en-US" sz="4800">
                <a:solidFill>
                  <a:schemeClr val="tx1"/>
                </a:solidFill>
                <a:latin typeface="Berlin Sans FB Demi" pitchFamily="34" charset="0"/>
              </a:rPr>
              <a:t>WATER or  HYDROELECTRIC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143000"/>
            <a:ext cx="4838700" cy="5486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400">
                <a:latin typeface="Berlin Sans FB Demi" pitchFamily="34" charset="0"/>
              </a:rPr>
              <a:t>Energy from the flow of water.</a:t>
            </a: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r>
              <a:rPr lang="en-US" sz="4400">
                <a:latin typeface="Berlin Sans FB Demi" pitchFamily="34" charset="0"/>
              </a:rPr>
              <a:t>Why is energy of flowing water renewable?</a:t>
            </a:r>
          </a:p>
        </p:txBody>
      </p:sp>
      <p:pic>
        <p:nvPicPr>
          <p:cNvPr id="48135" name="Picture 7" descr="hydroelectri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8" y="1143000"/>
            <a:ext cx="3967162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144000" cy="762000"/>
          </a:xfrm>
        </p:spPr>
        <p:txBody>
          <a:bodyPr/>
          <a:lstStyle/>
          <a:p>
            <a:r>
              <a:rPr lang="en-US" dirty="0" smtClean="0"/>
              <a:t>Foldable- Renewable and Nonrenewable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6858000" cy="2743200"/>
          </a:xfrm>
        </p:spPr>
        <p:txBody>
          <a:bodyPr/>
          <a:lstStyle/>
          <a:p>
            <a:r>
              <a:rPr lang="en-US" dirty="0" smtClean="0"/>
              <a:t>Create a hamburger style foldable with two columns</a:t>
            </a:r>
            <a:r>
              <a:rPr lang="en-US" dirty="0" smtClean="0"/>
              <a:t>. Glue on pg. 119.</a:t>
            </a:r>
            <a:endParaRPr lang="en-US" dirty="0" smtClean="0"/>
          </a:p>
          <a:p>
            <a:r>
              <a:rPr lang="en-US" dirty="0" smtClean="0"/>
              <a:t>As you watch the video:</a:t>
            </a:r>
          </a:p>
          <a:p>
            <a:pPr lvl="1"/>
            <a:r>
              <a:rPr lang="en-US" dirty="0" smtClean="0"/>
              <a:t>Identify and describe the types of renewable and nonrenewable resources.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dr282zn36sxxg.cloudfront.net/datastreams/f-d%3Adb51b9a526fb5c88e9ff3e23e2a13c85026471529dec8e050d0b281e%2BIMAGE_THUMB_POSTCARD%2BIMAGE_THUMB_POSTCARD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67175"/>
            <a:ext cx="3907693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schooltoday.com/energy/renewable-energy/images/renewable-energy-typ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5" y="4314824"/>
            <a:ext cx="4762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2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>
                <a:solidFill>
                  <a:schemeClr val="tx1"/>
                </a:solidFill>
                <a:latin typeface="Berlin Sans FB Demi" pitchFamily="34" charset="0"/>
              </a:rPr>
              <a:t>SUMMARY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953000" cy="5105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 dirty="0">
                <a:latin typeface="Berlin Sans FB Demi" pitchFamily="34" charset="0"/>
              </a:rPr>
              <a:t>What are the differences between nonrenewable and renewable </a:t>
            </a:r>
            <a:r>
              <a:rPr lang="en-US" sz="4000" dirty="0" smtClean="0">
                <a:latin typeface="Berlin Sans FB Demi" pitchFamily="34" charset="0"/>
              </a:rPr>
              <a:t>resources?</a:t>
            </a:r>
          </a:p>
          <a:p>
            <a:pPr marL="0" indent="0" algn="ctr">
              <a:buFontTx/>
              <a:buNone/>
            </a:pPr>
            <a:r>
              <a:rPr lang="en-US" sz="4000" dirty="0" smtClean="0">
                <a:latin typeface="Berlin Sans FB Demi" pitchFamily="34" charset="0"/>
              </a:rPr>
              <a:t>Create a Venn diagram </a:t>
            </a:r>
            <a:endParaRPr lang="en-US" sz="4000" dirty="0">
              <a:latin typeface="Berlin Sans FB Demi" pitchFamily="34" charset="0"/>
            </a:endParaRPr>
          </a:p>
        </p:txBody>
      </p:sp>
      <p:pic>
        <p:nvPicPr>
          <p:cNvPr id="61447" name="Picture 7" descr="questi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066800"/>
            <a:ext cx="3771900" cy="5638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Energy- Copy on Pg. 120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8686800" cy="5867400"/>
          </a:xfrm>
        </p:spPr>
        <p:txBody>
          <a:bodyPr/>
          <a:lstStyle/>
          <a:p>
            <a:r>
              <a:rPr lang="en-US" sz="2400" dirty="0" smtClean="0"/>
              <a:t>Renewable Resources- </a:t>
            </a:r>
            <a:r>
              <a:rPr lang="en-US" sz="2400" b="0" dirty="0"/>
              <a:t>Renewable resources are natural resources that can be replenished in a short period of time</a:t>
            </a:r>
            <a:r>
              <a:rPr lang="en-US" sz="2400" b="0" dirty="0" smtClean="0"/>
              <a:t>. </a:t>
            </a:r>
            <a:r>
              <a:rPr lang="en-US" sz="2400" b="0" i="1" dirty="0" smtClean="0"/>
              <a:t>Examples- Wind, Water, Solar, Geotherma</a:t>
            </a:r>
            <a:r>
              <a:rPr lang="en-US" sz="2400" b="0" i="1" dirty="0"/>
              <a:t>l</a:t>
            </a:r>
            <a:endParaRPr lang="en-US" sz="2400" b="0" i="1" dirty="0" smtClean="0"/>
          </a:p>
          <a:p>
            <a:r>
              <a:rPr lang="en-US" sz="2400" dirty="0" smtClean="0"/>
              <a:t>Non renewable </a:t>
            </a:r>
            <a:r>
              <a:rPr lang="en-US" sz="2400" b="0" dirty="0" smtClean="0"/>
              <a:t>Resources-</a:t>
            </a:r>
            <a:r>
              <a:rPr lang="en-US" sz="2400" b="0" dirty="0"/>
              <a:t>A nonrenewable resource is a natural resource that cannot be re-made or re-grown at a scale comparable to its consumption</a:t>
            </a:r>
            <a:r>
              <a:rPr lang="en-US" sz="2400" b="0" dirty="0" smtClean="0"/>
              <a:t>. </a:t>
            </a:r>
            <a:r>
              <a:rPr lang="en-US" sz="2400" b="0" i="1" dirty="0" smtClean="0"/>
              <a:t>Examples: Nuclear, Fossil Fuels (oil, coal natural gas)</a:t>
            </a:r>
            <a:endParaRPr lang="en-US" sz="2400" b="0" i="1" dirty="0" smtClean="0"/>
          </a:p>
          <a:p>
            <a:r>
              <a:rPr lang="en-US" sz="2400" dirty="0" smtClean="0"/>
              <a:t>Inexhaustible Resources-</a:t>
            </a:r>
            <a:r>
              <a:rPr lang="en-US" sz="2400" b="0" dirty="0"/>
              <a:t>Inexhaustible resources are a resource that is present with unlimited amounts in the nature; they cannot be depleted or exhausted by human activity. 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Conservation- </a:t>
            </a:r>
            <a:r>
              <a:rPr lang="en-US" sz="2400" b="0" dirty="0" smtClean="0"/>
              <a:t>The idea of saving energy to prevent the depletion of our natural resources. </a:t>
            </a:r>
            <a:endParaRPr lang="en-US" sz="2400" b="0" dirty="0"/>
          </a:p>
        </p:txBody>
      </p:sp>
      <p:sp>
        <p:nvSpPr>
          <p:cNvPr id="6" name="AutoShape 2" descr="data:image/jpeg;base64,/9j/4AAQSkZJRgABAQAAAQABAAD/2wCEAAkGBxQQEBUUEBQUFhQWGBcWGBUYGBgbGRkYGRQWGBQaGhgcHCghGholGxgVITEhJSkrLi4uGB8zODMsNygtLi0BCgoKDg0OGxAQGywkHyQsLCwsLC4sLCwsLCwsLCwsLCwsLCwsLCwsLCwsLCwsLCwsLCwsLCwsLCwsLCwsLCwsLP/AABEIAMYA/gMBEQACEQEDEQH/xAAcAAEBAQADAQEBAAAAAAAAAAAABwYBAwUEAgj/xABEEAABAwICBwQIBAMGBgMAAAABAAIDBBEFIQYHEjFhcYETIkFRFCMyQnKCkaFSU2KxQ7LBM4OSosLRFXOjs+HxJTRj/8QAGgEBAAIDAQAAAAAAAAAAAAAAAAMGAgQFAf/EADIRAAIBAwMCBQIGAwADAQAAAAABAgMEEQUhMRJBEyJRYXGRoRQygbHR8AbB4SMk8RX/2gAMAwEAAhEDEQA/ALigCAIAgCAIAgCAIAgCAIAgCAIAgCAIAgCAIAgCAIDzMax6no27VRI1nk3e53wtGZXjaXJsW9rVuJYpxyYyk1ntlrI4xFsQPdsF7j37uyYbDJo2rXzOR8LLBVFnB2Kmgzp28pt5kt8L7lGCkK+EAQBAEAQBAEAQBAEAQBAEAQBAEAQBAEAQBAEAQBAEAQBAeRjuklNRC9RIAfBgzeeTRn13LxtLk2rayrXDxTjn37fUmmkOs6aW7aVvYs/GbGQ/6W/fmoZVfQslpoFOHmrPqfp2PIwXRCsxB3aEOa12ZnmJ73EX7z/24rxQlI27jU7W0j0R3a7I5030ROHGKzzIyRpG2Razx7QsNwtYjkUnDpPdM1L8Z1KSw129iqaA456bRMc43kZ6uT4mgWPUWP1U0JZRVdTtfw9w4rh7o0iyOeEAQBAEAQBAEAQBAEAQBAEAQBAEAQBAEAQBAEAQBAeHj+lVNRD10g2/CNveeflG4cTYLFyS5Ny1sK9y/JHb17E00h1l1E92047CP8W+Qj4tzen1UTqN8FltNBo0/NVfU/sfDgWg9ZWnbcDGx2ZlmvtO4hp7zuZsOK8VNvkmudWtrZdMN2uy4+pS9HtAqWks4t7WUe/JY2P6W7m/vxUqgkVu71a4uNs4XojUhZnMPE0ywQVtHJEPbttxnye3NvQ5tPAlYyWVg3LC6dtXjU7d/glWrXGzSVoZJdsc3q3g5bL7+rJ8jtXb83BQ03h4LTrNqq9v4kOY7r4LitgpQQBAEAQBAEAQBAEAQBAEAQBAEAQBAEAQBAEAQGf0h0wpaK4lk2pPymd5/Xwb1IWLkkb1rp1e5/JHb1fBM9INY1TU3bD6iM5d03kPN/h8tuaidRvgstrodCj5qvmf2OrANX9XVnbkHYxuzL5L7buIZvJ4usvFTb5MrrWbe3XRT8zXpwimaPaEUtHZzWdpIP4kli4H9I3N6BSqCRWrrU7i42k8L0RpVmc8IAgOEBFNaOB+jVnasFo57vFvCQe2OuTupUFSOHkueiXXjUPClzH9v7sUzQbHPTaNkhPrG9yT42+PUWd1UsXlFa1G1/DV3Dtyvg0CyNEIAgCAIAgCAIAgCAIAgCAIAgCAIAgCAIDNaQ6b0tFdrn9pKP4ceZ+Y7m9TfgsZTSOhaaXcXG8VherJnj+sCrqzsRnsWHIMjvtuv4F+/wDw2ULqN8FlttGt7ddVTzP34OzR/VzVVNnTeojOd3i8h5M8PmtyK9VNvkxutcoUfLS8z9uCm6P6H0tFYxR7Un5r+8/p4N6AKVRSK1dajXufzvb0XB76yNE5QBAcXQGe0g0zpaO7XP25B/DZmfmO5vU3WEppG7b2FavvFYXqz4NCtLpcQllDoQyNgBDgSbEnJrid5IucvJeQn1Et9Yxtox82W+x6OnGB+m0T4wPWN78fxt3DqLt6rKSysEenXTtq8Z9uH8Ey1X456NWdk82jnsw392QX7M8Lm7eo8lDTeHgs2t2vjUPFjzHf9P7uW1bBSwgCAIAgCAIAgCAIAgCAIAgCAIAgOLoDLaQ6e0tJdod2so/hx2Nj+p25vLfwWMppHTtNJuLjdLC9X/ommOacVlaezaTGx2QiivtO4Fw7zuQtyULm3siyW2k21suue7Xd8H3aPatKiezqg9hH5HOQ/Lub1z4L2NNvkhu9do0vLRXU/sUzANFaaiHqYxt+Mju88/Md3IWClUUitXN/XuX/AOSW3p2PaWRpnKAIDhAZnH9OaWkJbtdrIPcjsbfE72W8r34LCU0jet9Or1t0sL1Z97ZP+IUN43Pi7eM2d7zNoWvkf2Ky5RC1+Hr4lh9L/Rkr0q0HkoIhL2jZGbQa4hpaWk7iRc3BOXMha86fTuWOz1KFxPoxhlB1YwhuGxkb3Okc4+Z2yP2AHRTU15TiapJyuZZ7GqWZzyIazMENJWmRmTJryNIy2Xg98DyN7O+Za9RYeS66LdKvb+HLmO36f3YqmhuNito45T7dtiQeT25O+uR6qaLyslWv7V21eUO3b4PcWRphAEAQBAEAQBAEAQBAEAQBAcEoDIaQ6w6Wlu2M9vIPdYe6D+p+4dLngsJTSOraaPcV92uler/gm+M6X1uIO7MFwa7IQwg587d537cFE5ylsiyUNMtbSPXLdruz1tHtWM8tnVTuwZ+AWMh/0s+/Jexpepq3ev04eWiup+vb/pS8D0bpqIWp4wHbi85vPNxz6blMopcFaub2tcPNSWfbsesvTVOUAQBAZ3SzS2LDw0Pa58jwS1jcsh4ucdwvzPBYzmom5Z2U7lvp2S5ZLcf00qqy4c/s4z/DjuAR+p2937cFryqNljt9No0d8ZfqzOWWBvlh0C0xjqGMp5bMmY0NaNzZA0WGz5Ot7v04bMJp7FV1DT50pOpHeL+x6Gsht8Mn/uz/ANZi9qflZDprxcwOvVif/jIucn/dclP8plqa/wDZl+n7GqWZzzN6fYH6bRPa0XkZ6yP4m72/M246hYzjlHQ0y7/DXCk+Hsydaqsc9Hq+xebRz2Av4SD2PqLt57KipvDwWLXbTxaPix5j+xaVOU0IAgCAIAgCAIAgCAIAgPy5wAucgPEoEs8GM0h1kU1PdsHr5B+E2YDxf4/LdYSqJHYtNFr1t5eVe/P0Jxi2k1biT+zu4h26CIGxHEDN3U2UTlKXBY6NhaWUet/Vmg0e1XSyWdWP7Jv5bLF55u9lvS/RZRpepoXf+QQj5aCz7vj6FJwXAaejbs08bWebt7jzccypUkuCt3F1WryzUlk9JemucoAgOCUBm8Y05o6Ylpk7R49yIbR5E+yDzKwc0jeo6dcVd1HC9XsePFrTpi6zoZ2jzsw/UB/7XWPixNp6LWSymvv/AAaCP0LFYg60c7RlmO8wneM7OYfos9pGi/HtJ43iyZ6aaFvoiZIrvpyd+90fB3mPJ314wTp43RYLDUY110T2l+5klEdQA2IIuCMwRvBG4g+a9DSezKBgulja2ndQ4g8tMgDWVGW8EFof4A3Az3Hxsd80Z9S6WcG5sHb1FXorKW+Dc6F4S+jpBDKQXNfJm3cWl5LTwuDuUsVhYOVe11Xqua74PdWRqBAQzWLgxoq4uj7rJT2sZHuuvd4HJ2fzBa9RYeS76Rcq5tuiXK2fwVrRLGhW0kc3vEbLx5Pbk4fXPkQp4vKyVK9tnb1pU3+nx2PZXpqhAEAQBAEAQBAEB+JZA0FziABmSTYDmUPUm3hGH0h1mU8N20w7d/4gbRj5ve+UW4hRyqJHatNDrVfNU8q+/wBCeYhjlbiknZ3e++6GIEMHMD93FRNykWGlaWdjHqeF7vn+/Bp9HtVr3WdWv2B+VHYu5OfuHIX5rONL1OZd/wCQL8tBfq/4KRhGDQUjNinjaweNhmeLnHMnmpUkuCuV7irXl1VJZPvXpCEAQHDnWFzkEBj8f1h01PdsPr5PJh7gPF+76XUcqiR07bS61XeXlXv/AAeHoxpi+vqH09ZsdlOxzGNaLBpsbi+83aTmfEDzWMZ9Twzau9PVvTVSnzF7nmaS6vH0lOZo5e1DBd7SzZIb4uFnG4G8jyuVjKlhZRsWmrKrUUJxxngxKiOyelo7jT6KobLGTYZPb4PZfvNPHyPgVlGTTNe6to3FNxfPb5L7DIyaMOFnMe0EeILXC/0sVt8lLacJY7olunGgZh2p6MExb3xDMs8y3zZw3jlugnT7osNhqalinVe/Z/yYFQHbOUBVNVWkLpWuppXEuYNqMk5lmQLeOybdHcFsUpZ2K3q9oqclUgtnz8lCUxxQgMvrEwL0yidsi8sXrI/MkDvN6tuOdljNZR0tKu/w9wm+HszBapsd7GpNO8+rn9nhIBl/iblzDVFSfY72vWniUlWjzHn4LKpynhAEAQBAEAQHVUTtjaXPc1rRmXOIAHMlD2MXJ4SyzCaQ6z4YrtpG9s/8ZuIx13u6WHFRyqJcHctNBrVN6vlX3J/V4jXYrJsntJT+WwWjb5XG4c3HqosykWCFCzsI9Wy93z/fg12j+qwmzq6T+6jP80n9GjqpI0vU5F3/AJA/y0F+r/go2GYXDTM2II2xt8mjfzO8niVIkkV6rXqVpdVRts+yy9IggCAIAgJzrAwXEKiR5jO1TNaC2NrrE2b3rt9917/ayinGTO1p1xa0orqXm9SXArXLIfuGUsc1zDZzSHNPkQbg/UInjc8lFSi4vhl/wHEmV1IySwIkbZ7fAO3Paet1tp5WSk3FKVCq4+nBEdJcINHVSQncDdh82HNh/pzBWtOOHgt1ncKvSU+/f5PMWBslz1ePJw2n2vAOA5B7g37ALbh+Up2opK5nj1NFZZmkTLWPocxjHVdMNmxvLGBlYnN7fLM5jd45Z3hqQ7o72l6hJyVGp+j/ANE3WuWA+3BcSdS1EczN7HAkebdz29WkhZReHkhuaKrUnB9z+g6SpbLG2Rhu17Q5p8wRcLcRSZxcZOL5R3IYgoCEae4OaCvJj7rXntoiPdO1cgfC77ELXmul5Lxpdwrq16Z8rZ/BYtGMYFbSxzDe4WcPJ4yePr/RTp5WSoXlu7etKm+3HweqvTWCAIAgOmrqmRML5XtYwb3OIAHUoZQhKb6YrLMBpDrRjZdlEztXfmPu1g5N9p32HFRSqJcHetNAqT81Z9K9O/8Awwck9di0tvWTEH2RlGz9mt5nNR+aR3VCz0+Gdl92zaaP6rALOrn7X/5RkgfM/eeluZUkaS7nGu/8glLy0Fj3fP0KJQUEVOwMhjbGwe60Af8As8VLgr1SrOpLqm8s+lDAIAgOiqrI4tntHtbtuDG3IG04mwA8yvMmUYSl+VZwYnSrWC6jqHQMp7ubbvPfYEEXBa0A3HUbio5VOl4wdaz0tV6fiOW3sePBrVmB79PGR+l7mn7grHxvY2paJHHlm/obHR3TWmrSGNcY5T/DfYE/Cdzv34KSM0zl3On1qG7WV6o0azNEhun2CeiVjg0WjlvIzyFz329HfYhatSOGW7TbjxqKzytmZxRnQN7qnxvs5nUzz3Ze8zg9o7w6tH+XipqUuxxNYtuqKqrlbP4PS1xUjezgly29ox8S0tLvsR/mWVZbZINEqS65Q7YyT3BsKkq5mwwi7nbz4Nb4udwH33KGMcs7lxcQoQc5f/S/4ZRNp4WRM9ljQ0dBv5nettLBSqk3Um5vufUvTA66iFsjHMeLtcC0g+IIsR9EPYycXlH8+6QYU6jqZIXe4e6fxMObD9Pvdaclh4Lra11XpKa/rPPXhsGr0Wx7EdhtPRd8NOV2BwaCb2Ljk1vPopISlwjl3lraZdSrtn35/QtMd7Date2dt1/Gy2SqvHY/SAyesrA/S6JxYLyw+sZ5kAesb1b9wFhOOUdTSLv8PcLPEtmYvVHjvZVDqZ57k3eZwkaMx8zR/lHmo6Uux2tftOumq0eVs/gsCnKiEB81dXRwML5ntYwe84gBHsZ06c6kumCyye6Q60mtu2hZtn82QEN+Vm89bdVFKquxYLTQJy81d49lyYlsddi0t/WTkHeco2fs1vTNR+aR2nKz0+HZfdv/AGbrR7VbGyzq1/aO/LZcMHN3tO+3VSRpJcnDu9fqT8tFdK9e/wDwoFHSMhYGRMaxg3NaAAOgUpwJ1JTfVJ5Z3oYhAEAQHw43ijKSB80nssF7eJO5rRxJsF43hZJaFGVaooR7kT9OkxGviNRIW7cjGgg2EbS8WDPLn55la2eqW5a3Rha28lBcL6/Ja8TweGpaWzRtfcWuQNoDws7eCOC2Wk+SqUq1Sm8weCDY5hbqSokhfmWHI/iac2u6i3W61JRw8Fytq6rUlNd/3PhBXhO0nsys6udLzUj0eoN5Wi7HnfI0bwf1j7jkVsU552ZWNTsFSfiU/wAr+x6esXBPSqNxYLyQ3kZ5kAd9vVv3AWVSOUa+m3Pg1lnh7MiQWoW87aed0b2vYbOY4OafIg3H3XqeNzGcFOLi+GVbEsAbjbaapbKY27BD2+0Qb5hoJsHB20CeA3rYcevcrNK6lYOdJxy87GqwPA4aKPYgZs39pxzc4+bneP7KRJLg59e4qV5dU2ekvSEIAgI3pTDU4nXvEVM8dn6oXBGTXO7znHIXuSOFt615pyfBZ7OdG0oJynzue/gGrFjbOrX7Z/LZcN6u9p3S3VZRpJcmnc6zOW1JY9+5vqOjjhYGRMaxo3NaAB9lLg405ym8yeWd69MQgOCgIJplh3oGIO7EgAOE0dj7NztAcLOBy8rLWmumWxe9Oqq7tMVF7MtWjuLNrKaOZvvtzH4XDJ7ehuthPKKXdW8qFWVN9jP6xNJ56BkfYRtIkuO1dchrhnbZ8SRcgk+ByWM5NLY6Gk2FK7m1OXHb1JfS0dbi0pI25nDe9xsxl/s3kB0UOJSLPOpaafDH5fZcsoGj+q+GOzqt3bO37Au2Mc/F3Ww4KWNNLkr93r1Wp5aS6V69ze09O2NobG1rWjINaAAOQCkOHKUpPMnlnahiEAQHRPVsj/tHsb8TgP3XmTKMJS4WTE6dabdg2NtDLE6QuJeRZ4a0DIZG2Z62BUc544Orp+neK26qaXbtuavR7FW1lNHM33h3h+FwyeOhupIvKyc64oujUcH2MRririGwQg5OLpHDz2bNb/M5RVn2OvolNOUqj7bEyaSDcGxGYI3gjcVAWFrKwy+aI4yK2kjly27bLx5Pbk767+RW3F5WSlXlDwKrh27fBltbWCbcTKpg70fck+Anuno4/wCZR1Y7ZOjo9z0zdJ8Pj5JYtcsh20lS6KRskZs9jg5p4g3HRep43MKkFUg4y4Z/QeDYi2qp45mbntBt5H3h0Nx0W4nlZKRWpOlUcH2IvpzgnodY9rRaN/rI/KxObehuOVlrVI4Za9OufGorPK2Zn1Gb5QdU2N7ErqV57sl3x/GB3x1aL/KVPSl2OHrNtlKsu2zKopyunKAIAgCAIAgCAz2kGmNLRXEkm1J+UzvP6+DepCxckuTetdOuLl+Rber4JnpBrFqqm7IfURnIBmcjr+Bf4cmgcyoXUb4LNa6JQorqq+Z+/H9+T8YBq/q6s7co7FhzL5Ll54hm8/MQipt8ntzrNvbrpp+Z+3H9+CsaMaPx4fD2UTnuBO0S83u4gA2AyAyGQU8YpLBVLy7ndVOueDjS3BRW0kkPvEbTD5PbmzpfI8CUksrAsrl29eNRfr8dySau8aNFXBsndZKeykB9117MJ5Oy+YqCm8PBbdXtlc23XDlbr47lzWwUg5QBAfl7rC5yAzJQEvx/WJK+obHQC7A9ova7pjtDutv7LTuvvN/BQupvhHfoaVBUnOs98fQ9bSXV96bUGdsoi22t2mFm13wLHPaFsrdbr2VPqeTXtNT/AA9Pocc+5idIdCamiaXkCSIb3svkPNzd4HHMcVFKm0de21KjWfTw/c9rVPjfZzOpnnuy95nB4HeHVov8vFZ0pdjU1i26oqqu3PwdmuOI9tTu8Cx7eoc0/wBUrdjHQ2uma+CeqA7ptNVuN9hVGF57k+Q4SAd36i457KmpS3wcjV7brp+IuY/sVuspWzRujkF2PaWuHmCLFTtZK1CbhJSXKP58xjDnUs8kL97HEX8xva7qLHqtSSw8F2t6yrU1Ndz41iTFZ1Q1hdSyRn+HJccni/8AMHfVbNJ7FY1mmo1lL1R9+srBPSaMvYLyQ3kb5ltvWN+mfNoXtSOUQ6Zc+DWSfD2IutYtp20lS6KRskZs9jg5p8iDcIngwqU41IuMuGVfQnS6qr5y18LBCGnakaHCzhawuSQb+W9bMJuXYrV9Y0beHll5s8G6UhyQgCAIAgM1pDpvS0d2uf2kg/hx2Jv+o7m9SsZTSOja6XcXG8VherJnj+n9XVnYjPYsdkGR323X8C/eTwbZQuo3wWW20a3t11VPM/V8fT+Tu0f1cVVTZ03qGHO7heQ8meHzHovVTb5MLrXKFLy0vM/oil6P6H0tFYxR7Un5r+8/odzegClUUuCtXWo3Fy/O9vRcGgWRohAEBFta2BdhVds0erqLk8JB7f1Fnc7qCosPJctCu/Fo+FLmP7FF0Bx302iY5xvIz1cnxNGTvmFj1KlhLKK7qdr+GuHFcPdfBpFkc8IDD61cYMNK2Fhs6ckH/lttt/Ulo5EqOrLCOrpFv4lXrfEf3JhgFcKeqhld7LJGud8N7OPMAk9FrweGWK6pupRlBd0f0KxwIBGYOYPmPBbhSGsHJCAnmOav3irjmoHMjG217mkkbBDgdplhmP0/03ROnvlHaoamvBdOss7bf9PS1pYX21F2jR3oHbfyHJ/0Fj8q9qLKINJr+HXw+JbfwRtapazljy0gtJBBBBG8EG4I43Xp5JKSwy/aL4wKyljmHtEWePJ4ycPrnyIW3F5WSlXVB0arg/6jH628EuxlUwZttHJ8JPcPRxt8wUdWO2Tp6Nc4k6L77r5JgtcsZUNTkR7Ood4F7G9Q0k/zBbFHhld1uXnivY3eK1gggklc0uEbHPLQLkhoJICmZxqUHOainjLIXhOAVFc8mniswuJ2jlG0Ek22jvtuyuVqKDlwW+reUreKU5ZeOO5RMA1awRWdVHtn/hzEY6b3dcuCmjSS5OJcavVntT8q+5t4YWsaGsaGtGQAAAA4AKU5Lk5PLOxDwIDgoDK6Q6e0tJdod2so9yMg2P6nbm/vwWDmkdO00m4uN8YXqyaY5pvWVzthpMbHZCKK+07gXDvO5Cw4KJzb2RZbbSbW1XXPdru+Ppweho9q0qJ7OqT2DPLfIem5vXPgvVTfc17rXqVPy0V1P7FLwDRamoh6iMbfjI7vPPzHdyFgpVFLgrVzf17h/wDklt6dj21kagQBAEAQHh6ZYJ6bRyRADbttxnye3Nv1zHIrGSysG5YXTtq8anbv8Er1aY36JWiN9xHNaNwOWy+/qyR4G92/NwUNN4eC06zaqvb+JHdx3/T+7lvC2ClHKAkWt6Qmtjb4CEEdXvv+wWvW5LLoiXhSfuYZQnZLFquxvt6XsXm8kFm84z/ZnpYt6BbVOWUVXVbbwq3UuJfv3NopDlhAfiWMOBa4Agggg7iDkQUPU2nlEH0v0fdQVBZY9m67onebb7ifxN3HofFas49LLjY3auKee65PEUZuG41VY32NSad57k3s8JAMv8TcuYCmpSw8HG1i266firlc/BVcQo2zxPikF2PaWnkRb6qd7lcpzcJKS5R/OzoSHlg7ztrYFveO1si3M7ua08b4Lypro6n6ZLvodg3oVGyI+37T/jdmfpkOi24xwsFOvLjx6zn27fB7ayNU4AtuQHKAIDhxsgMhpDrDpaW7Yz28g91h7oP6n7h0uVhKaR1rTR7ivhtdK9X/AATbGdLq3EHdmC4NdughBz527z+uXAKJzlIslDTbW0j1y3a7s9jR7VhNLZ1W7sWfgbYyH/S378l7Gl6mnd6/Th5aK6n69ilYHo5TUTbU8YB8XnN55uOfTcplFLgrVzeVrh5qSz7dvoeuvTWCAIAgCAIAgCAiWtDA/RqztWC0c93i3hIP7QcL5O6nyUFRYeS6aJdeNQ8OXMdv0/uxTdB8c9No2SOPrG9yT42jM9RZ3VSxeUVnUbX8NcOHblfBoFkaJL9cVGQ+CYbiHRnmDtN+xd9FBWXcsGiVPzQ/UnKgO8ezofjXoVWyQnuHuSfA7eehs7os4SwzTvrfx6Lj3W6+S+NN9y2ymnKA8PS7SD/h8Al7MyEvDA2+zmQTcmx8AfBYyl0rJtWlq7ip0J4E9LBitGwyNOxI0PafeYSN4Pg4ZjyTCkjyM6lpWfS90S7H9A6qlJLGmaPwcwXcB+pm+/K4UEqbXBY7bVKNVYl5X7/yZgl0bhva5pBG8OBBuD5ggqPg38wnHHKKnoTpDV1xfDVMd2boyBOxjmEOtbN97XIJsRbMLYhJvkrl/a0KGJ0nvnjOT79D9BI6J3ayuEsw9k2s1nhdo/Fbx+i9jTUdyG81KdddEdo/ubJSHNCAID8ucACSQAMySgSzsjF6Q6yKanu2D18g/CbMB4v8el1hKokdi00WvW3l5V78/QnGK6SVuJv7O7iHboIgdnqBm7m425KFylLgsdGwtLKPW8fL/wBGh0e1XSSWdWP7Jv5bLF/V3st6XWcaXqc+7/yCK8tBZ93x9Ck4NgNPRt2aeJrPN29zviccypUkuCuXF1WrvNSWT016a4QBAEAQBAEAQBAEBn9OcD9No3sA9Y31kfxtBsOou3qsZLKwb2nXTtq6n24fwTLVdjno1Z2TzaOezDfwkH9meF829Qoqct8Fm1u18ah4seY/t/dy2KcpZ4mmWDemUckY9sd+P425gdcx1WM45WDasrjwKyn27/BBSLGxBBGRB3gjeDxWoXNNNZQXh6WbVljfpFII3G8kFmHzLP4Z+mXyrapyyip6pbeFW6lxLf8Ak2CkOaT7XBXNFPFFfvOft28msaRf6uCiqvbB2dFpt1XPskanRClMVBTsdkRG0keRI2iPus48I513NTrzkvU9dZGucFo8kGWcoDlAEB+JZQ0FziABmSTYAcSh6k28Iw+kGsynhu2mHbv8wbRj5ve6fVRyqJHatNDr1d6nlX3+hO8QxqtxSTYJfJfMQxghg5tHhxcTzUTlKRYadpaWMep4Xu+f78Gp0e1WudZ1a/ZH5UZu7k5+4dL81mqXqcy7/wAgW8aC/V/6RR8JwaCkZsU8bWDxsMzxc45uPMqVJLgrle4q15dVSWT7gvSE5QBAEAQBAEAQBAEAQBAEBD9ZeCeiVpezKOa8jSMtl9++B5Z2d14LXqLDyXXRrpV7fw5buO36FU0Nxv02jjlPt22ZB5Pbk765HkVNF5WSrX9q7avKn27fB7iyNMmOsfQ9206qpmk3zljAub/jaBv4jr5qGpDujvaXqCS8Go/h/wCibArXLAe1oljxoKkS2LmEFr2jxafLiCAR9PFZwl0s1L21/EUunv2K/hmlUFWHtpHbcrWF4Y4OZfyFyPOwNr2utlST4KvVsqtHDqLCbxkn+j+ET4vWek1YIia4bVwQDsnKJgPgDkeviVFGLlLLOzcXFKzoeFS5f9yV0KcrZygCAIDqqKhsbS6RzWtGZc4gAcydyGUYuTxFZZg9INZ8MV20je2f+M3EY/q7plxUcqiXB3LTQatTzVfKvv8A8J/VYhXYtLsntJjvEbBaNvkSPZHxOPVRNykd+FCzsI9Wy93z/fg2Gj+qzc6uk/uoz9nP/wBvqpI0vU5F3/kD/LQX6v8AgouG4XFTM2II2xt8mi1+JO8niVIljgr1WtUqy6qkm2fYvSIIAgCAIAgCAIAgCAIAgCAIAgM3p9gfptE9rReRnrI/PaaM2/MLjqFjJZR0NMu/w1wpPh7MneqjHewquxcfVz2A8hIPZ+ouPooqct8Fi1208Wj4seY/sWcKcppygMpjugVLVOLwDE85l0dgCfMtItfjkVhKmmdC31KvRWM5XuZ86qc//tZf8vP+dYeD7m9/+28fk+5otGtB4KGQStdI+QAgOcbAAix7rbD63WcaaiaF1qNS4XS0kjUALM0DlAEB01dWyFhfK9rGDe5xAA6lDKEJTfTFZZP9IdaMbLtomdo78x9wwch7Tvso5VEuDv2mgVJ+as+lencwj5q7FpbesnIPsjKNn7NbzOfNReaR3FGz0+HZfuzbaP6rWizq5+0fyoyQ3k5+89LKSNJdzi3evzl5aCwvV8lCoKCOBgZDG2Ng91oAH/k8VLg4FSrOpLqm237n0oRhAEAQBAEAQBAEAQBAEAQBAEAQBAEBC9YmCmiri6O7WSntYyPdde7wOTs/mC16iwy76Rcq5tuie7Wz+CuaJ4yK2kjmHtEbLx5Pbk8fXPkQp4vKyVK9tnb15U3+nwewvTVCAIAgCA+avr46dhfO9sbB7ziAOXE8F4ySnSnUl0wWX7E90g1pNF20TNo/myAhvys3nrZRyq+h37TQJy81d4XouTEMirsWlv6ycg7zlGzrk1vIZ81H5pHacrPT4do/dv8A2bzR7VbGyzq1/aO/LZcMHN3tO+ykjTS5OHd6/Un5aK6V69/+G/pKRkLAyJjWMG5rQAB0ClOBOcpvqk8s70MQgCAIAgCAIAgCAIAgCAIAgCAIAgCAIAgMvrEwL0yidsi8sXrGeZsO83q2/Wyxmso6WlXf4e4TfD2Zg9UuO9jUmnee5Pm3hIBl/ibccw1RUpb4O9r1p4lJVo8x5+P+FkU5TwgCA+PE8Uhpmbc8jY2+bja/ADeTwC8bS5JaVGpVl0002ydaQa097aGP+9kH3az/AH+ijdX0LDaf4+35q7/RfyY+lw+uxaXaAkmO4yPNo2+YB9kcmjosMSkdedazsI4WF7Ll/wB9yg6P6sIYrOq3ds78Au2Mf1d1y4KSNNLk4F3r1Wp5aS6V9zd09O2NoaxrWtGQa0AAcgFIcKUnJ5k8nah4EAQBAEAQBAEAQBAEAQBAEAQBAEAQBAEAQBAEBCNPMHNBXkxXa157aJw907VyB8L/ALELXmul5Lzpdyrq16Z8rZ/BYtGMYFZSxzC13DvD8Lxk8fX7WU6eVkp95bu3rSpvt+3Y7sWxmCkZt1EjWDwuczwa0ZuPII2lyYUberXl004tk40g1pOddtEzZH5sguebWbh1+iilV9Cx2n+Ppeau/wBF/JlqDBa7FJNsB8l980hIYOTj4cGg8lglKR06l1Z2MelYXsuf78lE0f1Z08NnVJ7d/kcox8vvdfopVTS5K9d65Xq7U/Kvv9TcRRBjQ1oDWjIACwA4AblIcVtt5Z+0PAgCAIAgCAIAgCAIAgCAIAgCAIAgCAIAgCAIAgCAIDJaysD9KonOaLyQ3kb5kAd9vVv3AWE45R1NIu/w9ws8S2ZKMD0rqKKKSOncGiQh1yLlptYlt8gSLbwdygjNpYRbLrTqNzUVSouPud+FaN1uJv7Sz3B2+eUnZtwJzcODRbkslGUtyKtfWllHoWPhFH0e1b01PZ0/r5B+IWYDwZ49bqWNNIrl3rVetlQ8q9ufqbRjAAAAABuA3BZnHbzuz9IAgCAIAgCAIAgCAIAgCAIAgCAIAgCAIAgCAIAgCAIAgCA4KAy2GaA0cErpOz7RxcXND7FrLm4DW2tYeF7lYqCOlW1a5qQUOrCxjbv8mpAssjmnKAIAgCAIAgCAIAgCAIAgCAIAgCAIAgCAIA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BUUEBQUFhQWGBcWGBUYGBgbGRkYGRQWGBQaGhgcHCghGholGxgVITEhJSkrLi4uGB8zODMsNygtLi0BCgoKDg0OGxAQGywkHyQsLCwsLC4sLCwsLCwsLCwsLCwsLCwsLCwsLCwsLCwsLCwsLCwsLCwsLCwsLCwsLCwsLP/AABEIAMYA/gMBEQACEQEDEQH/xAAcAAEBAQADAQEBAAAAAAAAAAAABwYBAwUEAgj/xABEEAABAwICBwQIBAMGBgMAAAABAAIDBBEFIQYHEjFhcYETIkFRFCMyQnKCkaFSU2KxQ7LBM4OSosLRFXOjs+HxJTRj/8QAGgEBAAIDAQAAAAAAAAAAAAAAAAMGAgQFAf/EADIRAAIBAwMCBQIGAwADAQAAAAABAgMEEQUhMRJBEyJRYXGRoRQygbHR8AbB4SMk8RX/2gAMAwEAAhEDEQA/ALigCAIAgCAIAgCAIAgCAIAgCAIAgCAIAgCAIAgCAIDzMax6no27VRI1nk3e53wtGZXjaXJsW9rVuJYpxyYyk1ntlrI4xFsQPdsF7j37uyYbDJo2rXzOR8LLBVFnB2Kmgzp28pt5kt8L7lGCkK+EAQBAEAQBAEAQBAEAQBAEAQBAEAQBAEAQBAEAQBAEAQBAeRjuklNRC9RIAfBgzeeTRn13LxtLk2rayrXDxTjn37fUmmkOs6aW7aVvYs/GbGQ/6W/fmoZVfQslpoFOHmrPqfp2PIwXRCsxB3aEOa12ZnmJ73EX7z/24rxQlI27jU7W0j0R3a7I5030ROHGKzzIyRpG2Razx7QsNwtYjkUnDpPdM1L8Z1KSw129iqaA456bRMc43kZ6uT4mgWPUWP1U0JZRVdTtfw9w4rh7o0iyOeEAQBAEAQBAEAQBAEAQBAEAQBAEAQBAEAQBAEAQBAeHj+lVNRD10g2/CNveeflG4cTYLFyS5Ny1sK9y/JHb17E00h1l1E92047CP8W+Qj4tzen1UTqN8FltNBo0/NVfU/sfDgWg9ZWnbcDGx2ZlmvtO4hp7zuZsOK8VNvkmudWtrZdMN2uy4+pS9HtAqWks4t7WUe/JY2P6W7m/vxUqgkVu71a4uNs4XojUhZnMPE0ywQVtHJEPbttxnye3NvQ5tPAlYyWVg3LC6dtXjU7d/glWrXGzSVoZJdsc3q3g5bL7+rJ8jtXb83BQ03h4LTrNqq9v4kOY7r4LitgpQQBAEAQBAEAQBAEAQBAEAQBAEAQBAEAQBAEAQGf0h0wpaK4lk2pPymd5/Xwb1IWLkkb1rp1e5/JHb1fBM9INY1TU3bD6iM5d03kPN/h8tuaidRvgstrodCj5qvmf2OrANX9XVnbkHYxuzL5L7buIZvJ4usvFTb5MrrWbe3XRT8zXpwimaPaEUtHZzWdpIP4kli4H9I3N6BSqCRWrrU7i42k8L0RpVmc8IAgOEBFNaOB+jVnasFo57vFvCQe2OuTupUFSOHkueiXXjUPClzH9v7sUzQbHPTaNkhPrG9yT42+PUWd1UsXlFa1G1/DV3Dtyvg0CyNEIAgCAIAgCAIAgCAIAgCAIAgCAIAgCAIDNaQ6b0tFdrn9pKP4ceZ+Y7m9TfgsZTSOhaaXcXG8VherJnj+sCrqzsRnsWHIMjvtuv4F+/wDw2ULqN8FlttGt7ddVTzP34OzR/VzVVNnTeojOd3i8h5M8PmtyK9VNvkxutcoUfLS8z9uCm6P6H0tFYxR7Un5r+8/p4N6AKVRSK1dajXufzvb0XB76yNE5QBAcXQGe0g0zpaO7XP25B/DZmfmO5vU3WEppG7b2FavvFYXqz4NCtLpcQllDoQyNgBDgSbEnJrid5IucvJeQn1Et9Yxtox82W+x6OnGB+m0T4wPWN78fxt3DqLt6rKSysEenXTtq8Z9uH8Ey1X456NWdk82jnsw392QX7M8Lm7eo8lDTeHgs2t2vjUPFjzHf9P7uW1bBSwgCAIAgCAIAgCAIAgCAIAgCAIAgOLoDLaQ6e0tJdod2so/hx2Nj+p25vLfwWMppHTtNJuLjdLC9X/ommOacVlaezaTGx2QiivtO4Fw7zuQtyULm3siyW2k21suue7Xd8H3aPatKiezqg9hH5HOQ/Lub1z4L2NNvkhu9do0vLRXU/sUzANFaaiHqYxt+Mju88/Md3IWClUUitXN/XuX/AOSW3p2PaWRpnKAIDhAZnH9OaWkJbtdrIPcjsbfE72W8r34LCU0jet9Or1t0sL1Z97ZP+IUN43Pi7eM2d7zNoWvkf2Ky5RC1+Hr4lh9L/Rkr0q0HkoIhL2jZGbQa4hpaWk7iRc3BOXMha86fTuWOz1KFxPoxhlB1YwhuGxkb3Okc4+Z2yP2AHRTU15TiapJyuZZ7GqWZzyIazMENJWmRmTJryNIy2Xg98DyN7O+Za9RYeS66LdKvb+HLmO36f3YqmhuNito45T7dtiQeT25O+uR6qaLyslWv7V21eUO3b4PcWRphAEAQBAEAQBAEAQBAEAQBAcEoDIaQ6w6Wlu2M9vIPdYe6D+p+4dLngsJTSOraaPcV92uler/gm+M6X1uIO7MFwa7IQwg587d537cFE5ylsiyUNMtbSPXLdruz1tHtWM8tnVTuwZ+AWMh/0s+/Jexpepq3ev04eWiup+vb/pS8D0bpqIWp4wHbi85vPNxz6blMopcFaub2tcPNSWfbsesvTVOUAQBAZ3SzS2LDw0Pa58jwS1jcsh4ucdwvzPBYzmom5Z2U7lvp2S5ZLcf00qqy4c/s4z/DjuAR+p2937cFryqNljt9No0d8ZfqzOWWBvlh0C0xjqGMp5bMmY0NaNzZA0WGz5Ot7v04bMJp7FV1DT50pOpHeL+x6Gsht8Mn/uz/ANZi9qflZDprxcwOvVif/jIucn/dclP8plqa/wDZl+n7GqWZzzN6fYH6bRPa0XkZ6yP4m72/M246hYzjlHQ0y7/DXCk+Hsydaqsc9Hq+xebRz2Av4SD2PqLt57KipvDwWLXbTxaPix5j+xaVOU0IAgCAIAgCAIAgCAIAgPy5wAucgPEoEs8GM0h1kU1PdsHr5B+E2YDxf4/LdYSqJHYtNFr1t5eVe/P0Jxi2k1biT+zu4h26CIGxHEDN3U2UTlKXBY6NhaWUet/Vmg0e1XSyWdWP7Jv5bLF55u9lvS/RZRpepoXf+QQj5aCz7vj6FJwXAaejbs08bWebt7jzccypUkuCt3F1WryzUlk9JemucoAgOCUBm8Y05o6Ylpk7R49yIbR5E+yDzKwc0jeo6dcVd1HC9XsePFrTpi6zoZ2jzsw/UB/7XWPixNp6LWSymvv/AAaCP0LFYg60c7RlmO8wneM7OYfos9pGi/HtJ43iyZ6aaFvoiZIrvpyd+90fB3mPJ314wTp43RYLDUY110T2l+5klEdQA2IIuCMwRvBG4g+a9DSezKBgulja2ndQ4g8tMgDWVGW8EFof4A3Az3Hxsd80Z9S6WcG5sHb1FXorKW+Dc6F4S+jpBDKQXNfJm3cWl5LTwuDuUsVhYOVe11Xqua74PdWRqBAQzWLgxoq4uj7rJT2sZHuuvd4HJ2fzBa9RYeS76Rcq5tuiXK2fwVrRLGhW0kc3vEbLx5Pbk4fXPkQp4vKyVK9tnb1pU3+nx2PZXpqhAEAQBAEAQBAEB+JZA0FziABmSTYDmUPUm3hGH0h1mU8N20w7d/4gbRj5ve+UW4hRyqJHatNDrVfNU8q+/wBCeYhjlbiknZ3e++6GIEMHMD93FRNykWGlaWdjHqeF7vn+/Bp9HtVr3WdWv2B+VHYu5OfuHIX5rONL1OZd/wCQL8tBfq/4KRhGDQUjNinjaweNhmeLnHMnmpUkuCuV7irXl1VJZPvXpCEAQHDnWFzkEBj8f1h01PdsPr5PJh7gPF+76XUcqiR07bS61XeXlXv/AAeHoxpi+vqH09ZsdlOxzGNaLBpsbi+83aTmfEDzWMZ9Twzau9PVvTVSnzF7nmaS6vH0lOZo5e1DBd7SzZIb4uFnG4G8jyuVjKlhZRsWmrKrUUJxxngxKiOyelo7jT6KobLGTYZPb4PZfvNPHyPgVlGTTNe6to3FNxfPb5L7DIyaMOFnMe0EeILXC/0sVt8lLacJY7olunGgZh2p6MExb3xDMs8y3zZw3jlugnT7osNhqalinVe/Z/yYFQHbOUBVNVWkLpWuppXEuYNqMk5lmQLeOybdHcFsUpZ2K3q9oqclUgtnz8lCUxxQgMvrEwL0yidsi8sXrI/MkDvN6tuOdljNZR0tKu/w9wm+HszBapsd7GpNO8+rn9nhIBl/iblzDVFSfY72vWniUlWjzHn4LKpynhAEAQBAEAQHVUTtjaXPc1rRmXOIAHMlD2MXJ4SyzCaQ6z4YrtpG9s/8ZuIx13u6WHFRyqJcHctNBrVN6vlX3J/V4jXYrJsntJT+WwWjb5XG4c3HqosykWCFCzsI9Wy93z/fg12j+qwmzq6T+6jP80n9GjqpI0vU5F3/AJA/y0F+r/go2GYXDTM2II2xt8mjfzO8niVIkkV6rXqVpdVRts+yy9IggCAIAgJzrAwXEKiR5jO1TNaC2NrrE2b3rt9917/ayinGTO1p1xa0orqXm9SXArXLIfuGUsc1zDZzSHNPkQbg/UInjc8lFSi4vhl/wHEmV1IySwIkbZ7fAO3Paet1tp5WSk3FKVCq4+nBEdJcINHVSQncDdh82HNh/pzBWtOOHgt1ncKvSU+/f5PMWBslz1ePJw2n2vAOA5B7g37ALbh+Up2opK5nj1NFZZmkTLWPocxjHVdMNmxvLGBlYnN7fLM5jd45Z3hqQ7o72l6hJyVGp+j/ANE3WuWA+3BcSdS1EczN7HAkebdz29WkhZReHkhuaKrUnB9z+g6SpbLG2Rhu17Q5p8wRcLcRSZxcZOL5R3IYgoCEae4OaCvJj7rXntoiPdO1cgfC77ELXmul5Lxpdwrq16Z8rZ/BYtGMYFbSxzDe4WcPJ4yePr/RTp5WSoXlu7etKm+3HweqvTWCAIAgOmrqmRML5XtYwb3OIAHUoZQhKb6YrLMBpDrRjZdlEztXfmPu1g5N9p32HFRSqJcHetNAqT81Z9K9O/8Awwck9di0tvWTEH2RlGz9mt5nNR+aR3VCz0+Gdl92zaaP6rALOrn7X/5RkgfM/eeluZUkaS7nGu/8glLy0Fj3fP0KJQUEVOwMhjbGwe60Af8As8VLgr1SrOpLqm8s+lDAIAgOiqrI4tntHtbtuDG3IG04mwA8yvMmUYSl+VZwYnSrWC6jqHQMp7ubbvPfYEEXBa0A3HUbio5VOl4wdaz0tV6fiOW3sePBrVmB79PGR+l7mn7grHxvY2paJHHlm/obHR3TWmrSGNcY5T/DfYE/Cdzv34KSM0zl3On1qG7WV6o0azNEhun2CeiVjg0WjlvIzyFz329HfYhatSOGW7TbjxqKzytmZxRnQN7qnxvs5nUzz3Ze8zg9o7w6tH+XipqUuxxNYtuqKqrlbP4PS1xUjezgly29ox8S0tLvsR/mWVZbZINEqS65Q7YyT3BsKkq5mwwi7nbz4Nb4udwH33KGMcs7lxcQoQc5f/S/4ZRNp4WRM9ljQ0dBv5nettLBSqk3Um5vufUvTA66iFsjHMeLtcC0g+IIsR9EPYycXlH8+6QYU6jqZIXe4e6fxMObD9Pvdaclh4Lra11XpKa/rPPXhsGr0Wx7EdhtPRd8NOV2BwaCb2Ljk1vPopISlwjl3lraZdSrtn35/QtMd7Date2dt1/Gy2SqvHY/SAyesrA/S6JxYLyw+sZ5kAesb1b9wFhOOUdTSLv8PcLPEtmYvVHjvZVDqZ57k3eZwkaMx8zR/lHmo6Uux2tftOumq0eVs/gsCnKiEB81dXRwML5ntYwe84gBHsZ06c6kumCyye6Q60mtu2hZtn82QEN+Vm89bdVFKquxYLTQJy81d49lyYlsddi0t/WTkHeco2fs1vTNR+aR2nKz0+HZfdv/AGbrR7VbGyzq1/aO/LZcMHN3tO+3VSRpJcnDu9fqT8tFdK9e/wDwoFHSMhYGRMaxg3NaAAOgUpwJ1JTfVJ5Z3oYhAEAQHw43ijKSB80nssF7eJO5rRxJsF43hZJaFGVaooR7kT9OkxGviNRIW7cjGgg2EbS8WDPLn55la2eqW5a3Rha28lBcL6/Ja8TweGpaWzRtfcWuQNoDws7eCOC2Wk+SqUq1Sm8weCDY5hbqSokhfmWHI/iac2u6i3W61JRw8Fytq6rUlNd/3PhBXhO0nsys6udLzUj0eoN5Wi7HnfI0bwf1j7jkVsU552ZWNTsFSfiU/wAr+x6esXBPSqNxYLyQ3kZ5kAd9vVv3AWVSOUa+m3Pg1lnh7MiQWoW87aed0b2vYbOY4OafIg3H3XqeNzGcFOLi+GVbEsAbjbaapbKY27BD2+0Qb5hoJsHB20CeA3rYcevcrNK6lYOdJxy87GqwPA4aKPYgZs39pxzc4+bneP7KRJLg59e4qV5dU2ekvSEIAgI3pTDU4nXvEVM8dn6oXBGTXO7znHIXuSOFt615pyfBZ7OdG0oJynzue/gGrFjbOrX7Z/LZcN6u9p3S3VZRpJcmnc6zOW1JY9+5vqOjjhYGRMaxo3NaAB9lLg405ym8yeWd69MQgOCgIJplh3oGIO7EgAOE0dj7NztAcLOBy8rLWmumWxe9Oqq7tMVF7MtWjuLNrKaOZvvtzH4XDJ7ehuthPKKXdW8qFWVN9jP6xNJ56BkfYRtIkuO1dchrhnbZ8SRcgk+ByWM5NLY6Gk2FK7m1OXHb1JfS0dbi0pI25nDe9xsxl/s3kB0UOJSLPOpaafDH5fZcsoGj+q+GOzqt3bO37Au2Mc/F3Ww4KWNNLkr93r1Wp5aS6V69ze09O2NobG1rWjINaAAOQCkOHKUpPMnlnahiEAQHRPVsj/tHsb8TgP3XmTKMJS4WTE6dabdg2NtDLE6QuJeRZ4a0DIZG2Z62BUc544Orp+neK26qaXbtuavR7FW1lNHM33h3h+FwyeOhupIvKyc64oujUcH2MRririGwQg5OLpHDz2bNb/M5RVn2OvolNOUqj7bEyaSDcGxGYI3gjcVAWFrKwy+aI4yK2kjly27bLx5Pbk767+RW3F5WSlXlDwKrh27fBltbWCbcTKpg70fck+Anuno4/wCZR1Y7ZOjo9z0zdJ8Pj5JYtcsh20lS6KRskZs9jg5p4g3HRep43MKkFUg4y4Z/QeDYi2qp45mbntBt5H3h0Nx0W4nlZKRWpOlUcH2IvpzgnodY9rRaN/rI/KxObehuOVlrVI4Za9OufGorPK2Zn1Gb5QdU2N7ErqV57sl3x/GB3x1aL/KVPSl2OHrNtlKsu2zKopyunKAIAgCAIAgCAz2kGmNLRXEkm1J+UzvP6+DepCxckuTetdOuLl+Rber4JnpBrFqqm7IfURnIBmcjr+Bf4cmgcyoXUb4LNa6JQorqq+Z+/H9+T8YBq/q6s7co7FhzL5Ll54hm8/MQipt8ntzrNvbrpp+Z+3H9+CsaMaPx4fD2UTnuBO0S83u4gA2AyAyGQU8YpLBVLy7ndVOueDjS3BRW0kkPvEbTD5PbmzpfI8CUksrAsrl29eNRfr8dySau8aNFXBsndZKeykB9117MJ5Oy+YqCm8PBbdXtlc23XDlbr47lzWwUg5QBAfl7rC5yAzJQEvx/WJK+obHQC7A9ova7pjtDutv7LTuvvN/BQupvhHfoaVBUnOs98fQ9bSXV96bUGdsoi22t2mFm13wLHPaFsrdbr2VPqeTXtNT/AA9Pocc+5idIdCamiaXkCSIb3svkPNzd4HHMcVFKm0de21KjWfTw/c9rVPjfZzOpnnuy95nB4HeHVov8vFZ0pdjU1i26oqqu3PwdmuOI9tTu8Cx7eoc0/wBUrdjHQ2uma+CeqA7ptNVuN9hVGF57k+Q4SAd36i457KmpS3wcjV7brp+IuY/sVuspWzRujkF2PaWuHmCLFTtZK1CbhJSXKP58xjDnUs8kL97HEX8xva7qLHqtSSw8F2t6yrU1Ndz41iTFZ1Q1hdSyRn+HJccni/8AMHfVbNJ7FY1mmo1lL1R9+srBPSaMvYLyQ3kb5ltvWN+mfNoXtSOUQ6Zc+DWSfD2IutYtp20lS6KRskZs9jg5p8iDcIngwqU41IuMuGVfQnS6qr5y18LBCGnakaHCzhawuSQb+W9bMJuXYrV9Y0beHll5s8G6UhyQgCAIAgM1pDpvS0d2uf2kg/hx2Jv+o7m9SsZTSOja6XcXG8VherJnj+n9XVnYjPYsdkGR323X8C/eTwbZQuo3wWW20a3t11VPM/V8fT+Tu0f1cVVTZ03qGHO7heQ8meHzHovVTb5MLrXKFLy0vM/oil6P6H0tFYxR7Un5r+8/odzegClUUuCtXWo3Fy/O9vRcGgWRohAEBFta2BdhVds0erqLk8JB7f1Fnc7qCosPJctCu/Fo+FLmP7FF0Bx302iY5xvIz1cnxNGTvmFj1KlhLKK7qdr+GuHFcPdfBpFkc8IDD61cYMNK2Fhs6ckH/lttt/Ulo5EqOrLCOrpFv4lXrfEf3JhgFcKeqhld7LJGud8N7OPMAk9FrweGWK6pupRlBd0f0KxwIBGYOYPmPBbhSGsHJCAnmOav3irjmoHMjG217mkkbBDgdplhmP0/03ROnvlHaoamvBdOss7bf9PS1pYX21F2jR3oHbfyHJ/0Fj8q9qLKINJr+HXw+JbfwRtapazljy0gtJBBBBG8EG4I43Xp5JKSwy/aL4wKyljmHtEWePJ4ycPrnyIW3F5WSlXVB0arg/6jH628EuxlUwZttHJ8JPcPRxt8wUdWO2Tp6Nc4k6L77r5JgtcsZUNTkR7Ood4F7G9Q0k/zBbFHhld1uXnivY3eK1gggklc0uEbHPLQLkhoJICmZxqUHOainjLIXhOAVFc8mniswuJ2jlG0Ek22jvtuyuVqKDlwW+reUreKU5ZeOO5RMA1awRWdVHtn/hzEY6b3dcuCmjSS5OJcavVntT8q+5t4YWsaGsaGtGQAAAA4AKU5Lk5PLOxDwIDgoDK6Q6e0tJdod2so9yMg2P6nbm/vwWDmkdO00m4uN8YXqyaY5pvWVzthpMbHZCKK+07gXDvO5Cw4KJzb2RZbbSbW1XXPdru+Ppweho9q0qJ7OqT2DPLfIem5vXPgvVTfc17rXqVPy0V1P7FLwDRamoh6iMbfjI7vPPzHdyFgpVFLgrVzf17h/wDklt6dj21kagQBAEAQHh6ZYJ6bRyRADbttxnye3Nv1zHIrGSysG5YXTtq8anbv8Er1aY36JWiN9xHNaNwOWy+/qyR4G92/NwUNN4eC06zaqvb+JHdx3/T+7lvC2ClHKAkWt6Qmtjb4CEEdXvv+wWvW5LLoiXhSfuYZQnZLFquxvt6XsXm8kFm84z/ZnpYt6BbVOWUVXVbbwq3UuJfv3NopDlhAfiWMOBa4Agggg7iDkQUPU2nlEH0v0fdQVBZY9m67onebb7ifxN3HofFas49LLjY3auKee65PEUZuG41VY32NSad57k3s8JAMv8TcuYCmpSw8HG1i266firlc/BVcQo2zxPikF2PaWnkRb6qd7lcpzcJKS5R/OzoSHlg7ztrYFveO1si3M7ua08b4Lypro6n6ZLvodg3oVGyI+37T/jdmfpkOi24xwsFOvLjx6zn27fB7ayNU4AtuQHKAIDhxsgMhpDrDpaW7Yz28g91h7oP6n7h0uVhKaR1rTR7ivhtdK9X/AATbGdLq3EHdmC4NdughBz527z+uXAKJzlIslDTbW0j1y3a7s9jR7VhNLZ1W7sWfgbYyH/S378l7Gl6mnd6/Th5aK6n69ilYHo5TUTbU8YB8XnN55uOfTcplFLgrVzeVrh5qSz7dvoeuvTWCAIAgCAIAgCAiWtDA/RqztWC0c93i3hIP7QcL5O6nyUFRYeS6aJdeNQ8OXMdv0/uxTdB8c9No2SOPrG9yT42jM9RZ3VSxeUVnUbX8NcOHblfBoFkaJL9cVGQ+CYbiHRnmDtN+xd9FBWXcsGiVPzQ/UnKgO8ezofjXoVWyQnuHuSfA7eehs7os4SwzTvrfx6Lj3W6+S+NN9y2ymnKA8PS7SD/h8Al7MyEvDA2+zmQTcmx8AfBYyl0rJtWlq7ip0J4E9LBitGwyNOxI0PafeYSN4Pg4ZjyTCkjyM6lpWfS90S7H9A6qlJLGmaPwcwXcB+pm+/K4UEqbXBY7bVKNVYl5X7/yZgl0bhva5pBG8OBBuD5ggqPg38wnHHKKnoTpDV1xfDVMd2boyBOxjmEOtbN97XIJsRbMLYhJvkrl/a0KGJ0nvnjOT79D9BI6J3ayuEsw9k2s1nhdo/Fbx+i9jTUdyG81KdddEdo/ubJSHNCAID8ucACSQAMySgSzsjF6Q6yKanu2D18g/CbMB4v8el1hKokdi00WvW3l5V78/QnGK6SVuJv7O7iHboIgdnqBm7m425KFylLgsdGwtLKPW8fL/wBGh0e1XSSWdWP7Jv5bLF/V3st6XWcaXqc+7/yCK8tBZ93x9Ck4NgNPRt2aeJrPN29zviccypUkuCuXF1WrvNSWT016a4QBAEAQBAEAQBAEBn9OcD9No3sA9Y31kfxtBsOou3qsZLKwb2nXTtq6n24fwTLVdjno1Z2TzaOezDfwkH9meF829Qoqct8Fm1u18ah4seY/t/dy2KcpZ4mmWDemUckY9sd+P425gdcx1WM45WDasrjwKyn27/BBSLGxBBGRB3gjeDxWoXNNNZQXh6WbVljfpFII3G8kFmHzLP4Z+mXyrapyyip6pbeFW6lxLf8Ak2CkOaT7XBXNFPFFfvOft28msaRf6uCiqvbB2dFpt1XPskanRClMVBTsdkRG0keRI2iPus48I513NTrzkvU9dZGucFo8kGWcoDlAEB+JZQ0FziABmSTYAcSh6k28Iw+kGsynhu2mHbv8wbRj5ve6fVRyqJHatNDr1d6nlX3+hO8QxqtxSTYJfJfMQxghg5tHhxcTzUTlKRYadpaWMep4Xu+f78Gp0e1WudZ1a/ZH5UZu7k5+4dL81mqXqcy7/wAgW8aC/V/6RR8JwaCkZsU8bWDxsMzxc45uPMqVJLgrle4q15dVSWT7gvSE5QBAEAQBAEAQBAEAQBAEBD9ZeCeiVpezKOa8jSMtl9++B5Z2d14LXqLDyXXRrpV7fw5buO36FU0Nxv02jjlPt22ZB5Pbk765HkVNF5WSrX9q7avKn27fB7iyNMmOsfQ9206qpmk3zljAub/jaBv4jr5qGpDujvaXqCS8Go/h/wCibArXLAe1oljxoKkS2LmEFr2jxafLiCAR9PFZwl0s1L21/EUunv2K/hmlUFWHtpHbcrWF4Y4OZfyFyPOwNr2utlST4KvVsqtHDqLCbxkn+j+ET4vWek1YIia4bVwQDsnKJgPgDkeviVFGLlLLOzcXFKzoeFS5f9yV0KcrZygCAIDqqKhsbS6RzWtGZc4gAcydyGUYuTxFZZg9INZ8MV20je2f+M3EY/q7plxUcqiXB3LTQatTzVfKvv8A8J/VYhXYtLsntJjvEbBaNvkSPZHxOPVRNykd+FCzsI9Wy93z/fg2Gj+qzc6uk/uoz9nP/wBvqpI0vU5F3/kD/LQX6v8AgouG4XFTM2II2xt8mi1+JO8niVIljgr1WtUqy6qkm2fYvSIIAgCAIAgCAIAgCAIAgCAIAgM3p9gfptE9rReRnrI/PaaM2/MLjqFjJZR0NMu/w1wpPh7MneqjHewquxcfVz2A8hIPZ+ouPooqct8Fi1208Wj4seY/sWcKcppygMpjugVLVOLwDE85l0dgCfMtItfjkVhKmmdC31KvRWM5XuZ86qc//tZf8vP+dYeD7m9/+28fk+5otGtB4KGQStdI+QAgOcbAAix7rbD63WcaaiaF1qNS4XS0kjUALM0DlAEB01dWyFhfK9rGDe5xAA6lDKEJTfTFZZP9IdaMbLtomdo78x9wwch7Tvso5VEuDv2mgVJ+as+lencwj5q7FpbesnIPsjKNn7NbzOfNReaR3FGz0+HZfuzbaP6rWizq5+0fyoyQ3k5+89LKSNJdzi3evzl5aCwvV8lCoKCOBgZDG2Ng91oAH/k8VLg4FSrOpLqm237n0oRhAEAQBAEAQBAEAQBAEAQBAEAQBAEBC9YmCmiri6O7WSntYyPdde7wOTs/mC16iwy76Rcq5tuie7Wz+CuaJ4yK2kjmHtEbLx5Pbk8fXPkQp4vKyVK9tnb15U3+nwewvTVCAIAgCA+avr46dhfO9sbB7ziAOXE8F4ySnSnUl0wWX7E90g1pNF20TNo/myAhvys3nrZRyq+h37TQJy81d4XouTEMirsWlv6ycg7zlGzrk1vIZ81H5pHacrPT4do/dv8A2bzR7VbGyzq1/aO/LZcMHN3tO+ykjTS5OHd6/Un5aK6V69/+G/pKRkLAyJjWMG5rQAB0ClOBOcpvqk8s70MQgCAIAgCAIAgCAIAgCAIAgCAIAgCAIAgMvrEwL0yidsi8sXrGeZsO83q2/Wyxmso6WlXf4e4TfD2Zg9UuO9jUmnee5Pm3hIBl/ibccw1RUpb4O9r1p4lJVo8x5+P+FkU5TwgCA+PE8Uhpmbc8jY2+bja/ADeTwC8bS5JaVGpVl0002ydaQa097aGP+9kH3az/AH+ijdX0LDaf4+35q7/RfyY+lw+uxaXaAkmO4yPNo2+YB9kcmjosMSkdedazsI4WF7Ll/wB9yg6P6sIYrOq3ds78Au2Mf1d1y4KSNNLk4F3r1Wp5aS6V9zd09O2NoaxrWtGQa0AAcgFIcKUnJ5k8nah4EAQBAEAQBAEAQBAEAQBAEAQBAEAQBAEAQBAEBCNPMHNBXkxXa157aJw907VyB8L/ALELXmul5Lzpdyrq16Z8rZ/BYtGMYFZSxzC13DvD8Lxk8fX7WU6eVkp95bu3rSpvt+3Y7sWxmCkZt1EjWDwuczwa0ZuPII2lyYUberXl004tk40g1pOddtEzZH5sguebWbh1+iilV9Cx2n+Ppeau/wBF/JlqDBa7FJNsB8l980hIYOTj4cGg8lglKR06l1Z2MelYXsuf78lE0f1Z08NnVJ7d/kcox8vvdfopVTS5K9d65Xq7U/Kvv9TcRRBjQ1oDWjIACwA4AblIcVtt5Z+0PAgCAIAgCAIAgCAIAgCAIAgCAIAgCAIAgCAIAgCAIDJaysD9KonOaLyQ3kb5kAd9vVv3AWE45R1NIu/w9ws8S2ZKMD0rqKKKSOncGiQh1yLlptYlt8gSLbwdygjNpYRbLrTqNzUVSouPud+FaN1uJv7Sz3B2+eUnZtwJzcODRbkslGUtyKtfWllHoWPhFH0e1b01PZ0/r5B+IWYDwZ49bqWNNIrl3rVetlQ8q9ufqbRjAAAAABuA3BZnHbzuz9IAgCAIAgCAIAgCAIAgCAIAgCAIAgCAIAgCAIAgCAIAgCA4KAy2GaA0cErpOz7RxcXND7FrLm4DW2tYeF7lYqCOlW1a5qQUOrCxjbv8mpAssjmnKAIAgCAIAgCAIAgCAIAgCAIAgCAIAgCAIAgCAIAgP//Z"/>
          <p:cNvSpPr>
            <a:spLocks noChangeAspect="1" noChangeArrowheads="1"/>
          </p:cNvSpPr>
          <p:nvPr/>
        </p:nvSpPr>
        <p:spPr bwMode="auto">
          <a:xfrm>
            <a:off x="7696200" y="2590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2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7696200" cy="5867400"/>
          </a:xfrm>
        </p:spPr>
        <p:txBody>
          <a:bodyPr/>
          <a:lstStyle/>
          <a:p>
            <a:r>
              <a:rPr lang="en-US" dirty="0" smtClean="0"/>
              <a:t>Use your notes and definitions to complete the handout. </a:t>
            </a:r>
          </a:p>
          <a:p>
            <a:r>
              <a:rPr lang="en-US" dirty="0" smtClean="0"/>
              <a:t>Identify each source as renewable and nonrenewable and complete </a:t>
            </a:r>
            <a:r>
              <a:rPr lang="en-US" smtClean="0"/>
              <a:t>the question.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5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5715000" cy="4419600"/>
          </a:xfrm>
        </p:spPr>
        <p:txBody>
          <a:bodyPr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NONRENEWABLE </a:t>
            </a:r>
            <a:br>
              <a:rPr lang="en-US" sz="6000">
                <a:solidFill>
                  <a:schemeClr val="tx1"/>
                </a:solidFill>
              </a:rPr>
            </a:br>
            <a:r>
              <a:rPr lang="en-US" sz="6000">
                <a:solidFill>
                  <a:schemeClr val="tx1"/>
                </a:solidFill>
              </a:rPr>
              <a:t>AND</a:t>
            </a:r>
            <a:br>
              <a:rPr lang="en-US" sz="6000">
                <a:solidFill>
                  <a:schemeClr val="tx1"/>
                </a:solidFill>
              </a:rPr>
            </a:br>
            <a:r>
              <a:rPr lang="en-US" sz="6000">
                <a:solidFill>
                  <a:schemeClr val="tx1"/>
                </a:solidFill>
              </a:rPr>
              <a:t>RENEWABLE</a:t>
            </a:r>
            <a:br>
              <a:rPr lang="en-US" sz="6000">
                <a:solidFill>
                  <a:schemeClr val="tx1"/>
                </a:solidFill>
              </a:rPr>
            </a:br>
            <a:r>
              <a:rPr lang="en-US" sz="600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105400"/>
            <a:ext cx="5715000" cy="762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en-US" sz="140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              </a:t>
            </a:r>
            <a:r>
              <a:rPr lang="en-US" sz="5400">
                <a:solidFill>
                  <a:schemeClr val="tx1"/>
                </a:solidFill>
                <a:latin typeface="Berlin Sans FB Demi" pitchFamily="34" charset="0"/>
              </a:rPr>
              <a:t>HMMMM....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5410200" cy="5715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>
                <a:latin typeface="Berlin Sans FB Demi" pitchFamily="34" charset="0"/>
              </a:rPr>
              <a:t>What do you think nonrenewable resources are?</a:t>
            </a: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r>
              <a:rPr lang="en-US" sz="4000">
                <a:latin typeface="Berlin Sans FB Demi" pitchFamily="34" charset="0"/>
              </a:rPr>
              <a:t>Break it down...</a:t>
            </a: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r>
              <a:rPr lang="en-US" sz="4000">
                <a:latin typeface="Berlin Sans FB Demi" pitchFamily="34" charset="0"/>
              </a:rPr>
              <a:t>Nonrenewable?</a:t>
            </a:r>
          </a:p>
          <a:p>
            <a:pPr marL="0" indent="0" algn="ctr">
              <a:buFontTx/>
              <a:buNone/>
            </a:pPr>
            <a:endParaRPr lang="en-US" sz="8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r>
              <a:rPr lang="en-US" sz="4000">
                <a:latin typeface="Berlin Sans FB Demi" pitchFamily="34" charset="0"/>
              </a:rPr>
              <a:t>Resource?</a:t>
            </a:r>
          </a:p>
        </p:txBody>
      </p:sp>
      <p:pic>
        <p:nvPicPr>
          <p:cNvPr id="51204" name="Picture 4" descr="ques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304800"/>
            <a:ext cx="2797175" cy="6324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NONRENEWABLE RESOURCES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3771900"/>
            <a:ext cx="8839200" cy="28575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 dirty="0">
                <a:latin typeface="Berlin Sans FB Demi" pitchFamily="34" charset="0"/>
              </a:rPr>
              <a:t>A nonrenewable resource is a natural resource that cannot be re-made or re-grown at a scale comparable to its consumption.</a:t>
            </a:r>
          </a:p>
        </p:txBody>
      </p:sp>
      <p:pic>
        <p:nvPicPr>
          <p:cNvPr id="58376" name="Picture 8" descr="co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914400"/>
            <a:ext cx="3771900" cy="2828925"/>
          </a:xfrm>
          <a:noFill/>
          <a:ln/>
        </p:spPr>
      </p:pic>
      <p:pic>
        <p:nvPicPr>
          <p:cNvPr id="58377" name="Picture 9" descr="nuclearpwrplan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14400"/>
            <a:ext cx="4343400" cy="287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     </a:t>
            </a:r>
            <a:r>
              <a:rPr lang="en-US" sz="5400">
                <a:solidFill>
                  <a:schemeClr val="tx1"/>
                </a:solidFill>
                <a:latin typeface="Berlin Sans FB Demi" pitchFamily="34" charset="0"/>
              </a:rPr>
              <a:t>NUCLEAR ENERGY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886200" y="1143000"/>
            <a:ext cx="5257800" cy="5715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>
                <a:latin typeface="Berlin Sans FB Demi" pitchFamily="34" charset="0"/>
              </a:rPr>
              <a:t>Nuclear fission uses uranium to create energy.</a:t>
            </a:r>
          </a:p>
          <a:p>
            <a:pPr marL="0" indent="0" algn="ctr">
              <a:buFontTx/>
              <a:buNone/>
            </a:pPr>
            <a:endParaRPr lang="en-US" sz="700">
              <a:latin typeface="Berlin Sans FB Demi" pitchFamily="34" charset="0"/>
            </a:endParaRPr>
          </a:p>
          <a:p>
            <a:pPr marL="0" indent="0" algn="ctr">
              <a:buFontTx/>
              <a:buNone/>
            </a:pPr>
            <a:r>
              <a:rPr lang="en-US" sz="4000">
                <a:latin typeface="Berlin Sans FB Demi" pitchFamily="34" charset="0"/>
              </a:rPr>
              <a:t>Nuclear energy is a nonrenewable resource because once the uranium is used, it is gone!</a:t>
            </a:r>
          </a:p>
          <a:p>
            <a:pPr marL="0" indent="0" algn="ctr">
              <a:buFontTx/>
              <a:buNone/>
            </a:pPr>
            <a:endParaRPr lang="en-US" sz="700">
              <a:latin typeface="Berlin Sans FB Demi" pitchFamily="34" charset="0"/>
            </a:endParaRPr>
          </a:p>
        </p:txBody>
      </p:sp>
      <p:pic>
        <p:nvPicPr>
          <p:cNvPr id="56328" name="Picture 8" descr="nuclearpwrplan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3733800" cy="2466975"/>
          </a:xfrm>
          <a:noFill/>
          <a:ln/>
        </p:spPr>
      </p:pic>
      <p:pic>
        <p:nvPicPr>
          <p:cNvPr id="56329" name="Picture 9" descr="nuclearpwrplan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733800"/>
            <a:ext cx="3743325" cy="2857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Berlin Sans FB Demi" pitchFamily="34" charset="0"/>
              </a:rPr>
              <a:t>COAL, PETROLEUM, AND GAS</a:t>
            </a:r>
            <a:endParaRPr lang="en-US" sz="4800" b="1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6172200" cy="5867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400" u="sng">
                <a:latin typeface="Berlin Sans FB Demi" pitchFamily="34" charset="0"/>
              </a:rPr>
              <a:t>Coal</a:t>
            </a:r>
            <a:r>
              <a:rPr lang="en-US" sz="4400">
                <a:latin typeface="Berlin Sans FB Demi" pitchFamily="34" charset="0"/>
              </a:rPr>
              <a:t>, </a:t>
            </a:r>
            <a:r>
              <a:rPr lang="en-US" sz="4400" u="sng">
                <a:latin typeface="Berlin Sans FB Demi" pitchFamily="34" charset="0"/>
              </a:rPr>
              <a:t>petroleum</a:t>
            </a:r>
            <a:r>
              <a:rPr lang="en-US" sz="4400">
                <a:latin typeface="Berlin Sans FB Demi" pitchFamily="34" charset="0"/>
              </a:rPr>
              <a:t>, and </a:t>
            </a:r>
            <a:r>
              <a:rPr lang="en-US" sz="4400" u="sng">
                <a:latin typeface="Berlin Sans FB Demi" pitchFamily="34" charset="0"/>
              </a:rPr>
              <a:t>natural gas</a:t>
            </a:r>
            <a:r>
              <a:rPr lang="en-US" sz="4400">
                <a:latin typeface="Berlin Sans FB Demi" pitchFamily="34" charset="0"/>
              </a:rPr>
              <a:t> are considered nonrenewable because they can not be replenished in a short period of time.  These are called fossil fuels. </a:t>
            </a:r>
          </a:p>
        </p:txBody>
      </p:sp>
      <p:pic>
        <p:nvPicPr>
          <p:cNvPr id="15368" name="Picture 8" descr="gasoli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3581400"/>
            <a:ext cx="2771775" cy="2619375"/>
          </a:xfrm>
          <a:noFill/>
          <a:ln/>
        </p:spPr>
      </p:pic>
      <p:pic>
        <p:nvPicPr>
          <p:cNvPr id="15370" name="Picture 10" descr="natural ga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1447800"/>
            <a:ext cx="2819400" cy="1754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dpower design template">
  <a:themeElements>
    <a:clrScheme name="Windpower design template 7">
      <a:dk1>
        <a:srgbClr val="000000"/>
      </a:dk1>
      <a:lt1>
        <a:srgbClr val="FFFFFF"/>
      </a:lt1>
      <a:dk2>
        <a:srgbClr val="1B87B7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indpower design templat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ndpow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dpower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dpower desig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dpower design templat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dpow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dpow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dpower design template 7">
        <a:dk1>
          <a:srgbClr val="000000"/>
        </a:dk1>
        <a:lt1>
          <a:srgbClr val="FFFFFF"/>
        </a:lt1>
        <a:dk2>
          <a:srgbClr val="1B87B7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Windpower design template</Template>
  <TotalTime>1424</TotalTime>
  <Words>466</Words>
  <Application>Microsoft Office PowerPoint</Application>
  <PresentationFormat>Letter Paper (8.5x11 in)</PresentationFormat>
  <Paragraphs>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Berlin Sans FB Demi</vt:lpstr>
      <vt:lpstr>Calibri</vt:lpstr>
      <vt:lpstr>Impact</vt:lpstr>
      <vt:lpstr>Kristen ITC</vt:lpstr>
      <vt:lpstr>Windpower design template</vt:lpstr>
      <vt:lpstr>Think- Pair- Share</vt:lpstr>
      <vt:lpstr>Foldable- Renewable and Nonrenewable Resources</vt:lpstr>
      <vt:lpstr>Sources of Energy- Copy on Pg. 120</vt:lpstr>
      <vt:lpstr>Classwork</vt:lpstr>
      <vt:lpstr>NONRENEWABLE  AND RENEWABLE RESOURCES</vt:lpstr>
      <vt:lpstr>              HMMMM....</vt:lpstr>
      <vt:lpstr>NONRENEWABLE RESOURCES</vt:lpstr>
      <vt:lpstr>     NUCLEAR ENERGY</vt:lpstr>
      <vt:lpstr>COAL, PETROLEUM, AND GAS</vt:lpstr>
      <vt:lpstr>HOW IS COAL MADE ???</vt:lpstr>
      <vt:lpstr>HOW ARE OIL AND GAS MADE ???</vt:lpstr>
      <vt:lpstr>WHAT WAS THE DIFFERENCE BETWEEN COAL AND OIL/GAS?</vt:lpstr>
      <vt:lpstr>             HMMMM....</vt:lpstr>
      <vt:lpstr>RENEWABLE RESOURCES</vt:lpstr>
      <vt:lpstr>SOLAR</vt:lpstr>
      <vt:lpstr>  GEOTHERMAL</vt:lpstr>
      <vt:lpstr>              WIND</vt:lpstr>
      <vt:lpstr>         BIOMASS</vt:lpstr>
      <vt:lpstr>    WATER or  HYDROELECTRIC</vt:lpstr>
      <vt:lpstr>SUMMARY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NONRENEWABLE AND RENEWABLE RESOURCES !</dc:title>
  <dc:creator>TINA SHUTTY</dc:creator>
  <cp:lastModifiedBy>rkowaleski</cp:lastModifiedBy>
  <cp:revision>39</cp:revision>
  <dcterms:created xsi:type="dcterms:W3CDTF">2006-10-24T02:57:16Z</dcterms:created>
  <dcterms:modified xsi:type="dcterms:W3CDTF">2015-05-15T13:17:53Z</dcterms:modified>
</cp:coreProperties>
</file>