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72" r:id="rId13"/>
    <p:sldId id="266" r:id="rId14"/>
    <p:sldId id="273" r:id="rId15"/>
    <p:sldId id="267" r:id="rId16"/>
    <p:sldId id="276" r:id="rId17"/>
    <p:sldId id="277" r:id="rId18"/>
    <p:sldId id="274" r:id="rId19"/>
    <p:sldId id="268" r:id="rId20"/>
    <p:sldId id="269" r:id="rId21"/>
    <p:sldId id="270" r:id="rId22"/>
    <p:sldId id="271" r:id="rId23"/>
    <p:sldId id="27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529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5530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5530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5530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5530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5530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5530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5530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5530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5530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5530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5531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5531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5531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5531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en-US"/>
            </a:p>
          </p:txBody>
        </p:sp>
        <p:sp>
          <p:nvSpPr>
            <p:cNvPr id="5531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en-US"/>
            </a:p>
          </p:txBody>
        </p:sp>
        <p:sp>
          <p:nvSpPr>
            <p:cNvPr id="5531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531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531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531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531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532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532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5532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532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532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532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532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5532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5532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5532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5533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5533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3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3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3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3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3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3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3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3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4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4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4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4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4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4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4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4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4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4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5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5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5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5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5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5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5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5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5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5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6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6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6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6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6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6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6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6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6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6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7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7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7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7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7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7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7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7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7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7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8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8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8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8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8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8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8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8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8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8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9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9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9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9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9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9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9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9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9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9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0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0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0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0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0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0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0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0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0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0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1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1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1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1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1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1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1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1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1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1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2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2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2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2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2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2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2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2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2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2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3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3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3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3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3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3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3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3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3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3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4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4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4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4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4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4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4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4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4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4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5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5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5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5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5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5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5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5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5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5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6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6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6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6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6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6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6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6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6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6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7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7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7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7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7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7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7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7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7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7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8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8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8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8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8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8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8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8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8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8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9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9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9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9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9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9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9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9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9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9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50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50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50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50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50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50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50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50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50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50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51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51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51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51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514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Klik om het opmaakprofiel te bewerken</a:t>
            </a:r>
          </a:p>
        </p:txBody>
      </p:sp>
      <p:sp>
        <p:nvSpPr>
          <p:cNvPr id="55515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Klik om het opmaakprofiel van de modelondertitel te bewerken</a:t>
            </a:r>
          </a:p>
        </p:txBody>
      </p:sp>
      <p:sp>
        <p:nvSpPr>
          <p:cNvPr id="55516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5517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5518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CEB7CC9-F3A5-4168-9AB9-05576BDB84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293E49-B422-4F2F-A824-509A62C636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BB317E-3793-4F80-AA74-09E7396B9BC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FD9E638-E047-4707-8B60-3B3F8E10E75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634A571-B3AB-4994-9132-9F274A6471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A8C4543-B09F-472D-9CE3-99BB2CAF131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B2BAC7A-601A-4115-9158-1F568CF4D89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1A3BD0-93F1-4F80-9915-BB2CE9FB15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61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3FE49E-A877-4A8E-8FE1-75892D4288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C6AC4C-DEBB-4A9F-9530-6902A04F9AA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874265-5C4A-4343-B7F8-14E193527A1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13D113-95E2-48FA-B7E9-3238698DED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C7984E-9B33-4E03-8607-30F6C500FFC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8142D4-9E11-4E42-9A26-0CD8926880B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D2E559-99D4-415F-A1D5-ADAABE8D51A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2F88D6-76C0-4C2E-93B7-1B293B02D31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5427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27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27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27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27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28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28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28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28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28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28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28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28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28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28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29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29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29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29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29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29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29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29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29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29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30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30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30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30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30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30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30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30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0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0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1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1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1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1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1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1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1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1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1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1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2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2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2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2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2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2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2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2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2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2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3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3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3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3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3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3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3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3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3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3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4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4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4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4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4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4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4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4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4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4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5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5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5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5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5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5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5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5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5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5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6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6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6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6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6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6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6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6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6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6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7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7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7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7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7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7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7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7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7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7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8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8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8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8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8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8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8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8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8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8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9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9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9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9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9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9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9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9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9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9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0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0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0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0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0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0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0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0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0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0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1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1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1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1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1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1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1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1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1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1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2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2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2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2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2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2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2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2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2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2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3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3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3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3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3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3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3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3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3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3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4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4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4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4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4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4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4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4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4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4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5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5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5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5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5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5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5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5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5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5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6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6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6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6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6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6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6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6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6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6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7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7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7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7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7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7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7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7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7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7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8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8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8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8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8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8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8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8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8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8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490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1D8EFB1-EBD5-4CFF-B6A1-3F0AB0FADBB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4491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4492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4493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54494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te bewerken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8686800" cy="1470025"/>
          </a:xfrm>
        </p:spPr>
        <p:txBody>
          <a:bodyPr/>
          <a:lstStyle/>
          <a:p>
            <a:r>
              <a:rPr lang="en-US">
                <a:latin typeface="Herman" pitchFamily="2" charset="0"/>
              </a:rPr>
              <a:t>A Trip Through Geologic Time</a:t>
            </a:r>
          </a:p>
        </p:txBody>
      </p:sp>
      <p:pic>
        <p:nvPicPr>
          <p:cNvPr id="2052" name="Picture 4" descr="hour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05000"/>
            <a:ext cx="5943600" cy="4035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876800" y="457200"/>
            <a:ext cx="3810000" cy="792163"/>
          </a:xfrm>
        </p:spPr>
        <p:txBody>
          <a:bodyPr/>
          <a:lstStyle/>
          <a:p>
            <a:r>
              <a:rPr lang="en-US"/>
              <a:t>Remember!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4114800" cy="6172200"/>
          </a:xfrm>
        </p:spPr>
        <p:txBody>
          <a:bodyPr/>
          <a:lstStyle/>
          <a:p>
            <a:r>
              <a:rPr lang="en-US" sz="3000" dirty="0" smtClean="0"/>
              <a:t>The </a:t>
            </a:r>
            <a:r>
              <a:rPr lang="en-US" sz="3000" dirty="0"/>
              <a:t>fossil record shows that millions of types of organisms have evolved. </a:t>
            </a:r>
          </a:p>
          <a:p>
            <a:r>
              <a:rPr lang="en-US" sz="3000" dirty="0"/>
              <a:t>However, many others became extinct.</a:t>
            </a:r>
          </a:p>
        </p:txBody>
      </p:sp>
      <p:pic>
        <p:nvPicPr>
          <p:cNvPr id="19463" name="Picture 7" descr="extinc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14800" y="1981200"/>
            <a:ext cx="4724400" cy="34972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447800"/>
            <a:ext cx="8534400" cy="3200400"/>
          </a:xfrm>
        </p:spPr>
        <p:txBody>
          <a:bodyPr/>
          <a:lstStyle/>
          <a:p>
            <a:r>
              <a:rPr lang="en-US" sz="6000">
                <a:latin typeface="Herman" pitchFamily="2" charset="0"/>
              </a:rPr>
              <a:t>Finding the Age of Rocks Through Rock Dating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rock dating carto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228600"/>
            <a:ext cx="5562600" cy="6400800"/>
          </a:xfrm>
          <a:noFill/>
          <a:ln/>
        </p:spPr>
      </p:pic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609600" y="914400"/>
            <a:ext cx="9906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latin typeface="Herman" pitchFamily="2" charset="0"/>
              </a:rPr>
              <a:t>R</a:t>
            </a:r>
          </a:p>
          <a:p>
            <a:pPr>
              <a:spcBef>
                <a:spcPct val="50000"/>
              </a:spcBef>
            </a:pPr>
            <a:r>
              <a:rPr lang="en-US" sz="6000">
                <a:latin typeface="Herman" pitchFamily="2" charset="0"/>
              </a:rPr>
              <a:t>O</a:t>
            </a:r>
          </a:p>
          <a:p>
            <a:pPr>
              <a:spcBef>
                <a:spcPct val="50000"/>
              </a:spcBef>
            </a:pPr>
            <a:r>
              <a:rPr lang="en-US" sz="6000">
                <a:latin typeface="Herman" pitchFamily="2" charset="0"/>
              </a:rPr>
              <a:t>C</a:t>
            </a:r>
          </a:p>
          <a:p>
            <a:pPr>
              <a:spcBef>
                <a:spcPct val="50000"/>
              </a:spcBef>
            </a:pPr>
            <a:r>
              <a:rPr lang="en-US" sz="6000">
                <a:latin typeface="Herman" pitchFamily="2" charset="0"/>
              </a:rPr>
              <a:t>K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7848600" y="0"/>
            <a:ext cx="990600" cy="656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000">
                <a:latin typeface="Herman" pitchFamily="2" charset="0"/>
              </a:rPr>
              <a:t>D</a:t>
            </a:r>
          </a:p>
          <a:p>
            <a:pPr>
              <a:spcBef>
                <a:spcPct val="50000"/>
              </a:spcBef>
            </a:pPr>
            <a:r>
              <a:rPr lang="en-US" sz="5000">
                <a:latin typeface="Herman" pitchFamily="2" charset="0"/>
              </a:rPr>
              <a:t>A</a:t>
            </a:r>
          </a:p>
          <a:p>
            <a:pPr>
              <a:spcBef>
                <a:spcPct val="50000"/>
              </a:spcBef>
            </a:pPr>
            <a:r>
              <a:rPr lang="en-US" sz="5000">
                <a:latin typeface="Herman" pitchFamily="2" charset="0"/>
              </a:rPr>
              <a:t>T</a:t>
            </a:r>
          </a:p>
          <a:p>
            <a:pPr>
              <a:spcBef>
                <a:spcPct val="50000"/>
              </a:spcBef>
            </a:pPr>
            <a:r>
              <a:rPr lang="en-US" sz="5000">
                <a:latin typeface="Herman" pitchFamily="2" charset="0"/>
              </a:rPr>
              <a:t>I</a:t>
            </a:r>
          </a:p>
          <a:p>
            <a:pPr>
              <a:spcBef>
                <a:spcPct val="50000"/>
              </a:spcBef>
            </a:pPr>
            <a:r>
              <a:rPr lang="en-US" sz="5000">
                <a:latin typeface="Herman" pitchFamily="2" charset="0"/>
              </a:rPr>
              <a:t>N</a:t>
            </a:r>
          </a:p>
          <a:p>
            <a:pPr>
              <a:spcBef>
                <a:spcPct val="50000"/>
              </a:spcBef>
            </a:pPr>
            <a:r>
              <a:rPr lang="en-US" sz="5000">
                <a:latin typeface="Herman" pitchFamily="2" charset="0"/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4495800" cy="1143000"/>
          </a:xfrm>
        </p:spPr>
        <p:txBody>
          <a:bodyPr/>
          <a:lstStyle/>
          <a:p>
            <a:r>
              <a:rPr lang="en-US" dirty="0"/>
              <a:t>Ages of Rocks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914400"/>
            <a:ext cx="40386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b="1" u="sng" dirty="0"/>
              <a:t>relative age</a:t>
            </a:r>
            <a:r>
              <a:rPr lang="en-US" dirty="0"/>
              <a:t> of a rock is its age compared to other rocks. </a:t>
            </a:r>
            <a:br>
              <a:rPr lang="en-US" dirty="0"/>
            </a:br>
            <a:r>
              <a:rPr lang="en-US" dirty="0"/>
              <a:t>Use words like: “older or younger”</a:t>
            </a:r>
          </a:p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b="1" u="sng" dirty="0"/>
              <a:t>absolute age</a:t>
            </a:r>
            <a:r>
              <a:rPr lang="en-US" dirty="0"/>
              <a:t> of a rock is the number of years since the rock was formed.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	Ex: 358-360 </a:t>
            </a:r>
            <a:r>
              <a:rPr lang="en-US" dirty="0" err="1"/>
              <a:t>mya</a:t>
            </a:r>
            <a:r>
              <a:rPr lang="en-US" sz="2800" dirty="0"/>
              <a:t>                                                                              </a:t>
            </a:r>
          </a:p>
        </p:txBody>
      </p:sp>
      <p:pic>
        <p:nvPicPr>
          <p:cNvPr id="21511" name="Picture 7" descr="superposi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676400"/>
            <a:ext cx="4343400" cy="4343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81000" y="5334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Rock Joke!!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676400" y="1600200"/>
            <a:ext cx="5791200" cy="4533900"/>
          </a:xfrm>
        </p:spPr>
        <p:txBody>
          <a:bodyPr/>
          <a:lstStyle/>
          <a:p>
            <a:r>
              <a:rPr lang="en-US" sz="4000"/>
              <a:t>What does a rock want to be when it grows up?</a:t>
            </a:r>
          </a:p>
          <a:p>
            <a:endParaRPr lang="en-US" sz="4000"/>
          </a:p>
          <a:p>
            <a:r>
              <a:rPr lang="en-US" sz="4000"/>
              <a:t>A Rock Star!!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0" y="228600"/>
            <a:ext cx="4267200" cy="1143000"/>
          </a:xfrm>
        </p:spPr>
        <p:txBody>
          <a:bodyPr/>
          <a:lstStyle/>
          <a:p>
            <a:r>
              <a:rPr lang="en-US" sz="4000"/>
              <a:t>The Position of Rock Layers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04800"/>
            <a:ext cx="4038600" cy="6248400"/>
          </a:xfrm>
        </p:spPr>
        <p:txBody>
          <a:bodyPr/>
          <a:lstStyle/>
          <a:p>
            <a:r>
              <a:rPr lang="en-US" sz="2800" dirty="0"/>
              <a:t>It can be difficult to determine a rocks absolute age. So… scientists use the </a:t>
            </a:r>
            <a:r>
              <a:rPr lang="en-US" sz="2800" b="1" dirty="0"/>
              <a:t>law of superposition</a:t>
            </a:r>
            <a:r>
              <a:rPr lang="en-US" sz="2800" dirty="0"/>
              <a:t>.</a:t>
            </a:r>
          </a:p>
          <a:p>
            <a:r>
              <a:rPr lang="en-US" sz="2800" dirty="0"/>
              <a:t>According to the </a:t>
            </a:r>
            <a:r>
              <a:rPr lang="en-US" sz="2800" b="1" u="sng" dirty="0"/>
              <a:t>law of superposition</a:t>
            </a:r>
            <a:r>
              <a:rPr lang="en-US" sz="2800" dirty="0"/>
              <a:t>, in horizontal sedimentary rock layers the oldest layer is at the bottom. Each higher layer is younger than the layers below it.</a:t>
            </a:r>
          </a:p>
        </p:txBody>
      </p:sp>
      <p:pic>
        <p:nvPicPr>
          <p:cNvPr id="23559" name="Picture 7" descr="law of superposi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1524000"/>
            <a:ext cx="4648200" cy="4648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How do these Principles help to determine Earth’s History?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220" name="Picture 11" descr="Sediments are deposited from the bottom u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8580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40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rocklayers2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446088"/>
            <a:ext cx="7543800" cy="6411912"/>
          </a:xfrm>
          <a:noFill/>
        </p:spPr>
      </p:pic>
    </p:spTree>
    <p:extLst>
      <p:ext uri="{BB962C8B-B14F-4D97-AF65-F5344CB8AC3E}">
        <p14:creationId xmlns:p14="http://schemas.microsoft.com/office/powerpoint/2010/main" val="19032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Rock Joke!!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676400"/>
            <a:ext cx="5334000" cy="4533900"/>
          </a:xfrm>
        </p:spPr>
        <p:txBody>
          <a:bodyPr/>
          <a:lstStyle/>
          <a:p>
            <a:r>
              <a:rPr lang="en-US" sz="4000"/>
              <a:t>How do rocks wash their clothes?</a:t>
            </a:r>
          </a:p>
          <a:p>
            <a:endParaRPr lang="en-US" sz="4000"/>
          </a:p>
          <a:p>
            <a:r>
              <a:rPr lang="en-US" sz="4000"/>
              <a:t>The Rock Cycle!!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3886200" cy="1752600"/>
          </a:xfrm>
        </p:spPr>
        <p:txBody>
          <a:bodyPr/>
          <a:lstStyle/>
          <a:p>
            <a:r>
              <a:rPr lang="en-US" sz="4000" dirty="0"/>
              <a:t>Other Clues to Relative Age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28600"/>
            <a:ext cx="4038600" cy="6400800"/>
          </a:xfrm>
        </p:spPr>
        <p:txBody>
          <a:bodyPr/>
          <a:lstStyle/>
          <a:p>
            <a:r>
              <a:rPr lang="en-US" sz="2900" b="1" dirty="0"/>
              <a:t>Clues From Igneous Rock</a:t>
            </a:r>
          </a:p>
          <a:p>
            <a:r>
              <a:rPr lang="en-US" sz="2900" dirty="0"/>
              <a:t>Lava that cools at the surface is called an extrusion. Rock below an extrusion is always older.</a:t>
            </a:r>
          </a:p>
          <a:p>
            <a:r>
              <a:rPr lang="en-US" sz="2900" dirty="0"/>
              <a:t>Magma that cools beneath the surface is called an intrusion. An intrusion is always younger than the rock layers around an beneath it.</a:t>
            </a:r>
          </a:p>
        </p:txBody>
      </p:sp>
      <p:pic>
        <p:nvPicPr>
          <p:cNvPr id="25607" name="Picture 7" descr="intrusion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752600"/>
            <a:ext cx="4572000" cy="4648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495800" y="274638"/>
            <a:ext cx="4191000" cy="1143000"/>
          </a:xfrm>
        </p:spPr>
        <p:txBody>
          <a:bodyPr/>
          <a:lstStyle/>
          <a:p>
            <a:r>
              <a:rPr lang="en-US"/>
              <a:t>Fossils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04800"/>
            <a:ext cx="4038600" cy="6248400"/>
          </a:xfrm>
        </p:spPr>
        <p:txBody>
          <a:bodyPr/>
          <a:lstStyle/>
          <a:p>
            <a:r>
              <a:rPr lang="en-US" sz="2800" b="1" dirty="0"/>
              <a:t>Fossils</a:t>
            </a:r>
            <a:r>
              <a:rPr lang="en-US" sz="2800" dirty="0"/>
              <a:t> are preserved remains or traces of living things.</a:t>
            </a:r>
          </a:p>
          <a:p>
            <a:r>
              <a:rPr lang="en-US" sz="2800" dirty="0"/>
              <a:t>Most fossils form when living things die and are buried by sediments. </a:t>
            </a:r>
          </a:p>
          <a:p>
            <a:r>
              <a:rPr lang="en-US" sz="2800" dirty="0"/>
              <a:t>The sediments slowly harden into rock and preserve the shape of the organisms.</a:t>
            </a:r>
          </a:p>
          <a:p>
            <a:r>
              <a:rPr lang="en-US" sz="2800" dirty="0"/>
              <a:t>Scientists who study fossils are </a:t>
            </a:r>
            <a:r>
              <a:rPr lang="en-US" sz="2800" b="1" dirty="0"/>
              <a:t>paleontologists.</a:t>
            </a:r>
          </a:p>
        </p:txBody>
      </p:sp>
      <p:pic>
        <p:nvPicPr>
          <p:cNvPr id="3082" name="Picture 10" descr="multiple fossi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2038" y="1600200"/>
            <a:ext cx="3589337" cy="45339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609600"/>
          </a:xfrm>
        </p:spPr>
        <p:txBody>
          <a:bodyPr/>
          <a:lstStyle/>
          <a:p>
            <a:r>
              <a:rPr lang="en-US" sz="4000"/>
              <a:t>Other Clues to Relative Age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762000"/>
            <a:ext cx="41910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b="1" u="sng" dirty="0"/>
              <a:t>Faults</a:t>
            </a:r>
            <a:r>
              <a:rPr lang="en-US" sz="3000" dirty="0"/>
              <a:t> (a break in the rock) are always younger than the rock  it cuts through!</a:t>
            </a:r>
          </a:p>
          <a:p>
            <a:pPr>
              <a:lnSpc>
                <a:spcPct val="90000"/>
              </a:lnSpc>
            </a:pPr>
            <a:r>
              <a:rPr lang="en-US" sz="3000" b="1" u="sng" dirty="0"/>
              <a:t>Unconformities</a:t>
            </a:r>
            <a:r>
              <a:rPr lang="en-US" sz="3000" dirty="0"/>
              <a:t>: An unconformity is a </a:t>
            </a:r>
            <a:r>
              <a:rPr lang="en-US" sz="3000" u="sng" dirty="0"/>
              <a:t>gap in the geological record</a:t>
            </a:r>
            <a:r>
              <a:rPr lang="en-US" sz="3000" dirty="0"/>
              <a:t> that can occur when erosion wears away rock layers and other rock layers form on top of the eroded surface.</a:t>
            </a:r>
          </a:p>
          <a:p>
            <a:pPr>
              <a:lnSpc>
                <a:spcPct val="90000"/>
              </a:lnSpc>
            </a:pPr>
            <a:endParaRPr lang="en-US" sz="3000" dirty="0"/>
          </a:p>
        </p:txBody>
      </p:sp>
      <p:pic>
        <p:nvPicPr>
          <p:cNvPr id="27655" name="Picture 7" descr="faul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762000"/>
            <a:ext cx="4232275" cy="2794000"/>
          </a:xfrm>
          <a:noFill/>
          <a:ln/>
        </p:spPr>
      </p:pic>
      <p:pic>
        <p:nvPicPr>
          <p:cNvPr id="27657" name="Picture 9" descr="unconformit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3886200"/>
            <a:ext cx="4268788" cy="2743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sz="4000"/>
              <a:t>Using Fossils to Date Rocks!</a:t>
            </a:r>
          </a:p>
        </p:txBody>
      </p:sp>
      <p:pic>
        <p:nvPicPr>
          <p:cNvPr id="29703" name="Picture 7" descr="index fossil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762000"/>
            <a:ext cx="4495800" cy="3505200"/>
          </a:xfrm>
          <a:noFill/>
          <a:ln/>
        </p:spPr>
      </p:pic>
      <p:sp>
        <p:nvSpPr>
          <p:cNvPr id="29702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800600" y="762000"/>
            <a:ext cx="4038600" cy="5791200"/>
          </a:xfrm>
        </p:spPr>
        <p:txBody>
          <a:bodyPr/>
          <a:lstStyle/>
          <a:p>
            <a:r>
              <a:rPr lang="en-US" sz="2800" dirty="0"/>
              <a:t>Scientists use index fossils to match rock layers. </a:t>
            </a:r>
          </a:p>
          <a:p>
            <a:r>
              <a:rPr lang="en-US" sz="2800" dirty="0"/>
              <a:t>An </a:t>
            </a:r>
            <a:r>
              <a:rPr lang="en-US" sz="2800" b="1" u="sng" dirty="0"/>
              <a:t>index fossil</a:t>
            </a:r>
            <a:r>
              <a:rPr lang="en-US" sz="2800" dirty="0"/>
              <a:t> must be widely distributed and represent a type of organism that existed only briefly.</a:t>
            </a:r>
          </a:p>
          <a:p>
            <a:r>
              <a:rPr lang="en-US" sz="2800" dirty="0"/>
              <a:t>They are useful because they tell the </a:t>
            </a:r>
            <a:r>
              <a:rPr lang="en-US" sz="2800" u="sng" dirty="0"/>
              <a:t>relative ages</a:t>
            </a:r>
            <a:r>
              <a:rPr lang="en-US" sz="2800" dirty="0"/>
              <a:t> of the rock layers they are found in.</a:t>
            </a:r>
          </a:p>
        </p:txBody>
      </p:sp>
      <p:pic>
        <p:nvPicPr>
          <p:cNvPr id="29705" name="Picture 9" descr="fossil dati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4495800"/>
            <a:ext cx="4191000" cy="20907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114800" y="304800"/>
            <a:ext cx="3581400" cy="1554163"/>
          </a:xfrm>
        </p:spPr>
        <p:txBody>
          <a:bodyPr/>
          <a:lstStyle/>
          <a:p>
            <a:r>
              <a:rPr lang="en-US"/>
              <a:t>The Trilobite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57400"/>
            <a:ext cx="4876800" cy="4533900"/>
          </a:xfrm>
        </p:spPr>
        <p:txBody>
          <a:bodyPr/>
          <a:lstStyle/>
          <a:p>
            <a:r>
              <a:rPr lang="en-US" sz="2900" dirty="0"/>
              <a:t>One example of an index fossil is a trilobite.</a:t>
            </a:r>
          </a:p>
          <a:p>
            <a:r>
              <a:rPr lang="en-US" sz="2900" dirty="0"/>
              <a:t>Trilobites were a group of hard-shelled animals whose bodies had three distinct parts.</a:t>
            </a:r>
          </a:p>
          <a:p>
            <a:r>
              <a:rPr lang="en-US" sz="2900" dirty="0"/>
              <a:t>They evolved in shallow seas more than 500 million years ago.</a:t>
            </a:r>
          </a:p>
        </p:txBody>
      </p:sp>
      <p:pic>
        <p:nvPicPr>
          <p:cNvPr id="31751" name="Picture 7" descr="trilobit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62600" y="2209800"/>
            <a:ext cx="3330575" cy="3962400"/>
          </a:xfrm>
          <a:noFill/>
          <a:ln/>
        </p:spPr>
      </p:pic>
      <p:pic>
        <p:nvPicPr>
          <p:cNvPr id="31753" name="Picture 9" descr="trilobite drawin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200025"/>
            <a:ext cx="2514600" cy="17240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Using the book (pp. 318- 329) complete sections 8.1 and 8.2 of the Change Over Time Packet. </a:t>
            </a:r>
          </a:p>
          <a:p>
            <a:r>
              <a:rPr lang="en-US" dirty="0" smtClean="0"/>
              <a:t>I will collect them at the end of the period.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you finish early:</a:t>
            </a:r>
          </a:p>
          <a:p>
            <a:pPr marL="0" indent="0">
              <a:buNone/>
            </a:pPr>
            <a:r>
              <a:rPr lang="en-US" dirty="0" smtClean="0"/>
              <a:t>Start on your homework.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0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200400" cy="1143000"/>
          </a:xfrm>
        </p:spPr>
        <p:txBody>
          <a:bodyPr/>
          <a:lstStyle/>
          <a:p>
            <a:r>
              <a:rPr lang="en-US"/>
              <a:t>Fossils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838200"/>
            <a:ext cx="4038600" cy="5067300"/>
          </a:xfrm>
        </p:spPr>
        <p:txBody>
          <a:bodyPr/>
          <a:lstStyle/>
          <a:p>
            <a:r>
              <a:rPr lang="en-US" sz="3000" dirty="0"/>
              <a:t>Fossils are usually found in </a:t>
            </a:r>
            <a:r>
              <a:rPr lang="en-US" sz="3000" u="sng" dirty="0"/>
              <a:t>sedimentary</a:t>
            </a:r>
            <a:r>
              <a:rPr lang="en-US" sz="3000" dirty="0"/>
              <a:t> rocks.</a:t>
            </a:r>
          </a:p>
          <a:p>
            <a:r>
              <a:rPr lang="en-US" sz="3000" dirty="0"/>
              <a:t>When an organism dies, its soft parts often decay quickly leaving only the hard parts to fossilize.</a:t>
            </a:r>
          </a:p>
          <a:p>
            <a:r>
              <a:rPr lang="en-US" sz="3000" dirty="0"/>
              <a:t>Ex. Bones, Shells, Teeth, or Seeds</a:t>
            </a:r>
          </a:p>
          <a:p>
            <a:endParaRPr lang="en-US" sz="3000" dirty="0"/>
          </a:p>
        </p:txBody>
      </p:sp>
      <p:pic>
        <p:nvPicPr>
          <p:cNvPr id="5130" name="Picture 10" descr="dino fossi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828800"/>
            <a:ext cx="4495800" cy="388620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Kinds of Fossils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038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u="sng" dirty="0"/>
              <a:t>Petrified Fossils</a:t>
            </a:r>
            <a:r>
              <a:rPr lang="en-US" sz="2800" dirty="0"/>
              <a:t>: fossils in which minerals replace all or part of the organism. Ex: petrified wood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When the object is buried by </a:t>
            </a:r>
            <a:r>
              <a:rPr lang="en-US" sz="2800" b="1" dirty="0"/>
              <a:t>sediment</a:t>
            </a:r>
            <a:r>
              <a:rPr lang="en-US" sz="2800" dirty="0"/>
              <a:t>, water rich in minerals seeps into the cells. After the water evaporates, hardened minerals are left behind.</a:t>
            </a:r>
          </a:p>
        </p:txBody>
      </p:sp>
      <p:pic>
        <p:nvPicPr>
          <p:cNvPr id="7175" name="Picture 7" descr="petrified woo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295400"/>
            <a:ext cx="3962400" cy="5334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4800600" cy="1143000"/>
          </a:xfrm>
        </p:spPr>
        <p:txBody>
          <a:bodyPr/>
          <a:lstStyle/>
          <a:p>
            <a:r>
              <a:rPr lang="en-US"/>
              <a:t>Kinds of Fossils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762000"/>
            <a:ext cx="3657600" cy="5791200"/>
          </a:xfrm>
        </p:spPr>
        <p:txBody>
          <a:bodyPr/>
          <a:lstStyle/>
          <a:p>
            <a:r>
              <a:rPr lang="en-US" b="1" dirty="0"/>
              <a:t>Molds and Casts</a:t>
            </a:r>
          </a:p>
          <a:p>
            <a:r>
              <a:rPr lang="en-US" dirty="0"/>
              <a:t>A </a:t>
            </a:r>
            <a:r>
              <a:rPr lang="en-US" u="sng" dirty="0"/>
              <a:t>mold</a:t>
            </a:r>
            <a:r>
              <a:rPr lang="en-US" dirty="0"/>
              <a:t> is a hollow area in sediment in the shape of an organism or part of an organism.</a:t>
            </a:r>
          </a:p>
          <a:p>
            <a:r>
              <a:rPr lang="en-US" dirty="0"/>
              <a:t>A </a:t>
            </a:r>
            <a:r>
              <a:rPr lang="en-US" u="sng" dirty="0"/>
              <a:t>cast</a:t>
            </a:r>
            <a:r>
              <a:rPr lang="en-US" dirty="0"/>
              <a:t> is a copy of the shape of an organism.</a:t>
            </a:r>
          </a:p>
        </p:txBody>
      </p:sp>
      <p:pic>
        <p:nvPicPr>
          <p:cNvPr id="9223" name="Picture 7" descr="mold and cas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2133600"/>
            <a:ext cx="4648200" cy="40068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648200" y="0"/>
            <a:ext cx="4495800" cy="914400"/>
          </a:xfrm>
        </p:spPr>
        <p:txBody>
          <a:bodyPr/>
          <a:lstStyle/>
          <a:p>
            <a:r>
              <a:rPr lang="en-US"/>
              <a:t>Kinds of Fossils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4038600" cy="632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u="sng" dirty="0"/>
              <a:t>Carbon Films</a:t>
            </a:r>
            <a:r>
              <a:rPr lang="en-US" sz="2800" u="sng" dirty="0"/>
              <a:t>:</a:t>
            </a:r>
            <a:r>
              <a:rPr lang="en-US" sz="2800" dirty="0"/>
              <a:t> an extremely thin coating of carbon on rock that forms when materials that make up an organism become gases and escape leaving only carbon behind.</a:t>
            </a:r>
          </a:p>
          <a:p>
            <a:pPr>
              <a:lnSpc>
                <a:spcPct val="90000"/>
              </a:lnSpc>
            </a:pPr>
            <a:r>
              <a:rPr lang="en-US" sz="2800" b="1" u="sng" dirty="0"/>
              <a:t>Trace Fossils</a:t>
            </a:r>
            <a:r>
              <a:rPr lang="en-US" sz="2800" dirty="0"/>
              <a:t> provide evidence of the activities of ancient organisms. Ex: footprints, animal trails, or animal burrows.</a:t>
            </a:r>
          </a:p>
        </p:txBody>
      </p:sp>
      <p:pic>
        <p:nvPicPr>
          <p:cNvPr id="11271" name="Picture 7" descr="carbon film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38800" y="838200"/>
            <a:ext cx="2819400" cy="2738438"/>
          </a:xfrm>
          <a:noFill/>
          <a:ln/>
        </p:spPr>
      </p:pic>
      <p:pic>
        <p:nvPicPr>
          <p:cNvPr id="11276" name="Picture 12" descr="trace footprin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67200" y="3657600"/>
            <a:ext cx="3657600" cy="2743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876800" y="0"/>
            <a:ext cx="3810000" cy="990600"/>
          </a:xfrm>
        </p:spPr>
        <p:txBody>
          <a:bodyPr/>
          <a:lstStyle/>
          <a:p>
            <a:r>
              <a:rPr lang="en-US" sz="4000"/>
              <a:t>Kinds of Fossils</a:t>
            </a:r>
          </a:p>
        </p:txBody>
      </p:sp>
      <p:pic>
        <p:nvPicPr>
          <p:cNvPr id="13319" name="Picture 7" descr="insect in ambe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4343400"/>
            <a:ext cx="3214688" cy="2190750"/>
          </a:xfrm>
          <a:noFill/>
          <a:ln/>
        </p:spPr>
      </p:pic>
      <p:sp>
        <p:nvSpPr>
          <p:cNvPr id="13318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876800" y="990600"/>
            <a:ext cx="4038600" cy="5562600"/>
          </a:xfrm>
        </p:spPr>
        <p:txBody>
          <a:bodyPr/>
          <a:lstStyle/>
          <a:p>
            <a:r>
              <a:rPr lang="en-US" b="1" u="sng" dirty="0" smtClean="0"/>
              <a:t>Preserved Remains</a:t>
            </a:r>
            <a:r>
              <a:rPr lang="en-US" dirty="0" smtClean="0"/>
              <a:t> are formed when an organism is preserved with little or no change.</a:t>
            </a:r>
          </a:p>
          <a:p>
            <a:r>
              <a:rPr lang="en-US" dirty="0" smtClean="0"/>
              <a:t>For example when organisms become preserved in tar, amber (tree sap), and freezing.</a:t>
            </a:r>
            <a:endParaRPr lang="en-US" dirty="0"/>
          </a:p>
        </p:txBody>
      </p:sp>
      <p:pic>
        <p:nvPicPr>
          <p:cNvPr id="13321" name="Picture 9" descr="mammot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05200" y="3657600"/>
            <a:ext cx="1447800" cy="1057275"/>
          </a:xfrm>
          <a:noFill/>
          <a:ln/>
        </p:spPr>
      </p:pic>
      <p:pic>
        <p:nvPicPr>
          <p:cNvPr id="13323" name="Picture 11" descr="tarb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"/>
            <a:ext cx="4419600" cy="3287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/>
              <a:t>Why Study Fossils?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38200"/>
            <a:ext cx="4038600" cy="5638800"/>
          </a:xfrm>
        </p:spPr>
        <p:txBody>
          <a:bodyPr/>
          <a:lstStyle/>
          <a:p>
            <a:r>
              <a:rPr lang="en-US" sz="2900" dirty="0"/>
              <a:t>Scientists study fossils to learn what past life forms were like.</a:t>
            </a:r>
          </a:p>
          <a:p>
            <a:r>
              <a:rPr lang="en-US" sz="2900" dirty="0"/>
              <a:t>Paleontologists classify organisms in the order in which they lived.</a:t>
            </a:r>
          </a:p>
          <a:p>
            <a:r>
              <a:rPr lang="en-US" sz="2900" dirty="0"/>
              <a:t>All the information scientists have gathered is called the </a:t>
            </a:r>
            <a:r>
              <a:rPr lang="en-US" sz="2900" b="1" dirty="0"/>
              <a:t>fossil record</a:t>
            </a:r>
            <a:r>
              <a:rPr lang="en-US" sz="2900" dirty="0"/>
              <a:t>.</a:t>
            </a:r>
          </a:p>
        </p:txBody>
      </p:sp>
      <p:pic>
        <p:nvPicPr>
          <p:cNvPr id="15367" name="Picture 7" descr="fossil carto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1371600"/>
            <a:ext cx="4495800" cy="5029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4343400" cy="1143000"/>
          </a:xfrm>
        </p:spPr>
        <p:txBody>
          <a:bodyPr/>
          <a:lstStyle/>
          <a:p>
            <a:r>
              <a:rPr lang="en-US"/>
              <a:t>Fossil Record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609600"/>
            <a:ext cx="40386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100" dirty="0"/>
              <a:t>The fossil record provides evidence about the history of life on Earth.</a:t>
            </a:r>
          </a:p>
          <a:p>
            <a:pPr>
              <a:lnSpc>
                <a:spcPct val="90000"/>
              </a:lnSpc>
            </a:pPr>
            <a:r>
              <a:rPr lang="en-US" sz="3100" dirty="0"/>
              <a:t>The fossil record also shows how different groups of organisms have changed over time.</a:t>
            </a:r>
          </a:p>
          <a:p>
            <a:pPr>
              <a:lnSpc>
                <a:spcPct val="90000"/>
              </a:lnSpc>
            </a:pPr>
            <a:r>
              <a:rPr lang="en-US" sz="3100" dirty="0"/>
              <a:t>It also provides evidence to support the theory of evolution.</a:t>
            </a:r>
          </a:p>
          <a:p>
            <a:pPr>
              <a:lnSpc>
                <a:spcPct val="90000"/>
              </a:lnSpc>
            </a:pPr>
            <a:endParaRPr lang="en-US" sz="3000" dirty="0"/>
          </a:p>
        </p:txBody>
      </p:sp>
      <p:pic>
        <p:nvPicPr>
          <p:cNvPr id="17415" name="Picture 7" descr="fossil recor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676400"/>
            <a:ext cx="4572000" cy="4191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e puntjes">
  <a:themeElements>
    <a:clrScheme name="Digitale puntje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e puntj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gitale puntje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tje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tje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tje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e puntje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tje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tje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tje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e puntje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1051</TotalTime>
  <Words>741</Words>
  <Application>Microsoft Office PowerPoint</Application>
  <PresentationFormat>On-screen Show (4:3)</PresentationFormat>
  <Paragraphs>81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Herman</vt:lpstr>
      <vt:lpstr>Wingdings</vt:lpstr>
      <vt:lpstr>Digitale puntjes</vt:lpstr>
      <vt:lpstr>A Trip Through Geologic Time</vt:lpstr>
      <vt:lpstr>Fossils</vt:lpstr>
      <vt:lpstr>Fossils</vt:lpstr>
      <vt:lpstr>Kinds of Fossils</vt:lpstr>
      <vt:lpstr>Kinds of Fossils</vt:lpstr>
      <vt:lpstr>Kinds of Fossils</vt:lpstr>
      <vt:lpstr>Kinds of Fossils</vt:lpstr>
      <vt:lpstr>Why Study Fossils?</vt:lpstr>
      <vt:lpstr>Fossil Record</vt:lpstr>
      <vt:lpstr>Remember!</vt:lpstr>
      <vt:lpstr>Finding the Age of Rocks Through Rock Dating</vt:lpstr>
      <vt:lpstr>PowerPoint Presentation</vt:lpstr>
      <vt:lpstr>Ages of Rocks</vt:lpstr>
      <vt:lpstr>Rock Joke!!</vt:lpstr>
      <vt:lpstr>The Position of Rock Layers</vt:lpstr>
      <vt:lpstr>How do these Principles help to determine Earth’s History?</vt:lpstr>
      <vt:lpstr>PowerPoint Presentation</vt:lpstr>
      <vt:lpstr>Rock Joke!!</vt:lpstr>
      <vt:lpstr>Other Clues to Relative Age</vt:lpstr>
      <vt:lpstr>Other Clues to Relative Age</vt:lpstr>
      <vt:lpstr>Using Fossils to Date Rocks!</vt:lpstr>
      <vt:lpstr>The Trilobite</vt:lpstr>
      <vt:lpstr>Classwork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Trip Through Geologic Time</dc:title>
  <dc:creator>David Porter</dc:creator>
  <cp:lastModifiedBy>rkowaleski</cp:lastModifiedBy>
  <cp:revision>33</cp:revision>
  <dcterms:created xsi:type="dcterms:W3CDTF">2005-02-15T18:05:27Z</dcterms:created>
  <dcterms:modified xsi:type="dcterms:W3CDTF">2015-04-27T21:39:54Z</dcterms:modified>
</cp:coreProperties>
</file>