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56" r:id="rId2"/>
    <p:sldId id="275" r:id="rId3"/>
    <p:sldId id="264" r:id="rId4"/>
    <p:sldId id="276" r:id="rId5"/>
    <p:sldId id="273" r:id="rId6"/>
    <p:sldId id="274" r:id="rId7"/>
    <p:sldId id="277" r:id="rId8"/>
    <p:sldId id="278" r:id="rId9"/>
    <p:sldId id="257" r:id="rId10"/>
    <p:sldId id="258" r:id="rId11"/>
    <p:sldId id="259" r:id="rId12"/>
    <p:sldId id="265" r:id="rId13"/>
    <p:sldId id="260" r:id="rId14"/>
    <p:sldId id="261" r:id="rId15"/>
    <p:sldId id="266" r:id="rId16"/>
    <p:sldId id="262" r:id="rId17"/>
    <p:sldId id="267" r:id="rId18"/>
    <p:sldId id="263" r:id="rId19"/>
    <p:sldId id="268" r:id="rId20"/>
    <p:sldId id="269" r:id="rId21"/>
    <p:sldId id="270" r:id="rId22"/>
    <p:sldId id="271" r:id="rId23"/>
    <p:sldId id="272" r:id="rId24"/>
    <p:sldId id="279" r:id="rId25"/>
  </p:sldIdLst>
  <p:sldSz cx="9144000" cy="6858000" type="screen4x3"/>
  <p:notesSz cx="693578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09C068B6-E38E-42B4-A82C-E2D2DA10B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865F-38C4-460C-93D7-A3B911A6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C33D-8886-4B9B-A75C-9DB5635E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7724-13BC-44A2-800C-AEF3354F5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3F81-9BB5-44A4-AB55-7F3B58B7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F3A6-3300-483F-BC05-C4D212A2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F4D4-B42D-49C7-BDF1-CC21D66C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EA31-C213-4093-B9DE-DB85449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50662-B0AE-4932-AA41-87EA7E45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0BEB-0E2B-4118-BCAB-3911D9F3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ED09-A4EC-4432-8CD3-08C0CFA7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B7DD-7B96-4559-8912-5C2C3F11B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F28B45-4316-48B9-A015-6E76F5AB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NC Barrier Island’s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North Carolina’s unique estuarine shoreline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Ocean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winds cause the waves and tides change how far the  water comes into the beach each day</a:t>
            </a:r>
          </a:p>
        </p:txBody>
      </p:sp>
      <p:pic>
        <p:nvPicPr>
          <p:cNvPr id="8196" name="Picture 4" descr="MPj044242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19400"/>
            <a:ext cx="399097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Beach or Berm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Land environment that changes in width 4 times a day with the tides. Many animal species make their home on the beach. In N.C. the sand is made of quartz and feldspar. Animals –ghost crabs, coquina </a:t>
            </a:r>
          </a:p>
        </p:txBody>
      </p:sp>
      <p:pic>
        <p:nvPicPr>
          <p:cNvPr id="9220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2209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u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466850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Dune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Sand Dunes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Protective mounds of sand covered in beach grasses and vines to hold sand in place. This is first line of defense to a storm surge.ex. Pennywort, yaupon, sea oats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Maritime Forest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Full of small evergreen trees and oaks. The trees have adapted to the high winds and salty air. They act as the second line of defense from a storm.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aritime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Forest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Salt Marsh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Flooded twice daily with the changing tides, this marsh environment is a mix of fresh and salt water, nutrient rich H</a:t>
            </a:r>
            <a:r>
              <a:rPr lang="en-US" baseline="-25000" smtClean="0"/>
              <a:t>2</a:t>
            </a:r>
            <a:r>
              <a:rPr lang="en-US" smtClean="0"/>
              <a:t>S mud, and a great variety of plants, animals and detritus. Life has to adapt to being in and out of water and changing concentrations of salt. Ex. Cordgrass, spartina, perwinkle snails, sea lettuce . . 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alt mar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Estuary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environment that changes in salinity with the rain and dilution of river water and influx of ocean water daily. Water depth changes constantly. N.C’s sounds are very shallow.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and how did they form?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They act as a </a:t>
            </a:r>
            <a:r>
              <a:rPr lang="en-US" sz="2400" b="1" dirty="0" smtClean="0"/>
              <a:t>protective sand dam</a:t>
            </a:r>
            <a:r>
              <a:rPr lang="en-US" sz="2400" dirty="0" smtClean="0"/>
              <a:t> to protect the mainland from </a:t>
            </a:r>
            <a:r>
              <a:rPr lang="en-US" sz="2400" b="1" dirty="0" smtClean="0"/>
              <a:t>storms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Barrier islands </a:t>
            </a:r>
            <a:r>
              <a:rPr lang="en-US" sz="2400" b="1" dirty="0" smtClean="0"/>
              <a:t>formed</a:t>
            </a:r>
            <a:r>
              <a:rPr lang="en-US" sz="2400" dirty="0" smtClean="0"/>
              <a:t> at the end of the last ice age.</a:t>
            </a:r>
          </a:p>
          <a:p>
            <a:r>
              <a:rPr lang="en-US" sz="2400" dirty="0" smtClean="0"/>
              <a:t>Barrier islands are separated by channels or inlets between the islands.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astal 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400"/>
            <a:ext cx="2581275" cy="2695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6017770"/>
            <a:ext cx="4038600" cy="84023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The Albemarle- Pamlico basin is the 2</a:t>
            </a:r>
            <a:r>
              <a:rPr lang="en-US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largest estuarine environment on the East Coast. </a:t>
            </a:r>
          </a:p>
        </p:txBody>
      </p:sp>
      <p:pic>
        <p:nvPicPr>
          <p:cNvPr id="1028" name="Picture 4" descr="East Coast Barrier Isl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2596740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Hard Stabilization</a:t>
            </a:r>
          </a:p>
        </p:txBody>
      </p:sp>
      <p:pic>
        <p:nvPicPr>
          <p:cNvPr id="18435" name="Content Placeholder 3" descr="beach%20h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2513" y="1524000"/>
            <a:ext cx="7253287" cy="482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Soft Stabilization</a:t>
            </a:r>
          </a:p>
        </p:txBody>
      </p:sp>
      <p:pic>
        <p:nvPicPr>
          <p:cNvPr id="19459" name="Content Placeholder 3" descr="softstabiliz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76388"/>
            <a:ext cx="55626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Beach Replenishment</a:t>
            </a:r>
            <a:endParaRPr lang="en-US" dirty="0" smtClean="0"/>
          </a:p>
        </p:txBody>
      </p:sp>
      <p:pic>
        <p:nvPicPr>
          <p:cNvPr id="20483" name="Content Placeholder 3" descr="renour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25" y="1814513"/>
            <a:ext cx="5619750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Relocation</a:t>
            </a:r>
          </a:p>
        </p:txBody>
      </p:sp>
      <p:pic>
        <p:nvPicPr>
          <p:cNvPr id="21507" name="Content Placeholder 5" descr="hatter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038600" cy="37353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1509" name="Picture 3" descr="reloc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86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33400" y="5334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Moved 1999                       Moved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Classwork</a:t>
            </a:r>
            <a:r>
              <a:rPr lang="en-US" dirty="0" smtClean="0"/>
              <a:t>/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 and annotate the article by Emily Jack, “Coastal Erosion and the ban on hard structures”.</a:t>
            </a:r>
          </a:p>
          <a:p>
            <a:r>
              <a:rPr lang="en-US" dirty="0" smtClean="0"/>
              <a:t>Complete the graphic organizer listing the pros and cons for each argument.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Homework-None</a:t>
            </a:r>
            <a:r>
              <a:rPr lang="en-US" dirty="0" smtClean="0"/>
              <a:t> </a:t>
            </a:r>
            <a:r>
              <a:rPr lang="en-US" dirty="0" smtClean="0"/>
              <a:t>(Finish the Shad Journal)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loss_barrier_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747713"/>
            <a:ext cx="66675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orth Carolina Beach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4020">
            <a:off x="4811589" y="3332697"/>
            <a:ext cx="3962399" cy="2971800"/>
          </a:xfrm>
          <a:prstGeom prst="rect">
            <a:avLst/>
          </a:prstGeom>
          <a:noFill/>
        </p:spPr>
      </p:pic>
      <p:pic>
        <p:nvPicPr>
          <p:cNvPr id="34820" name="Picture 4" descr="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1781">
            <a:off x="3281592" y="684279"/>
            <a:ext cx="3546388" cy="2667000"/>
          </a:xfrm>
          <a:prstGeom prst="rect">
            <a:avLst/>
          </a:prstGeom>
          <a:noFill/>
        </p:spPr>
      </p:pic>
      <p:pic>
        <p:nvPicPr>
          <p:cNvPr id="34822" name="Picture 6" descr="http://coastal.er.usgs.gov/hurricanes/coastal-change/images/house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9388">
            <a:off x="381000" y="3124200"/>
            <a:ext cx="41656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Issue……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Weathering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breakdown </a:t>
            </a:r>
            <a:r>
              <a:rPr lang="en-US" dirty="0" smtClean="0"/>
              <a:t>of the materials of Earth’s crust into smaller pieces. It can occur through </a:t>
            </a:r>
            <a:r>
              <a:rPr lang="en-US" dirty="0" smtClean="0">
                <a:solidFill>
                  <a:srgbClr val="FF0000"/>
                </a:solidFill>
              </a:rPr>
              <a:t>chemical</a:t>
            </a:r>
            <a:r>
              <a:rPr lang="en-US" dirty="0" smtClean="0"/>
              <a:t> reactions such as excess CO</a:t>
            </a:r>
            <a:r>
              <a:rPr lang="en-US" sz="1600" dirty="0" smtClean="0"/>
              <a:t>2 , </a:t>
            </a:r>
            <a:r>
              <a:rPr lang="en-US" dirty="0" smtClean="0"/>
              <a:t>acid rain. . .  AND </a:t>
            </a:r>
            <a:r>
              <a:rPr lang="en-US" dirty="0" smtClean="0">
                <a:solidFill>
                  <a:srgbClr val="FF0000"/>
                </a:solidFill>
              </a:rPr>
              <a:t>physical </a:t>
            </a:r>
            <a:r>
              <a:rPr lang="en-US" dirty="0" smtClean="0"/>
              <a:t>means such as wind, water, . . . 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Erosion and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Erosion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is the process by which </a:t>
            </a:r>
            <a:r>
              <a:rPr lang="en-US" u="sng" dirty="0" smtClean="0">
                <a:latin typeface="Comic Sans MS" pitchFamily="66" charset="0"/>
              </a:rPr>
              <a:t>water</a:t>
            </a:r>
            <a:r>
              <a:rPr lang="en-US" dirty="0" smtClean="0">
                <a:latin typeface="Comic Sans MS" pitchFamily="66" charset="0"/>
              </a:rPr>
              <a:t>, ice, wind, or  gravity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MOVES</a:t>
            </a:r>
            <a:r>
              <a:rPr lang="en-US" dirty="0" smtClean="0">
                <a:latin typeface="Comic Sans MS" pitchFamily="66" charset="0"/>
              </a:rPr>
              <a:t> fragments of rock and </a:t>
            </a:r>
            <a:r>
              <a:rPr lang="en-US" u="sng" dirty="0" smtClean="0">
                <a:latin typeface="Comic Sans MS" pitchFamily="66" charset="0"/>
              </a:rPr>
              <a:t>soil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For every particle or fragment that is moved by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erosion</a:t>
            </a:r>
            <a:r>
              <a:rPr lang="en-US" dirty="0" smtClean="0">
                <a:latin typeface="Comic Sans MS" pitchFamily="66" charset="0"/>
              </a:rPr>
              <a:t>, the 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u="sng" dirty="0" smtClean="0">
                <a:latin typeface="Comic Sans MS" pitchFamily="66" charset="0"/>
              </a:rPr>
              <a:t>load </a:t>
            </a:r>
            <a:r>
              <a:rPr lang="en-US" dirty="0" smtClean="0">
                <a:latin typeface="Comic Sans MS" pitchFamily="66" charset="0"/>
              </a:rPr>
              <a:t>must be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deposited.</a:t>
            </a:r>
            <a:endParaRPr lang="en-US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Deposition</a:t>
            </a:r>
            <a:r>
              <a:rPr lang="en-US" dirty="0" smtClean="0">
                <a:latin typeface="Comic Sans MS" pitchFamily="66" charset="0"/>
              </a:rPr>
              <a:t> changes the land by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building </a:t>
            </a:r>
            <a:r>
              <a:rPr lang="en-US" dirty="0" smtClean="0">
                <a:latin typeface="Comic Sans MS" pitchFamily="66" charset="0"/>
              </a:rPr>
              <a:t>it up while erosion changes it by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tearing </a:t>
            </a:r>
            <a:r>
              <a:rPr lang="en-US" dirty="0" smtClean="0">
                <a:latin typeface="Comic Sans MS" pitchFamily="66" charset="0"/>
              </a:rPr>
              <a:t>it down.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Sands are being </a:t>
            </a:r>
            <a:r>
              <a:rPr lang="en-US" dirty="0" smtClean="0">
                <a:solidFill>
                  <a:srgbClr val="FF0000"/>
                </a:solidFill>
              </a:rPr>
              <a:t>carried</a:t>
            </a:r>
            <a:r>
              <a:rPr lang="en-US" dirty="0" smtClean="0"/>
              <a:t> by the wind and waves from our beaches. </a:t>
            </a:r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deposited</a:t>
            </a:r>
            <a:r>
              <a:rPr lang="en-US" dirty="0" smtClean="0"/>
              <a:t> in other areas down the beach. </a:t>
            </a:r>
          </a:p>
          <a:p>
            <a:r>
              <a:rPr lang="en-US" dirty="0" smtClean="0"/>
              <a:t>The barrier islands are slowly moving from North to South in a process called </a:t>
            </a:r>
            <a:r>
              <a:rPr lang="en-US" b="1" dirty="0" smtClean="0">
                <a:solidFill>
                  <a:srgbClr val="FF0000"/>
                </a:solidFill>
              </a:rPr>
              <a:t>long shore drift.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SMARTInkShape-55"/>
          <p:cNvSpPr/>
          <p:nvPr/>
        </p:nvSpPr>
        <p:spPr bwMode="auto">
          <a:xfrm>
            <a:off x="8447512" y="1446813"/>
            <a:ext cx="276423" cy="1692008"/>
          </a:xfrm>
          <a:custGeom>
            <a:avLst/>
            <a:gdLst/>
            <a:ahLst/>
            <a:cxnLst/>
            <a:rect l="0" t="0" r="0" b="0"/>
            <a:pathLst>
              <a:path w="276423" h="1692008">
                <a:moveTo>
                  <a:pt x="80338" y="106952"/>
                </a:moveTo>
                <a:lnTo>
                  <a:pt x="75194" y="106952"/>
                </a:lnTo>
                <a:lnTo>
                  <a:pt x="77390" y="106952"/>
                </a:lnTo>
                <a:lnTo>
                  <a:pt x="78373" y="107944"/>
                </a:lnTo>
                <a:lnTo>
                  <a:pt x="79465" y="111693"/>
                </a:lnTo>
                <a:lnTo>
                  <a:pt x="88004" y="152139"/>
                </a:lnTo>
                <a:lnTo>
                  <a:pt x="81093" y="195441"/>
                </a:lnTo>
                <a:lnTo>
                  <a:pt x="83133" y="235741"/>
                </a:lnTo>
                <a:lnTo>
                  <a:pt x="85550" y="251504"/>
                </a:lnTo>
                <a:lnTo>
                  <a:pt x="76480" y="294696"/>
                </a:lnTo>
                <a:lnTo>
                  <a:pt x="76308" y="307140"/>
                </a:lnTo>
                <a:lnTo>
                  <a:pt x="77652" y="311849"/>
                </a:lnTo>
                <a:lnTo>
                  <a:pt x="70271" y="351808"/>
                </a:lnTo>
                <a:lnTo>
                  <a:pt x="64018" y="386939"/>
                </a:lnTo>
                <a:lnTo>
                  <a:pt x="67103" y="431483"/>
                </a:lnTo>
                <a:lnTo>
                  <a:pt x="63087" y="476082"/>
                </a:lnTo>
                <a:lnTo>
                  <a:pt x="59953" y="518898"/>
                </a:lnTo>
                <a:lnTo>
                  <a:pt x="54813" y="556094"/>
                </a:lnTo>
                <a:lnTo>
                  <a:pt x="53800" y="596807"/>
                </a:lnTo>
                <a:lnTo>
                  <a:pt x="52631" y="631331"/>
                </a:lnTo>
                <a:lnTo>
                  <a:pt x="47435" y="666695"/>
                </a:lnTo>
                <a:lnTo>
                  <a:pt x="45454" y="702306"/>
                </a:lnTo>
                <a:lnTo>
                  <a:pt x="44868" y="738989"/>
                </a:lnTo>
                <a:lnTo>
                  <a:pt x="44692" y="779841"/>
                </a:lnTo>
                <a:lnTo>
                  <a:pt x="44640" y="817523"/>
                </a:lnTo>
                <a:lnTo>
                  <a:pt x="43634" y="853825"/>
                </a:lnTo>
                <a:lnTo>
                  <a:pt x="38483" y="889716"/>
                </a:lnTo>
                <a:lnTo>
                  <a:pt x="36518" y="925485"/>
                </a:lnTo>
                <a:lnTo>
                  <a:pt x="36929" y="961219"/>
                </a:lnTo>
                <a:lnTo>
                  <a:pt x="41900" y="996943"/>
                </a:lnTo>
                <a:lnTo>
                  <a:pt x="42820" y="1032662"/>
                </a:lnTo>
                <a:lnTo>
                  <a:pt x="38245" y="1068379"/>
                </a:lnTo>
                <a:lnTo>
                  <a:pt x="36194" y="1108069"/>
                </a:lnTo>
                <a:lnTo>
                  <a:pt x="30613" y="1150238"/>
                </a:lnTo>
                <a:lnTo>
                  <a:pt x="31747" y="1184505"/>
                </a:lnTo>
                <a:lnTo>
                  <a:pt x="27745" y="1220157"/>
                </a:lnTo>
                <a:lnTo>
                  <a:pt x="22312" y="1258542"/>
                </a:lnTo>
                <a:lnTo>
                  <a:pt x="19158" y="1301332"/>
                </a:lnTo>
                <a:lnTo>
                  <a:pt x="18223" y="1340693"/>
                </a:lnTo>
                <a:lnTo>
                  <a:pt x="13208" y="1377489"/>
                </a:lnTo>
                <a:lnTo>
                  <a:pt x="5437" y="1418269"/>
                </a:lnTo>
                <a:lnTo>
                  <a:pt x="1052" y="1451944"/>
                </a:lnTo>
                <a:lnTo>
                  <a:pt x="183" y="1491670"/>
                </a:lnTo>
                <a:lnTo>
                  <a:pt x="0" y="1534167"/>
                </a:lnTo>
                <a:lnTo>
                  <a:pt x="2623" y="1571117"/>
                </a:lnTo>
                <a:lnTo>
                  <a:pt x="15204" y="1614042"/>
                </a:lnTo>
                <a:lnTo>
                  <a:pt x="35711" y="1656527"/>
                </a:lnTo>
                <a:lnTo>
                  <a:pt x="52342" y="1676537"/>
                </a:lnTo>
                <a:lnTo>
                  <a:pt x="63266" y="1682631"/>
                </a:lnTo>
                <a:lnTo>
                  <a:pt x="99477" y="1692007"/>
                </a:lnTo>
                <a:lnTo>
                  <a:pt x="143016" y="1683554"/>
                </a:lnTo>
                <a:lnTo>
                  <a:pt x="148912" y="1679912"/>
                </a:lnTo>
                <a:lnTo>
                  <a:pt x="152842" y="1675496"/>
                </a:lnTo>
                <a:lnTo>
                  <a:pt x="176797" y="1635520"/>
                </a:lnTo>
                <a:lnTo>
                  <a:pt x="199353" y="1597243"/>
                </a:lnTo>
                <a:lnTo>
                  <a:pt x="211040" y="1564945"/>
                </a:lnTo>
                <a:lnTo>
                  <a:pt x="213643" y="1529682"/>
                </a:lnTo>
                <a:lnTo>
                  <a:pt x="220295" y="1490635"/>
                </a:lnTo>
                <a:lnTo>
                  <a:pt x="222637" y="1451026"/>
                </a:lnTo>
                <a:lnTo>
                  <a:pt x="224943" y="1434566"/>
                </a:lnTo>
                <a:lnTo>
                  <a:pt x="237298" y="1391664"/>
                </a:lnTo>
                <a:lnTo>
                  <a:pt x="239956" y="1356760"/>
                </a:lnTo>
                <a:lnTo>
                  <a:pt x="240742" y="1318642"/>
                </a:lnTo>
                <a:lnTo>
                  <a:pt x="243621" y="1283865"/>
                </a:lnTo>
                <a:lnTo>
                  <a:pt x="248740" y="1240114"/>
                </a:lnTo>
                <a:lnTo>
                  <a:pt x="254370" y="1198199"/>
                </a:lnTo>
                <a:lnTo>
                  <a:pt x="257579" y="1159100"/>
                </a:lnTo>
                <a:lnTo>
                  <a:pt x="258531" y="1117640"/>
                </a:lnTo>
                <a:lnTo>
                  <a:pt x="258813" y="1073937"/>
                </a:lnTo>
                <a:lnTo>
                  <a:pt x="258896" y="1034309"/>
                </a:lnTo>
                <a:lnTo>
                  <a:pt x="265063" y="990507"/>
                </a:lnTo>
                <a:lnTo>
                  <a:pt x="267032" y="951378"/>
                </a:lnTo>
                <a:lnTo>
                  <a:pt x="267617" y="913216"/>
                </a:lnTo>
                <a:lnTo>
                  <a:pt x="267790" y="870934"/>
                </a:lnTo>
                <a:lnTo>
                  <a:pt x="267841" y="829961"/>
                </a:lnTo>
                <a:lnTo>
                  <a:pt x="270503" y="788892"/>
                </a:lnTo>
                <a:lnTo>
                  <a:pt x="274929" y="748216"/>
                </a:lnTo>
                <a:lnTo>
                  <a:pt x="276422" y="704250"/>
                </a:lnTo>
                <a:lnTo>
                  <a:pt x="270582" y="662197"/>
                </a:lnTo>
                <a:lnTo>
                  <a:pt x="268397" y="620965"/>
                </a:lnTo>
                <a:lnTo>
                  <a:pt x="267966" y="583640"/>
                </a:lnTo>
                <a:lnTo>
                  <a:pt x="267883" y="540037"/>
                </a:lnTo>
                <a:lnTo>
                  <a:pt x="267866" y="504963"/>
                </a:lnTo>
                <a:lnTo>
                  <a:pt x="263122" y="465148"/>
                </a:lnTo>
                <a:lnTo>
                  <a:pt x="259761" y="424465"/>
                </a:lnTo>
                <a:lnTo>
                  <a:pt x="259041" y="385873"/>
                </a:lnTo>
                <a:lnTo>
                  <a:pt x="258955" y="341340"/>
                </a:lnTo>
                <a:lnTo>
                  <a:pt x="257947" y="305163"/>
                </a:lnTo>
                <a:lnTo>
                  <a:pt x="252798" y="266444"/>
                </a:lnTo>
                <a:lnTo>
                  <a:pt x="250553" y="226137"/>
                </a:lnTo>
                <a:lnTo>
                  <a:pt x="250167" y="188237"/>
                </a:lnTo>
                <a:lnTo>
                  <a:pt x="245295" y="144616"/>
                </a:lnTo>
                <a:lnTo>
                  <a:pt x="236702" y="104639"/>
                </a:lnTo>
                <a:lnTo>
                  <a:pt x="227801" y="60859"/>
                </a:lnTo>
                <a:lnTo>
                  <a:pt x="203500" y="21028"/>
                </a:lnTo>
                <a:lnTo>
                  <a:pt x="191631" y="11547"/>
                </a:lnTo>
                <a:lnTo>
                  <a:pt x="171540" y="1342"/>
                </a:lnTo>
                <a:lnTo>
                  <a:pt x="148108" y="0"/>
                </a:lnTo>
                <a:lnTo>
                  <a:pt x="142383" y="1916"/>
                </a:lnTo>
                <a:lnTo>
                  <a:pt x="133381" y="9336"/>
                </a:lnTo>
                <a:lnTo>
                  <a:pt x="128718" y="16603"/>
                </a:lnTo>
                <a:lnTo>
                  <a:pt x="127473" y="19930"/>
                </a:lnTo>
                <a:lnTo>
                  <a:pt x="101800" y="61802"/>
                </a:lnTo>
                <a:lnTo>
                  <a:pt x="82127" y="102453"/>
                </a:lnTo>
                <a:lnTo>
                  <a:pt x="69385" y="146916"/>
                </a:lnTo>
                <a:lnTo>
                  <a:pt x="63086" y="177195"/>
                </a:lnTo>
                <a:lnTo>
                  <a:pt x="62480" y="223037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SMARTInkShape-Group17"/>
          <p:cNvGrpSpPr/>
          <p:nvPr/>
        </p:nvGrpSpPr>
        <p:grpSpPr>
          <a:xfrm>
            <a:off x="8557020" y="1491257"/>
            <a:ext cx="439631" cy="1078735"/>
            <a:chOff x="8557020" y="1491257"/>
            <a:chExt cx="439631" cy="1078735"/>
          </a:xfrm>
        </p:grpSpPr>
        <p:sp>
          <p:nvSpPr>
            <p:cNvPr id="45" name="SMARTInkShape-56"/>
            <p:cNvSpPr/>
            <p:nvPr/>
          </p:nvSpPr>
          <p:spPr bwMode="auto">
            <a:xfrm>
              <a:off x="8608734" y="1644300"/>
              <a:ext cx="374531" cy="177357"/>
            </a:xfrm>
            <a:custGeom>
              <a:avLst/>
              <a:gdLst/>
              <a:ahLst/>
              <a:cxnLst/>
              <a:rect l="0" t="0" r="0" b="0"/>
              <a:pathLst>
                <a:path w="374531" h="177357">
                  <a:moveTo>
                    <a:pt x="374530" y="7691"/>
                  </a:moveTo>
                  <a:lnTo>
                    <a:pt x="374530" y="0"/>
                  </a:lnTo>
                  <a:lnTo>
                    <a:pt x="366408" y="5144"/>
                  </a:lnTo>
                  <a:lnTo>
                    <a:pt x="357362" y="6556"/>
                  </a:lnTo>
                  <a:lnTo>
                    <a:pt x="346726" y="12480"/>
                  </a:lnTo>
                  <a:lnTo>
                    <a:pt x="333210" y="22967"/>
                  </a:lnTo>
                  <a:lnTo>
                    <a:pt x="289874" y="43539"/>
                  </a:lnTo>
                  <a:lnTo>
                    <a:pt x="271395" y="52378"/>
                  </a:lnTo>
                  <a:lnTo>
                    <a:pt x="263208" y="57319"/>
                  </a:lnTo>
                  <a:lnTo>
                    <a:pt x="222626" y="70262"/>
                  </a:lnTo>
                  <a:lnTo>
                    <a:pt x="182754" y="81165"/>
                  </a:lnTo>
                  <a:lnTo>
                    <a:pt x="152483" y="87453"/>
                  </a:lnTo>
                  <a:lnTo>
                    <a:pt x="137422" y="90526"/>
                  </a:lnTo>
                  <a:lnTo>
                    <a:pt x="115469" y="96136"/>
                  </a:lnTo>
                  <a:lnTo>
                    <a:pt x="89642" y="99466"/>
                  </a:lnTo>
                  <a:lnTo>
                    <a:pt x="45361" y="114761"/>
                  </a:lnTo>
                  <a:lnTo>
                    <a:pt x="27217" y="122852"/>
                  </a:lnTo>
                  <a:lnTo>
                    <a:pt x="22394" y="123368"/>
                  </a:lnTo>
                  <a:lnTo>
                    <a:pt x="16941" y="126239"/>
                  </a:lnTo>
                  <a:lnTo>
                    <a:pt x="11211" y="129832"/>
                  </a:lnTo>
                  <a:lnTo>
                    <a:pt x="0" y="132595"/>
                  </a:lnTo>
                  <a:lnTo>
                    <a:pt x="16102" y="132707"/>
                  </a:lnTo>
                  <a:lnTo>
                    <a:pt x="8422" y="132707"/>
                  </a:lnTo>
                  <a:lnTo>
                    <a:pt x="16103" y="132707"/>
                  </a:lnTo>
                  <a:lnTo>
                    <a:pt x="8750" y="132707"/>
                  </a:lnTo>
                  <a:lnTo>
                    <a:pt x="8415" y="103769"/>
                  </a:lnTo>
                  <a:lnTo>
                    <a:pt x="16103" y="77466"/>
                  </a:lnTo>
                  <a:lnTo>
                    <a:pt x="30365" y="58367"/>
                  </a:lnTo>
                  <a:lnTo>
                    <a:pt x="39610" y="47288"/>
                  </a:lnTo>
                  <a:lnTo>
                    <a:pt x="42124" y="40836"/>
                  </a:lnTo>
                  <a:lnTo>
                    <a:pt x="42792" y="40701"/>
                  </a:lnTo>
                  <a:lnTo>
                    <a:pt x="43537" y="45845"/>
                  </a:lnTo>
                  <a:lnTo>
                    <a:pt x="26900" y="85380"/>
                  </a:lnTo>
                  <a:lnTo>
                    <a:pt x="17989" y="122576"/>
                  </a:lnTo>
                  <a:lnTo>
                    <a:pt x="17775" y="125952"/>
                  </a:lnTo>
                  <a:lnTo>
                    <a:pt x="14890" y="132351"/>
                  </a:lnTo>
                  <a:lnTo>
                    <a:pt x="11291" y="138502"/>
                  </a:lnTo>
                  <a:lnTo>
                    <a:pt x="9691" y="144541"/>
                  </a:lnTo>
                  <a:lnTo>
                    <a:pt x="10259" y="146549"/>
                  </a:lnTo>
                  <a:lnTo>
                    <a:pt x="11628" y="147890"/>
                  </a:lnTo>
                  <a:lnTo>
                    <a:pt x="15796" y="149375"/>
                  </a:lnTo>
                  <a:lnTo>
                    <a:pt x="55405" y="155261"/>
                  </a:lnTo>
                  <a:lnTo>
                    <a:pt x="74984" y="159648"/>
                  </a:lnTo>
                  <a:lnTo>
                    <a:pt x="106641" y="1773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SMARTInkShape-57"/>
            <p:cNvSpPr/>
            <p:nvPr/>
          </p:nvSpPr>
          <p:spPr bwMode="auto">
            <a:xfrm>
              <a:off x="8661796" y="1785934"/>
              <a:ext cx="298934" cy="258809"/>
            </a:xfrm>
            <a:custGeom>
              <a:avLst/>
              <a:gdLst/>
              <a:ahLst/>
              <a:cxnLst/>
              <a:rect l="0" t="0" r="0" b="0"/>
              <a:pathLst>
                <a:path w="298934" h="258809">
                  <a:moveTo>
                    <a:pt x="0" y="0"/>
                  </a:moveTo>
                  <a:lnTo>
                    <a:pt x="5146" y="0"/>
                  </a:lnTo>
                  <a:lnTo>
                    <a:pt x="2947" y="0"/>
                  </a:lnTo>
                  <a:lnTo>
                    <a:pt x="1965" y="992"/>
                  </a:lnTo>
                  <a:lnTo>
                    <a:pt x="872" y="4741"/>
                  </a:lnTo>
                  <a:lnTo>
                    <a:pt x="4999" y="21913"/>
                  </a:lnTo>
                  <a:lnTo>
                    <a:pt x="7301" y="26516"/>
                  </a:lnTo>
                  <a:lnTo>
                    <a:pt x="9828" y="29584"/>
                  </a:lnTo>
                  <a:lnTo>
                    <a:pt x="12506" y="31630"/>
                  </a:lnTo>
                  <a:lnTo>
                    <a:pt x="26868" y="56383"/>
                  </a:lnTo>
                  <a:lnTo>
                    <a:pt x="43450" y="70779"/>
                  </a:lnTo>
                  <a:lnTo>
                    <a:pt x="60690" y="91742"/>
                  </a:lnTo>
                  <a:lnTo>
                    <a:pt x="104144" y="122951"/>
                  </a:lnTo>
                  <a:lnTo>
                    <a:pt x="143581" y="161468"/>
                  </a:lnTo>
                  <a:lnTo>
                    <a:pt x="184588" y="197711"/>
                  </a:lnTo>
                  <a:lnTo>
                    <a:pt x="227214" y="228269"/>
                  </a:lnTo>
                  <a:lnTo>
                    <a:pt x="271847" y="249977"/>
                  </a:lnTo>
                  <a:lnTo>
                    <a:pt x="292665" y="257780"/>
                  </a:lnTo>
                  <a:lnTo>
                    <a:pt x="298933" y="258610"/>
                  </a:lnTo>
                  <a:lnTo>
                    <a:pt x="297232" y="258808"/>
                  </a:lnTo>
                  <a:lnTo>
                    <a:pt x="285750" y="24110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SMARTInkShape-58"/>
            <p:cNvSpPr/>
            <p:nvPr/>
          </p:nvSpPr>
          <p:spPr bwMode="auto">
            <a:xfrm>
              <a:off x="8840389" y="1957577"/>
              <a:ext cx="156262" cy="167689"/>
            </a:xfrm>
            <a:custGeom>
              <a:avLst/>
              <a:gdLst/>
              <a:ahLst/>
              <a:cxnLst/>
              <a:rect l="0" t="0" r="0" b="0"/>
              <a:pathLst>
                <a:path w="156262" h="167689">
                  <a:moveTo>
                    <a:pt x="89296" y="24813"/>
                  </a:moveTo>
                  <a:lnTo>
                    <a:pt x="64486" y="0"/>
                  </a:lnTo>
                  <a:lnTo>
                    <a:pt x="63827" y="331"/>
                  </a:lnTo>
                  <a:lnTo>
                    <a:pt x="63093" y="3350"/>
                  </a:lnTo>
                  <a:lnTo>
                    <a:pt x="65413" y="7997"/>
                  </a:lnTo>
                  <a:lnTo>
                    <a:pt x="95529" y="47026"/>
                  </a:lnTo>
                  <a:lnTo>
                    <a:pt x="128279" y="89504"/>
                  </a:lnTo>
                  <a:lnTo>
                    <a:pt x="155513" y="117774"/>
                  </a:lnTo>
                  <a:lnTo>
                    <a:pt x="156261" y="119527"/>
                  </a:lnTo>
                  <a:lnTo>
                    <a:pt x="155768" y="120700"/>
                  </a:lnTo>
                  <a:lnTo>
                    <a:pt x="154447" y="121480"/>
                  </a:lnTo>
                  <a:lnTo>
                    <a:pt x="117699" y="127643"/>
                  </a:lnTo>
                  <a:lnTo>
                    <a:pt x="80685" y="138241"/>
                  </a:lnTo>
                  <a:lnTo>
                    <a:pt x="44712" y="149892"/>
                  </a:lnTo>
                  <a:lnTo>
                    <a:pt x="2985" y="163728"/>
                  </a:lnTo>
                  <a:lnTo>
                    <a:pt x="0" y="16768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SMARTInkShape-59"/>
            <p:cNvSpPr/>
            <p:nvPr/>
          </p:nvSpPr>
          <p:spPr bwMode="auto">
            <a:xfrm>
              <a:off x="8608217" y="2062757"/>
              <a:ext cx="357190" cy="173771"/>
            </a:xfrm>
            <a:custGeom>
              <a:avLst/>
              <a:gdLst/>
              <a:ahLst/>
              <a:cxnLst/>
              <a:rect l="0" t="0" r="0" b="0"/>
              <a:pathLst>
                <a:path w="357190" h="173771">
                  <a:moveTo>
                    <a:pt x="357189" y="0"/>
                  </a:moveTo>
                  <a:lnTo>
                    <a:pt x="343886" y="0"/>
                  </a:lnTo>
                  <a:lnTo>
                    <a:pt x="342366" y="993"/>
                  </a:lnTo>
                  <a:lnTo>
                    <a:pt x="341353" y="2645"/>
                  </a:lnTo>
                  <a:lnTo>
                    <a:pt x="340680" y="4741"/>
                  </a:lnTo>
                  <a:lnTo>
                    <a:pt x="339236" y="6137"/>
                  </a:lnTo>
                  <a:lnTo>
                    <a:pt x="331476" y="10087"/>
                  </a:lnTo>
                  <a:lnTo>
                    <a:pt x="314222" y="22899"/>
                  </a:lnTo>
                  <a:lnTo>
                    <a:pt x="310685" y="24197"/>
                  </a:lnTo>
                  <a:lnTo>
                    <a:pt x="267703" y="55803"/>
                  </a:lnTo>
                  <a:lnTo>
                    <a:pt x="254910" y="65482"/>
                  </a:lnTo>
                  <a:lnTo>
                    <a:pt x="210353" y="89123"/>
                  </a:lnTo>
                  <a:lnTo>
                    <a:pt x="170137" y="105149"/>
                  </a:lnTo>
                  <a:lnTo>
                    <a:pt x="132637" y="126745"/>
                  </a:lnTo>
                  <a:lnTo>
                    <a:pt x="98839" y="145357"/>
                  </a:lnTo>
                  <a:lnTo>
                    <a:pt x="77903" y="158824"/>
                  </a:lnTo>
                  <a:lnTo>
                    <a:pt x="61414" y="164845"/>
                  </a:lnTo>
                  <a:lnTo>
                    <a:pt x="17716" y="173770"/>
                  </a:lnTo>
                  <a:lnTo>
                    <a:pt x="0" y="16966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SMARTInkShape-60"/>
            <p:cNvSpPr/>
            <p:nvPr/>
          </p:nvSpPr>
          <p:spPr bwMode="auto">
            <a:xfrm>
              <a:off x="8617256" y="2134192"/>
              <a:ext cx="89190" cy="158337"/>
            </a:xfrm>
            <a:custGeom>
              <a:avLst/>
              <a:gdLst/>
              <a:ahLst/>
              <a:cxnLst/>
              <a:rect l="0" t="0" r="0" b="0"/>
              <a:pathLst>
                <a:path w="89190" h="158337">
                  <a:moveTo>
                    <a:pt x="8822" y="35722"/>
                  </a:moveTo>
                  <a:lnTo>
                    <a:pt x="1131" y="28032"/>
                  </a:lnTo>
                  <a:lnTo>
                    <a:pt x="717" y="28612"/>
                  </a:lnTo>
                  <a:lnTo>
                    <a:pt x="0" y="34588"/>
                  </a:lnTo>
                  <a:lnTo>
                    <a:pt x="14041" y="52353"/>
                  </a:lnTo>
                  <a:lnTo>
                    <a:pt x="29961" y="94462"/>
                  </a:lnTo>
                  <a:lnTo>
                    <a:pt x="47225" y="131982"/>
                  </a:lnTo>
                  <a:lnTo>
                    <a:pt x="57902" y="148576"/>
                  </a:lnTo>
                  <a:lnTo>
                    <a:pt x="61511" y="158336"/>
                  </a:lnTo>
                  <a:lnTo>
                    <a:pt x="54103" y="139868"/>
                  </a:lnTo>
                  <a:lnTo>
                    <a:pt x="16330" y="97015"/>
                  </a:lnTo>
                  <a:lnTo>
                    <a:pt x="12159" y="82145"/>
                  </a:lnTo>
                  <a:lnTo>
                    <a:pt x="9015" y="45772"/>
                  </a:lnTo>
                  <a:lnTo>
                    <a:pt x="11928" y="41430"/>
                  </a:lnTo>
                  <a:lnTo>
                    <a:pt x="30051" y="27328"/>
                  </a:lnTo>
                  <a:lnTo>
                    <a:pt x="31902" y="24175"/>
                  </a:lnTo>
                  <a:lnTo>
                    <a:pt x="89189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SMARTInkShape-61"/>
            <p:cNvSpPr/>
            <p:nvPr/>
          </p:nvSpPr>
          <p:spPr bwMode="auto">
            <a:xfrm>
              <a:off x="8680022" y="2196700"/>
              <a:ext cx="282658" cy="373292"/>
            </a:xfrm>
            <a:custGeom>
              <a:avLst/>
              <a:gdLst/>
              <a:ahLst/>
              <a:cxnLst/>
              <a:rect l="0" t="0" r="0" b="0"/>
              <a:pathLst>
                <a:path w="282658" h="373292">
                  <a:moveTo>
                    <a:pt x="8563" y="0"/>
                  </a:moveTo>
                  <a:lnTo>
                    <a:pt x="0" y="0"/>
                  </a:lnTo>
                  <a:lnTo>
                    <a:pt x="41875" y="42242"/>
                  </a:lnTo>
                  <a:lnTo>
                    <a:pt x="83012" y="78234"/>
                  </a:lnTo>
                  <a:lnTo>
                    <a:pt x="124649" y="117563"/>
                  </a:lnTo>
                  <a:lnTo>
                    <a:pt x="165696" y="146049"/>
                  </a:lnTo>
                  <a:lnTo>
                    <a:pt x="202593" y="187537"/>
                  </a:lnTo>
                  <a:lnTo>
                    <a:pt x="238139" y="229199"/>
                  </a:lnTo>
                  <a:lnTo>
                    <a:pt x="267654" y="266195"/>
                  </a:lnTo>
                  <a:lnTo>
                    <a:pt x="282657" y="275227"/>
                  </a:lnTo>
                  <a:lnTo>
                    <a:pt x="281582" y="276749"/>
                  </a:lnTo>
                  <a:lnTo>
                    <a:pt x="271578" y="282644"/>
                  </a:lnTo>
                  <a:lnTo>
                    <a:pt x="232947" y="295283"/>
                  </a:lnTo>
                  <a:lnTo>
                    <a:pt x="191765" y="309946"/>
                  </a:lnTo>
                  <a:lnTo>
                    <a:pt x="166679" y="316770"/>
                  </a:lnTo>
                  <a:lnTo>
                    <a:pt x="134018" y="334985"/>
                  </a:lnTo>
                  <a:lnTo>
                    <a:pt x="90831" y="348662"/>
                  </a:lnTo>
                  <a:lnTo>
                    <a:pt x="48956" y="366154"/>
                  </a:lnTo>
                  <a:lnTo>
                    <a:pt x="38038" y="373291"/>
                  </a:lnTo>
                  <a:lnTo>
                    <a:pt x="37144" y="372885"/>
                  </a:lnTo>
                  <a:lnTo>
                    <a:pt x="36545" y="371623"/>
                  </a:lnTo>
                  <a:lnTo>
                    <a:pt x="36149" y="369789"/>
                  </a:lnTo>
                  <a:lnTo>
                    <a:pt x="53212" y="35719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SMARTInkShape-62"/>
            <p:cNvSpPr/>
            <p:nvPr/>
          </p:nvSpPr>
          <p:spPr bwMode="auto">
            <a:xfrm>
              <a:off x="8557020" y="1491257"/>
              <a:ext cx="122269" cy="43254"/>
            </a:xfrm>
            <a:custGeom>
              <a:avLst/>
              <a:gdLst/>
              <a:ahLst/>
              <a:cxnLst/>
              <a:rect l="0" t="0" r="0" b="0"/>
              <a:pathLst>
                <a:path w="122269" h="43254">
                  <a:moveTo>
                    <a:pt x="113705" y="0"/>
                  </a:moveTo>
                  <a:lnTo>
                    <a:pt x="122268" y="0"/>
                  </a:lnTo>
                  <a:lnTo>
                    <a:pt x="116425" y="7129"/>
                  </a:lnTo>
                  <a:lnTo>
                    <a:pt x="114915" y="12426"/>
                  </a:lnTo>
                  <a:lnTo>
                    <a:pt x="108951" y="18090"/>
                  </a:lnTo>
                  <a:lnTo>
                    <a:pt x="97702" y="23916"/>
                  </a:lnTo>
                  <a:lnTo>
                    <a:pt x="54834" y="35543"/>
                  </a:lnTo>
                  <a:lnTo>
                    <a:pt x="19523" y="43253"/>
                  </a:lnTo>
                  <a:lnTo>
                    <a:pt x="9670" y="41382"/>
                  </a:lnTo>
                  <a:lnTo>
                    <a:pt x="0" y="36837"/>
                  </a:lnTo>
                  <a:lnTo>
                    <a:pt x="38063" y="31077"/>
                  </a:lnTo>
                  <a:lnTo>
                    <a:pt x="73318" y="17640"/>
                  </a:lnTo>
                  <a:lnTo>
                    <a:pt x="90270" y="4932"/>
                  </a:lnTo>
                  <a:lnTo>
                    <a:pt x="86915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3" name="SMARTInkShape-63"/>
          <p:cNvSpPr/>
          <p:nvPr/>
        </p:nvSpPr>
        <p:spPr bwMode="auto">
          <a:xfrm>
            <a:off x="8492435" y="3116460"/>
            <a:ext cx="155155" cy="381441"/>
          </a:xfrm>
          <a:custGeom>
            <a:avLst/>
            <a:gdLst/>
            <a:ahLst/>
            <a:cxnLst/>
            <a:rect l="0" t="0" r="0" b="0"/>
            <a:pathLst>
              <a:path w="155155" h="381441">
                <a:moveTo>
                  <a:pt x="26486" y="0"/>
                </a:moveTo>
                <a:lnTo>
                  <a:pt x="26486" y="4739"/>
                </a:lnTo>
                <a:lnTo>
                  <a:pt x="23838" y="9711"/>
                </a:lnTo>
                <a:lnTo>
                  <a:pt x="14058" y="25731"/>
                </a:lnTo>
                <a:lnTo>
                  <a:pt x="5495" y="51721"/>
                </a:lnTo>
                <a:lnTo>
                  <a:pt x="4919" y="70612"/>
                </a:lnTo>
                <a:lnTo>
                  <a:pt x="5987" y="88930"/>
                </a:lnTo>
                <a:lnTo>
                  <a:pt x="1234" y="124944"/>
                </a:lnTo>
                <a:lnTo>
                  <a:pt x="0" y="165459"/>
                </a:lnTo>
                <a:lnTo>
                  <a:pt x="748" y="192279"/>
                </a:lnTo>
                <a:lnTo>
                  <a:pt x="6778" y="226828"/>
                </a:lnTo>
                <a:lnTo>
                  <a:pt x="8384" y="264835"/>
                </a:lnTo>
                <a:lnTo>
                  <a:pt x="8518" y="283730"/>
                </a:lnTo>
                <a:lnTo>
                  <a:pt x="10539" y="291349"/>
                </a:lnTo>
                <a:lnTo>
                  <a:pt x="31953" y="330943"/>
                </a:lnTo>
                <a:lnTo>
                  <a:pt x="46894" y="356707"/>
                </a:lnTo>
                <a:lnTo>
                  <a:pt x="63921" y="376165"/>
                </a:lnTo>
                <a:lnTo>
                  <a:pt x="75866" y="380504"/>
                </a:lnTo>
                <a:lnTo>
                  <a:pt x="91096" y="381440"/>
                </a:lnTo>
                <a:lnTo>
                  <a:pt x="119698" y="376084"/>
                </a:lnTo>
                <a:lnTo>
                  <a:pt x="137449" y="365873"/>
                </a:lnTo>
                <a:lnTo>
                  <a:pt x="152076" y="350281"/>
                </a:lnTo>
                <a:lnTo>
                  <a:pt x="152878" y="342661"/>
                </a:lnTo>
                <a:lnTo>
                  <a:pt x="144730" y="298447"/>
                </a:lnTo>
                <a:lnTo>
                  <a:pt x="155154" y="263022"/>
                </a:lnTo>
                <a:lnTo>
                  <a:pt x="154127" y="230179"/>
                </a:lnTo>
                <a:lnTo>
                  <a:pt x="152279" y="193768"/>
                </a:lnTo>
                <a:lnTo>
                  <a:pt x="151548" y="152867"/>
                </a:lnTo>
                <a:lnTo>
                  <a:pt x="148866" y="116588"/>
                </a:lnTo>
                <a:lnTo>
                  <a:pt x="146360" y="99439"/>
                </a:lnTo>
                <a:lnTo>
                  <a:pt x="142572" y="2679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from Erosion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Sand Dunes- The first line of defense against storm surge. </a:t>
            </a:r>
          </a:p>
          <a:p>
            <a:r>
              <a:rPr lang="en-US" dirty="0" smtClean="0"/>
              <a:t>Maritime Forest- The second line of defense.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Man Made Protection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err="1" smtClean="0"/>
              <a:t>Stablization</a:t>
            </a:r>
            <a:r>
              <a:rPr lang="en-US" dirty="0" smtClean="0"/>
              <a:t>- Sea walls, jetties</a:t>
            </a:r>
          </a:p>
          <a:p>
            <a:r>
              <a:rPr lang="en-US" dirty="0" smtClean="0"/>
              <a:t>Soft </a:t>
            </a:r>
            <a:r>
              <a:rPr lang="en-US" dirty="0" err="1" smtClean="0"/>
              <a:t>Stablization</a:t>
            </a:r>
            <a:r>
              <a:rPr lang="en-US" dirty="0" smtClean="0"/>
              <a:t>- Sand Bags</a:t>
            </a:r>
          </a:p>
          <a:p>
            <a:r>
              <a:rPr lang="en-US" dirty="0" smtClean="0"/>
              <a:t>Replenishment of sand</a:t>
            </a:r>
          </a:p>
          <a:p>
            <a:r>
              <a:rPr lang="en-US" dirty="0" smtClean="0"/>
              <a:t>Relocation of buildings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Habitats of a Barrier Island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N.C. barrier islands act as a protective sand dam to protect the mainland from storms.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Barrier islands formed at the end of the last ice age. The melting ice caused sea level to rise and sediments were pushed up into ridges we call barrier islands.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Albemarle- Pamlico basin is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largest estuarine environment on the East Coast.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Barrier islands are separated by channels or inlets between the islands.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966</TotalTime>
  <Words>635</Words>
  <Application>Microsoft Office PowerPoint</Application>
  <PresentationFormat>On-screen Show (4:3)</PresentationFormat>
  <Paragraphs>57</Paragraphs>
  <Slides>24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Ripple</vt:lpstr>
      <vt:lpstr>NC Barrier Island’s</vt:lpstr>
      <vt:lpstr>What are they and how did they form?</vt:lpstr>
      <vt:lpstr>Slide 3</vt:lpstr>
      <vt:lpstr>Slide 4</vt:lpstr>
      <vt:lpstr>Weathering </vt:lpstr>
      <vt:lpstr>Erosion and Deposition</vt:lpstr>
      <vt:lpstr>In other words…..</vt:lpstr>
      <vt:lpstr>Protection from Erosion</vt:lpstr>
      <vt:lpstr>Habitats of a Barrier Island</vt:lpstr>
      <vt:lpstr>Ocean</vt:lpstr>
      <vt:lpstr>Beach or Berm</vt:lpstr>
      <vt:lpstr>Sand Dune</vt:lpstr>
      <vt:lpstr>Sand Dunes</vt:lpstr>
      <vt:lpstr>Maritime Forest</vt:lpstr>
      <vt:lpstr>Maritime Forest</vt:lpstr>
      <vt:lpstr>Salt Marsh</vt:lpstr>
      <vt:lpstr>Slide 17</vt:lpstr>
      <vt:lpstr>Estuary</vt:lpstr>
      <vt:lpstr>Slide 19</vt:lpstr>
      <vt:lpstr>Hard Stabilization</vt:lpstr>
      <vt:lpstr>Soft Stabilization</vt:lpstr>
      <vt:lpstr>Beach Replenishment</vt:lpstr>
      <vt:lpstr>Relocation</vt:lpstr>
      <vt:lpstr>Classwork/ Homework</vt:lpstr>
    </vt:vector>
  </TitlesOfParts>
  <Company>wcpss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 Island Habitats</dc:title>
  <dc:creator>wcpss</dc:creator>
  <cp:lastModifiedBy>rkowaleski</cp:lastModifiedBy>
  <cp:revision>48</cp:revision>
  <dcterms:created xsi:type="dcterms:W3CDTF">2009-10-20T15:18:30Z</dcterms:created>
  <dcterms:modified xsi:type="dcterms:W3CDTF">2015-04-16T19:14:18Z</dcterms:modified>
</cp:coreProperties>
</file>