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E2F163-E06B-45BE-A028-42256BAEC430}"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E2F163-E06B-45BE-A028-42256BAEC430}"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E2F163-E06B-45BE-A028-42256BAEC430}"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E2F163-E06B-45BE-A028-42256BAEC430}"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2F163-E06B-45BE-A028-42256BAEC430}" type="datetimeFigureOut">
              <a:rPr lang="en-US" smtClean="0"/>
              <a:pPr/>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E2F163-E06B-45BE-A028-42256BAEC430}"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E2F163-E06B-45BE-A028-42256BAEC430}" type="datetimeFigureOut">
              <a:rPr lang="en-US" smtClean="0"/>
              <a:pPr/>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E2F163-E06B-45BE-A028-42256BAEC430}" type="datetimeFigureOut">
              <a:rPr lang="en-US" smtClean="0"/>
              <a:pPr/>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2F163-E06B-45BE-A028-42256BAEC430}" type="datetimeFigureOut">
              <a:rPr lang="en-US" smtClean="0"/>
              <a:pPr/>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E2F163-E06B-45BE-A028-42256BAEC430}"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E2F163-E06B-45BE-A028-42256BAEC430}" type="datetimeFigureOut">
              <a:rPr lang="en-US" smtClean="0"/>
              <a:pPr/>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ED031-4063-495B-AFEF-FF33070FE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8000"/>
            <a:lum/>
          </a:blip>
          <a:srcRect/>
          <a:stretch>
            <a:fillRect t="-2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2F163-E06B-45BE-A028-42256BAEC430}" type="datetimeFigureOut">
              <a:rPr lang="en-US" smtClean="0"/>
              <a:pPr/>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ED031-4063-495B-AFEF-FF33070FE5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url?q=http://campfoley.blogspot.com/2012/12/camp-creature-bald-eagle.html&amp;sa=U&amp;ei=z5pNU-OUINCG2wX87oDIDw&amp;ved=0CEgQ9QEwDQ&amp;usg=AFQjCNHGt2eBk8LUQW_b2jAh9OPlxz0Rcg"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s://www.google.com/url?q=http://www.toothfish.org/News/tabid/2520/ID/1003/Vote-Plankton.aspx&amp;sa=U&amp;ei=QZpNU5HwH8bn2AXmkoHIBw&amp;ved=0CEQQ9QEwCw&amp;usg=AFQjCNGltxu8Y6DsRGHgJHbTOeYiVSGLZg" TargetMode="External"/><Relationship Id="rId1" Type="http://schemas.openxmlformats.org/officeDocument/2006/relationships/slideLayout" Target="../slideLayouts/slideLayout2.xml"/><Relationship Id="rId6" Type="http://schemas.openxmlformats.org/officeDocument/2006/relationships/hyperlink" Target="https://www.google.com/url?q=http://www.fly-fishing-discounters.com/largemouth-bass.html&amp;sa=U&amp;ei=qppNU9mALYiy2wW954GoDw&amp;ved=0CDIQ9QEwAg&amp;usg=AFQjCNHrBKZzKWvArngmi8w38E4cIyRZjw" TargetMode="External"/><Relationship Id="rId5" Type="http://schemas.openxmlformats.org/officeDocument/2006/relationships/image" Target="../media/image3.jpeg"/><Relationship Id="rId4" Type="http://schemas.openxmlformats.org/officeDocument/2006/relationships/hyperlink" Target="https://www.google.com/url?q=http://commons.wikimedia.org/wiki/File:Mosquitofish.jpg&amp;sa=U&amp;ei=kppNU7zFCeew2gXP64GQDw&amp;ved=0CDIQ9QEwAg&amp;usg=AFQjCNHfyzbU7e23isfCHcWp9uhAUCNUUw" TargetMode="External"/><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hyperlink" Target="https://www.google.com/url?q=http://campfoley.blogspot.com/2012/12/camp-creature-bald-eagle.html&amp;sa=U&amp;ei=z5pNU-OUINCG2wX87oDIDw&amp;ved=0CEgQ9QEwDQ&amp;usg=AFQjCNHGt2eBk8LUQW_b2jAh9OPlxz0Rcg"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s://www.google.com/url?q=http://www.toothfish.org/News/tabid/2520/ID/1003/Vote-Plankton.aspx&amp;sa=U&amp;ei=QZpNU5HwH8bn2AXmkoHIBw&amp;ved=0CEQQ9QEwCw&amp;usg=AFQjCNGltxu8Y6DsRGHgJHbTOeYiVSGLZg" TargetMode="External"/><Relationship Id="rId1" Type="http://schemas.openxmlformats.org/officeDocument/2006/relationships/slideLayout" Target="../slideLayouts/slideLayout2.xml"/><Relationship Id="rId6" Type="http://schemas.openxmlformats.org/officeDocument/2006/relationships/hyperlink" Target="https://www.google.com/url?q=http://www.fly-fishing-discounters.com/largemouth-bass.html&amp;sa=U&amp;ei=qppNU9mALYiy2wW954GoDw&amp;ved=0CDIQ9QEwAg&amp;usg=AFQjCNHrBKZzKWvArngmi8w38E4cIyRZjw" TargetMode="External"/><Relationship Id="rId5" Type="http://schemas.openxmlformats.org/officeDocument/2006/relationships/image" Target="../media/image3.jpeg"/><Relationship Id="rId4" Type="http://schemas.openxmlformats.org/officeDocument/2006/relationships/hyperlink" Target="https://www.google.com/url?q=http://commons.wikimedia.org/wiki/File:Mosquitofish.jpg&amp;sa=U&amp;ei=kppNU7zFCeew2gXP64GQDw&amp;ved=0CDIQ9QEwAg&amp;usg=AFQjCNHfyzbU7e23isfCHcWp9uhAUCNUUw" TargetMode="Externa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txBody>
          <a:bodyPr/>
          <a:lstStyle/>
          <a:p>
            <a:r>
              <a:rPr lang="en-US" dirty="0" err="1">
                <a:solidFill>
                  <a:schemeClr val="bg1"/>
                </a:solidFill>
              </a:rPr>
              <a:t>Biomagnification</a:t>
            </a:r>
            <a:endParaRPr lang="en-US" dirty="0">
              <a:solidFill>
                <a:schemeClr val="bg1"/>
              </a:solidFill>
            </a:endParaRPr>
          </a:p>
        </p:txBody>
      </p:sp>
      <p:sp>
        <p:nvSpPr>
          <p:cNvPr id="3" name="Subtitle 2"/>
          <p:cNvSpPr>
            <a:spLocks noGrp="1"/>
          </p:cNvSpPr>
          <p:nvPr>
            <p:ph type="subTitle" idx="1"/>
          </p:nvPr>
        </p:nvSpPr>
        <p:spPr>
          <a:xfrm>
            <a:off x="1219200" y="4648200"/>
            <a:ext cx="6781800" cy="1600200"/>
          </a:xfrm>
        </p:spPr>
        <p:txBody>
          <a:bodyPr>
            <a:normAutofit fontScale="55000" lnSpcReduction="20000"/>
          </a:bodyPr>
          <a:lstStyle/>
          <a:p>
            <a:r>
              <a:rPr lang="en-US" dirty="0">
                <a:solidFill>
                  <a:schemeClr val="tx1"/>
                </a:solidFill>
              </a:rPr>
              <a:t>A Who's Who of pesticides is therefore of concern to us all. If we are going to live so intimately with these chemicals eating and drinking them, taking them into the very marrow of our bones - we had better know something about their nature and their power.” </a:t>
            </a:r>
          </a:p>
          <a:p>
            <a:r>
              <a:rPr lang="en-US" dirty="0" err="1">
                <a:solidFill>
                  <a:schemeClr val="tx1"/>
                </a:solidFill>
              </a:rPr>
              <a:t>Racheal</a:t>
            </a:r>
            <a:r>
              <a:rPr lang="en-US" dirty="0">
                <a:solidFill>
                  <a:schemeClr val="tx1"/>
                </a:solidFill>
              </a:rPr>
              <a:t> Carson, </a:t>
            </a:r>
            <a:r>
              <a:rPr lang="en-US" i="1" dirty="0">
                <a:solidFill>
                  <a:schemeClr val="tx1"/>
                </a:solidFill>
              </a:rPr>
              <a:t>“Silent Spring”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these pollutants harmful?</a:t>
            </a:r>
          </a:p>
        </p:txBody>
      </p:sp>
      <p:sp>
        <p:nvSpPr>
          <p:cNvPr id="3" name="Content Placeholder 2"/>
          <p:cNvSpPr>
            <a:spLocks noGrp="1"/>
          </p:cNvSpPr>
          <p:nvPr>
            <p:ph idx="1"/>
          </p:nvPr>
        </p:nvSpPr>
        <p:spPr/>
        <p:txBody>
          <a:bodyPr/>
          <a:lstStyle/>
          <a:p>
            <a:r>
              <a:rPr lang="en-US" dirty="0"/>
              <a:t>These pollutants are NOT broken down naturally in the environment. </a:t>
            </a:r>
          </a:p>
          <a:p>
            <a:endParaRPr lang="en-US" dirty="0"/>
          </a:p>
          <a:p>
            <a:r>
              <a:rPr lang="en-US" dirty="0"/>
              <a:t>They are stored in living organisms in their fat cells.</a:t>
            </a:r>
          </a:p>
          <a:p>
            <a:endParaRPr lang="en-US" dirty="0"/>
          </a:p>
          <a:p>
            <a:r>
              <a:rPr lang="en-US" dirty="0"/>
              <a:t>They can cause serious health problems when concentrations become too high. </a:t>
            </a:r>
          </a:p>
        </p:txBody>
      </p:sp>
      <p:pic>
        <p:nvPicPr>
          <p:cNvPr id="4" name="Picture 3" descr="copy.jpg"/>
          <p:cNvPicPr>
            <a:picLocks noChangeAspect="1"/>
          </p:cNvPicPr>
          <p:nvPr/>
        </p:nvPicPr>
        <p:blipFill>
          <a:blip r:embed="rId2" cstate="print"/>
          <a:stretch>
            <a:fillRect/>
          </a:stretch>
        </p:blipFill>
        <p:spPr>
          <a:xfrm rot="20181878">
            <a:off x="7240984" y="1827373"/>
            <a:ext cx="1749868" cy="113012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FYI………</a:t>
            </a:r>
          </a:p>
        </p:txBody>
      </p:sp>
      <p:sp>
        <p:nvSpPr>
          <p:cNvPr id="3" name="Content Placeholder 2"/>
          <p:cNvSpPr>
            <a:spLocks noGrp="1"/>
          </p:cNvSpPr>
          <p:nvPr>
            <p:ph idx="1"/>
          </p:nvPr>
        </p:nvSpPr>
        <p:spPr/>
        <p:txBody>
          <a:bodyPr/>
          <a:lstStyle/>
          <a:p>
            <a:r>
              <a:rPr lang="en-US" dirty="0"/>
              <a:t>Avoid eating too much albacore tuna (light canned tuna is OK)</a:t>
            </a:r>
          </a:p>
          <a:p>
            <a:r>
              <a:rPr lang="en-US" dirty="0"/>
              <a:t>Avoid fish that eat larger fish such as shark, King </a:t>
            </a:r>
            <a:r>
              <a:rPr lang="en-US" dirty="0" err="1"/>
              <a:t>Mackeral</a:t>
            </a:r>
            <a:r>
              <a:rPr lang="en-US" dirty="0"/>
              <a:t>, or swordfish. </a:t>
            </a:r>
          </a:p>
          <a:p>
            <a:r>
              <a:rPr lang="en-US" dirty="0"/>
              <a:t>These may contain the largest amounts of mercury. </a:t>
            </a:r>
          </a:p>
        </p:txBody>
      </p:sp>
      <p:pic>
        <p:nvPicPr>
          <p:cNvPr id="4" name="Picture 3" descr="copy.jpg"/>
          <p:cNvPicPr>
            <a:picLocks noChangeAspect="1"/>
          </p:cNvPicPr>
          <p:nvPr/>
        </p:nvPicPr>
        <p:blipFill>
          <a:blip r:embed="rId2" cstate="print"/>
          <a:stretch>
            <a:fillRect/>
          </a:stretch>
        </p:blipFill>
        <p:spPr>
          <a:xfrm rot="20181878">
            <a:off x="7011147" y="5027773"/>
            <a:ext cx="1749868" cy="113012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Classwork</a:t>
            </a:r>
            <a:r>
              <a:rPr lang="en-US" dirty="0"/>
              <a:t>/ Homework</a:t>
            </a:r>
          </a:p>
        </p:txBody>
      </p:sp>
      <p:sp>
        <p:nvSpPr>
          <p:cNvPr id="3" name="Content Placeholder 2"/>
          <p:cNvSpPr>
            <a:spLocks noGrp="1"/>
          </p:cNvSpPr>
          <p:nvPr>
            <p:ph idx="1"/>
          </p:nvPr>
        </p:nvSpPr>
        <p:spPr/>
        <p:txBody>
          <a:bodyPr/>
          <a:lstStyle/>
          <a:p>
            <a:r>
              <a:rPr lang="en-US" dirty="0"/>
              <a:t>Read and annotate the passage on </a:t>
            </a:r>
            <a:r>
              <a:rPr lang="en-US" dirty="0" err="1"/>
              <a:t>Minamata</a:t>
            </a:r>
            <a:r>
              <a:rPr lang="en-US" dirty="0"/>
              <a:t> disease. </a:t>
            </a:r>
          </a:p>
          <a:p>
            <a:endParaRPr lang="en-US" dirty="0"/>
          </a:p>
          <a:p>
            <a:r>
              <a:rPr lang="en-US" dirty="0"/>
              <a:t>Answer the questions in complete sentences.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533400" y="1676400"/>
            <a:ext cx="5638800" cy="4525963"/>
          </a:xfrm>
        </p:spPr>
        <p:txBody>
          <a:bodyPr>
            <a:normAutofit fontScale="92500"/>
          </a:bodyPr>
          <a:lstStyle/>
          <a:p>
            <a:r>
              <a:rPr lang="en-US" sz="4000" dirty="0"/>
              <a:t>Each of you were assigned a cup. Each cup represents a species in this food chain. </a:t>
            </a:r>
          </a:p>
          <a:p>
            <a:r>
              <a:rPr lang="en-US" sz="4000" dirty="0"/>
              <a:t>How does energy flow in this food pyramid?</a:t>
            </a:r>
          </a:p>
          <a:p>
            <a:r>
              <a:rPr lang="en-US" sz="4000" dirty="0"/>
              <a:t>Who is the top predator?</a:t>
            </a:r>
          </a:p>
          <a:p>
            <a:pPr>
              <a:buNone/>
            </a:pPr>
            <a:endParaRPr lang="en-US" dirty="0"/>
          </a:p>
        </p:txBody>
      </p:sp>
      <p:grpSp>
        <p:nvGrpSpPr>
          <p:cNvPr id="12" name="Group 11"/>
          <p:cNvGrpSpPr/>
          <p:nvPr/>
        </p:nvGrpSpPr>
        <p:grpSpPr>
          <a:xfrm>
            <a:off x="7086600" y="1066800"/>
            <a:ext cx="1504950" cy="5514976"/>
            <a:chOff x="7086600" y="1066800"/>
            <a:chExt cx="1504950" cy="5514976"/>
          </a:xfrm>
        </p:grpSpPr>
        <p:pic>
          <p:nvPicPr>
            <p:cNvPr id="1026" name="Picture 2" descr="https://encrypted-tbn3.gstatic.com/images?q=tbn:ANd9GcTP69WSjfxHLlryIO35ULpmT4oeTU4PBPhoefxJVm_-dnWFhpHWn-oVWEI">
              <a:hlinkClick r:id="rId2"/>
            </p:cNvPr>
            <p:cNvPicPr>
              <a:picLocks noChangeAspect="1" noChangeArrowheads="1"/>
            </p:cNvPicPr>
            <p:nvPr/>
          </p:nvPicPr>
          <p:blipFill>
            <a:blip r:embed="rId3" cstate="print"/>
            <a:srcRect/>
            <a:stretch>
              <a:fillRect/>
            </a:stretch>
          </p:blipFill>
          <p:spPr bwMode="auto">
            <a:xfrm>
              <a:off x="7162800" y="5562600"/>
              <a:ext cx="1428750" cy="1019176"/>
            </a:xfrm>
            <a:prstGeom prst="rect">
              <a:avLst/>
            </a:prstGeom>
            <a:noFill/>
          </p:spPr>
        </p:pic>
        <p:pic>
          <p:nvPicPr>
            <p:cNvPr id="1028" name="Picture 4" descr="https://encrypted-tbn0.gstatic.com/images?q=tbn:ANd9GcQLf6M3_MFtqGAgXPzaN3r1p8DQ0bLXri1kd4P-d3UUtgPBMT2piorDl5I">
              <a:hlinkClick r:id="rId4"/>
            </p:cNvPr>
            <p:cNvPicPr>
              <a:picLocks noChangeAspect="1" noChangeArrowheads="1"/>
            </p:cNvPicPr>
            <p:nvPr/>
          </p:nvPicPr>
          <p:blipFill>
            <a:blip r:embed="rId5" cstate="print"/>
            <a:srcRect/>
            <a:stretch>
              <a:fillRect/>
            </a:stretch>
          </p:blipFill>
          <p:spPr bwMode="auto">
            <a:xfrm>
              <a:off x="7239000" y="4343400"/>
              <a:ext cx="1219200" cy="533400"/>
            </a:xfrm>
            <a:prstGeom prst="rect">
              <a:avLst/>
            </a:prstGeom>
            <a:noFill/>
          </p:spPr>
        </p:pic>
        <p:pic>
          <p:nvPicPr>
            <p:cNvPr id="1030" name="Picture 6" descr="https://encrypted-tbn1.gstatic.com/images?q=tbn:ANd9GcRrYVxEezsSj1IELU-taXpXZnU27bEcXrVlZcwzAeaeegTXgme1154PQi2N">
              <a:hlinkClick r:id="rId6"/>
            </p:cNvPr>
            <p:cNvPicPr>
              <a:picLocks noChangeAspect="1" noChangeArrowheads="1"/>
            </p:cNvPicPr>
            <p:nvPr/>
          </p:nvPicPr>
          <p:blipFill>
            <a:blip r:embed="rId7" cstate="print"/>
            <a:srcRect/>
            <a:stretch>
              <a:fillRect/>
            </a:stretch>
          </p:blipFill>
          <p:spPr bwMode="auto">
            <a:xfrm>
              <a:off x="7162800" y="2438400"/>
              <a:ext cx="1285875" cy="1133476"/>
            </a:xfrm>
            <a:prstGeom prst="rect">
              <a:avLst/>
            </a:prstGeom>
            <a:noFill/>
          </p:spPr>
        </p:pic>
        <p:pic>
          <p:nvPicPr>
            <p:cNvPr id="1032" name="Picture 8" descr="https://encrypted-tbn1.gstatic.com/images?q=tbn:ANd9GcTLtpC-D8_bVyb3oydK7SVcZThbmrduXwGDCsYIk7KsdQbOKgcpebu-_tM">
              <a:hlinkClick r:id="rId8"/>
            </p:cNvPr>
            <p:cNvPicPr>
              <a:picLocks noChangeAspect="1" noChangeArrowheads="1"/>
            </p:cNvPicPr>
            <p:nvPr/>
          </p:nvPicPr>
          <p:blipFill>
            <a:blip r:embed="rId9" cstate="print"/>
            <a:srcRect/>
            <a:stretch>
              <a:fillRect/>
            </a:stretch>
          </p:blipFill>
          <p:spPr bwMode="auto">
            <a:xfrm>
              <a:off x="7086600" y="1066800"/>
              <a:ext cx="1295400" cy="885825"/>
            </a:xfrm>
            <a:prstGeom prst="rect">
              <a:avLst/>
            </a:prstGeom>
            <a:noFill/>
          </p:spPr>
        </p:pic>
        <p:cxnSp>
          <p:nvCxnSpPr>
            <p:cNvPr id="9" name="Straight Arrow Connector 8"/>
            <p:cNvCxnSpPr/>
            <p:nvPr/>
          </p:nvCxnSpPr>
          <p:spPr>
            <a:xfrm flipV="1">
              <a:off x="7772400" y="5029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772400" y="2057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772400" y="3810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a:xfrm>
            <a:off x="457200" y="1600200"/>
            <a:ext cx="6248400" cy="4525963"/>
          </a:xfrm>
        </p:spPr>
        <p:txBody>
          <a:bodyPr>
            <a:normAutofit fontScale="85000" lnSpcReduction="10000"/>
          </a:bodyPr>
          <a:lstStyle/>
          <a:p>
            <a:pPr marL="514350" indent="-514350">
              <a:buAutoNum type="arabicPeriod"/>
            </a:pPr>
            <a:r>
              <a:rPr lang="en-US" dirty="0"/>
              <a:t>We have an algal bloom in the class. </a:t>
            </a:r>
          </a:p>
          <a:p>
            <a:pPr marL="514350" indent="-514350">
              <a:buAutoNum type="arabicPeriod"/>
            </a:pPr>
            <a:r>
              <a:rPr lang="en-US" dirty="0"/>
              <a:t>The zooplankton eat the algae. </a:t>
            </a:r>
          </a:p>
          <a:p>
            <a:pPr marL="514350" indent="-514350">
              <a:buAutoNum type="arabicPeriod"/>
            </a:pPr>
            <a:r>
              <a:rPr lang="en-US" dirty="0"/>
              <a:t>The mosquito fish eat the zooplankton. </a:t>
            </a:r>
            <a:r>
              <a:rPr lang="en-US" dirty="0">
                <a:solidFill>
                  <a:srgbClr val="FF0000"/>
                </a:solidFill>
              </a:rPr>
              <a:t>Collect all the marbles from the zooplankton. </a:t>
            </a:r>
          </a:p>
          <a:p>
            <a:pPr marL="514350" indent="-514350">
              <a:buAutoNum type="arabicPeriod"/>
            </a:pPr>
            <a:r>
              <a:rPr lang="en-US" dirty="0"/>
              <a:t>The Largemouth bass eat the mosquito fish. </a:t>
            </a:r>
            <a:r>
              <a:rPr lang="en-US" dirty="0">
                <a:solidFill>
                  <a:srgbClr val="FF0000"/>
                </a:solidFill>
              </a:rPr>
              <a:t>Collect all the marbles from the mosquito fish. </a:t>
            </a:r>
          </a:p>
          <a:p>
            <a:pPr marL="514350" indent="-514350">
              <a:buAutoNum type="arabicPeriod"/>
            </a:pPr>
            <a:r>
              <a:rPr lang="en-US" dirty="0"/>
              <a:t>The Eagles eat the Largemouth bass. </a:t>
            </a:r>
            <a:r>
              <a:rPr lang="en-US" dirty="0">
                <a:solidFill>
                  <a:srgbClr val="FF0000"/>
                </a:solidFill>
              </a:rPr>
              <a:t>Collect all the marbles from the bass. </a:t>
            </a:r>
            <a:r>
              <a:rPr lang="en-US" dirty="0"/>
              <a:t> </a:t>
            </a:r>
          </a:p>
        </p:txBody>
      </p:sp>
      <p:grpSp>
        <p:nvGrpSpPr>
          <p:cNvPr id="4" name="Group 3"/>
          <p:cNvGrpSpPr/>
          <p:nvPr/>
        </p:nvGrpSpPr>
        <p:grpSpPr>
          <a:xfrm>
            <a:off x="7239000" y="914400"/>
            <a:ext cx="1504950" cy="5514976"/>
            <a:chOff x="7086600" y="1066800"/>
            <a:chExt cx="1504950" cy="5514976"/>
          </a:xfrm>
        </p:grpSpPr>
        <p:pic>
          <p:nvPicPr>
            <p:cNvPr id="5" name="Picture 2" descr="https://encrypted-tbn3.gstatic.com/images?q=tbn:ANd9GcTP69WSjfxHLlryIO35ULpmT4oeTU4PBPhoefxJVm_-dnWFhpHWn-oVWEI">
              <a:hlinkClick r:id="rId2"/>
            </p:cNvPr>
            <p:cNvPicPr>
              <a:picLocks noChangeAspect="1" noChangeArrowheads="1"/>
            </p:cNvPicPr>
            <p:nvPr/>
          </p:nvPicPr>
          <p:blipFill>
            <a:blip r:embed="rId3" cstate="print"/>
            <a:srcRect/>
            <a:stretch>
              <a:fillRect/>
            </a:stretch>
          </p:blipFill>
          <p:spPr bwMode="auto">
            <a:xfrm>
              <a:off x="7162800" y="5562600"/>
              <a:ext cx="1428750" cy="1019176"/>
            </a:xfrm>
            <a:prstGeom prst="rect">
              <a:avLst/>
            </a:prstGeom>
            <a:noFill/>
          </p:spPr>
        </p:pic>
        <p:pic>
          <p:nvPicPr>
            <p:cNvPr id="6" name="Picture 4" descr="https://encrypted-tbn0.gstatic.com/images?q=tbn:ANd9GcQLf6M3_MFtqGAgXPzaN3r1p8DQ0bLXri1kd4P-d3UUtgPBMT2piorDl5I">
              <a:hlinkClick r:id="rId4"/>
            </p:cNvPr>
            <p:cNvPicPr>
              <a:picLocks noChangeAspect="1" noChangeArrowheads="1"/>
            </p:cNvPicPr>
            <p:nvPr/>
          </p:nvPicPr>
          <p:blipFill>
            <a:blip r:embed="rId5" cstate="print"/>
            <a:srcRect/>
            <a:stretch>
              <a:fillRect/>
            </a:stretch>
          </p:blipFill>
          <p:spPr bwMode="auto">
            <a:xfrm>
              <a:off x="7239000" y="4343400"/>
              <a:ext cx="1219200" cy="533400"/>
            </a:xfrm>
            <a:prstGeom prst="rect">
              <a:avLst/>
            </a:prstGeom>
            <a:noFill/>
          </p:spPr>
        </p:pic>
        <p:pic>
          <p:nvPicPr>
            <p:cNvPr id="7" name="Picture 6" descr="https://encrypted-tbn1.gstatic.com/images?q=tbn:ANd9GcRrYVxEezsSj1IELU-taXpXZnU27bEcXrVlZcwzAeaeegTXgme1154PQi2N">
              <a:hlinkClick r:id="rId6"/>
            </p:cNvPr>
            <p:cNvPicPr>
              <a:picLocks noChangeAspect="1" noChangeArrowheads="1"/>
            </p:cNvPicPr>
            <p:nvPr/>
          </p:nvPicPr>
          <p:blipFill>
            <a:blip r:embed="rId7" cstate="print"/>
            <a:srcRect/>
            <a:stretch>
              <a:fillRect/>
            </a:stretch>
          </p:blipFill>
          <p:spPr bwMode="auto">
            <a:xfrm>
              <a:off x="7162800" y="2438400"/>
              <a:ext cx="1285875" cy="1133476"/>
            </a:xfrm>
            <a:prstGeom prst="rect">
              <a:avLst/>
            </a:prstGeom>
            <a:noFill/>
          </p:spPr>
        </p:pic>
        <p:pic>
          <p:nvPicPr>
            <p:cNvPr id="8" name="Picture 8" descr="https://encrypted-tbn1.gstatic.com/images?q=tbn:ANd9GcTLtpC-D8_bVyb3oydK7SVcZThbmrduXwGDCsYIk7KsdQbOKgcpebu-_tM">
              <a:hlinkClick r:id="rId8"/>
            </p:cNvPr>
            <p:cNvPicPr>
              <a:picLocks noChangeAspect="1" noChangeArrowheads="1"/>
            </p:cNvPicPr>
            <p:nvPr/>
          </p:nvPicPr>
          <p:blipFill>
            <a:blip r:embed="rId9" cstate="print"/>
            <a:srcRect/>
            <a:stretch>
              <a:fillRect/>
            </a:stretch>
          </p:blipFill>
          <p:spPr bwMode="auto">
            <a:xfrm>
              <a:off x="7086600" y="1066800"/>
              <a:ext cx="1295400" cy="885825"/>
            </a:xfrm>
            <a:prstGeom prst="rect">
              <a:avLst/>
            </a:prstGeom>
            <a:noFill/>
          </p:spPr>
        </p:pic>
        <p:cxnSp>
          <p:nvCxnSpPr>
            <p:cNvPr id="9" name="Straight Arrow Connector 8"/>
            <p:cNvCxnSpPr/>
            <p:nvPr/>
          </p:nvCxnSpPr>
          <p:spPr>
            <a:xfrm flipV="1">
              <a:off x="7772400" y="5029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772400" y="2057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772400" y="38100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r>
              <a:rPr lang="en-US" dirty="0"/>
              <a:t>Where did all the marbles go? </a:t>
            </a:r>
          </a:p>
          <a:p>
            <a:endParaRPr lang="en-US" dirty="0"/>
          </a:p>
          <a:p>
            <a:r>
              <a:rPr lang="en-US" dirty="0"/>
              <a:t>If the marbles represented energy which organism requires/ acquired the most energy?</a:t>
            </a:r>
          </a:p>
          <a:p>
            <a:endParaRPr lang="en-US" dirty="0"/>
          </a:p>
          <a:p>
            <a:r>
              <a:rPr lang="en-US" dirty="0"/>
              <a:t>If the marbles represented a pollutant such as DDT, which organism acquired the highest concentration of pollutants?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r>
              <a:rPr lang="en-US" dirty="0">
                <a:solidFill>
                  <a:srgbClr val="FF0000"/>
                </a:solidFill>
              </a:rPr>
              <a:t>Some pollutants are worse than others…… they sneak up on you!</a:t>
            </a:r>
          </a:p>
        </p:txBody>
      </p:sp>
      <p:sp>
        <p:nvSpPr>
          <p:cNvPr id="6" name="Rectangle 5"/>
          <p:cNvSpPr/>
          <p:nvPr/>
        </p:nvSpPr>
        <p:spPr>
          <a:xfrm>
            <a:off x="1509800" y="1752600"/>
            <a:ext cx="601151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err="1">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Biomagnification</a:t>
            </a:r>
            <a:endParaRPr lang="en-US" sz="5400" b="1" cap="all" spc="0"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biomagnification</a:t>
            </a:r>
            <a:r>
              <a:rPr lang="en-US" dirty="0"/>
              <a:t>?</a:t>
            </a:r>
          </a:p>
        </p:txBody>
      </p:sp>
      <p:sp>
        <p:nvSpPr>
          <p:cNvPr id="3" name="Content Placeholder 2"/>
          <p:cNvSpPr>
            <a:spLocks noGrp="1"/>
          </p:cNvSpPr>
          <p:nvPr>
            <p:ph idx="1"/>
          </p:nvPr>
        </p:nvSpPr>
        <p:spPr/>
        <p:txBody>
          <a:bodyPr>
            <a:normAutofit fontScale="92500" lnSpcReduction="10000"/>
          </a:bodyPr>
          <a:lstStyle/>
          <a:p>
            <a:pPr marL="274320" indent="-274320" fontAlgn="auto">
              <a:lnSpc>
                <a:spcPct val="90000"/>
              </a:lnSpc>
              <a:spcAft>
                <a:spcPts val="0"/>
              </a:spcAft>
              <a:buClr>
                <a:schemeClr val="accent3"/>
              </a:buClr>
              <a:buFont typeface="Wingdings 2"/>
              <a:buChar char=""/>
              <a:defRPr/>
            </a:pPr>
            <a:r>
              <a:rPr lang="en-US" b="1" dirty="0">
                <a:latin typeface="Comic Sans MS" pitchFamily="66" charset="0"/>
              </a:rPr>
              <a:t>Biomagnification: </a:t>
            </a:r>
            <a:r>
              <a:rPr lang="en-US" dirty="0">
                <a:latin typeface="Comic Sans MS" pitchFamily="66" charset="0"/>
              </a:rPr>
              <a:t>The increase in concentration of a substance from one link in a food chain to another</a:t>
            </a:r>
            <a:endParaRPr lang="en-CA" dirty="0"/>
          </a:p>
          <a:p>
            <a:pPr marL="274320" indent="-274320" fontAlgn="auto">
              <a:lnSpc>
                <a:spcPct val="90000"/>
              </a:lnSpc>
              <a:spcAft>
                <a:spcPts val="0"/>
              </a:spcAft>
              <a:buClr>
                <a:schemeClr val="accent3"/>
              </a:buClr>
              <a:buFont typeface="Wingdings 2"/>
              <a:buChar char=""/>
              <a:defRPr/>
            </a:pPr>
            <a:endParaRPr lang="en-CA" b="1" dirty="0">
              <a:latin typeface="Comic Sans MS" pitchFamily="66" charset="0"/>
            </a:endParaRPr>
          </a:p>
          <a:p>
            <a:pPr marL="274320" indent="-274320" fontAlgn="auto">
              <a:lnSpc>
                <a:spcPct val="90000"/>
              </a:lnSpc>
              <a:spcAft>
                <a:spcPts val="0"/>
              </a:spcAft>
              <a:buClr>
                <a:schemeClr val="accent3"/>
              </a:buClr>
              <a:buFont typeface="Wingdings 2"/>
              <a:buChar char=""/>
              <a:defRPr/>
            </a:pPr>
            <a:r>
              <a:rPr lang="en-CA" dirty="0">
                <a:latin typeface="Comic Sans MS" pitchFamily="66" charset="0"/>
              </a:rPr>
              <a:t>This is how we get a transfer of nutrients from one organisms to another, meaning higher order organisms contain more nutrients which is essential for growth. But this process can also be negative side, when harmful chemicals or pollutants are involved </a:t>
            </a:r>
          </a:p>
          <a:p>
            <a:endParaRPr lang="en-US" dirty="0"/>
          </a:p>
        </p:txBody>
      </p:sp>
      <p:pic>
        <p:nvPicPr>
          <p:cNvPr id="4" name="Picture 3" descr="copy.jpg"/>
          <p:cNvPicPr>
            <a:picLocks noChangeAspect="1"/>
          </p:cNvPicPr>
          <p:nvPr/>
        </p:nvPicPr>
        <p:blipFill>
          <a:blip r:embed="rId2" cstate="print"/>
          <a:stretch>
            <a:fillRect/>
          </a:stretch>
        </p:blipFill>
        <p:spPr>
          <a:xfrm rot="20181878">
            <a:off x="7011149" y="5424503"/>
            <a:ext cx="1749868" cy="113012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04800"/>
            <a:ext cx="4191000" cy="1143000"/>
          </a:xfrm>
        </p:spPr>
        <p:txBody>
          <a:bodyPr>
            <a:normAutofit fontScale="90000"/>
          </a:bodyPr>
          <a:lstStyle/>
          <a:p>
            <a:r>
              <a:rPr lang="en-US" b="1" dirty="0">
                <a:effectLst>
                  <a:outerShdw blurRad="38100" dist="38100" dir="2700000" algn="tl">
                    <a:srgbClr val="000000">
                      <a:alpha val="43137"/>
                    </a:srgbClr>
                  </a:outerShdw>
                </a:effectLst>
                <a:latin typeface="Comic Sans MS" pitchFamily="66" charset="0"/>
              </a:rPr>
              <a:t>Case Study:</a:t>
            </a:r>
            <a:br>
              <a:rPr lang="en-US" b="1" dirty="0">
                <a:effectLst>
                  <a:outerShdw blurRad="38100" dist="38100" dir="2700000" algn="tl">
                    <a:srgbClr val="000000">
                      <a:alpha val="43137"/>
                    </a:srgbClr>
                  </a:outerShdw>
                </a:effectLst>
                <a:latin typeface="Comic Sans MS" pitchFamily="66" charset="0"/>
              </a:rPr>
            </a:br>
            <a:r>
              <a:rPr lang="en-US" b="1" dirty="0">
                <a:effectLst>
                  <a:outerShdw blurRad="38100" dist="38100" dir="2700000" algn="tl">
                    <a:srgbClr val="000000">
                      <a:alpha val="43137"/>
                    </a:srgbClr>
                  </a:outerShdw>
                </a:effectLst>
                <a:latin typeface="Comic Sans MS" pitchFamily="66" charset="0"/>
              </a:rPr>
              <a:t>DDT</a:t>
            </a:r>
          </a:p>
        </p:txBody>
      </p:sp>
      <p:sp>
        <p:nvSpPr>
          <p:cNvPr id="3" name="Content Placeholder 2"/>
          <p:cNvSpPr>
            <a:spLocks noGrp="1"/>
          </p:cNvSpPr>
          <p:nvPr>
            <p:ph idx="1"/>
          </p:nvPr>
        </p:nvSpPr>
        <p:spPr>
          <a:xfrm>
            <a:off x="304800" y="533400"/>
            <a:ext cx="4724400" cy="5105400"/>
          </a:xfrm>
          <a:solidFill>
            <a:schemeClr val="accent3">
              <a:lumMod val="20000"/>
              <a:lumOff val="80000"/>
            </a:schemeClr>
          </a:solidFill>
          <a:ln w="25400">
            <a:solidFill>
              <a:schemeClr val="tx1"/>
            </a:solidFill>
          </a:ln>
          <a:effectLst>
            <a:outerShdw blurRad="50800" dist="63500" dir="2700000" algn="tl" rotWithShape="0">
              <a:prstClr val="black">
                <a:alpha val="40000"/>
              </a:prstClr>
            </a:outerShdw>
          </a:effectLst>
        </p:spPr>
        <p:txBody>
          <a:bodyPr>
            <a:normAutofit/>
          </a:bodyPr>
          <a:lstStyle/>
          <a:p>
            <a:r>
              <a:rPr lang="en-US" sz="2800" dirty="0">
                <a:solidFill>
                  <a:srgbClr val="C00000"/>
                </a:solidFill>
                <a:effectLst>
                  <a:outerShdw blurRad="38100" dist="38100" dir="2700000" algn="tl">
                    <a:srgbClr val="000000">
                      <a:alpha val="43137"/>
                    </a:srgbClr>
                  </a:outerShdw>
                </a:effectLst>
                <a:latin typeface="Comic Sans MS" pitchFamily="66" charset="0"/>
              </a:rPr>
              <a:t>DDT</a:t>
            </a:r>
            <a:r>
              <a:rPr lang="en-US" sz="2800" dirty="0">
                <a:latin typeface="Comic Sans MS" pitchFamily="66" charset="0"/>
              </a:rPr>
              <a:t> is a pesticide that was widely used until being banned in the U.S. in 1972</a:t>
            </a:r>
          </a:p>
          <a:p>
            <a:r>
              <a:rPr lang="en-US" sz="2800" dirty="0">
                <a:solidFill>
                  <a:srgbClr val="C00000"/>
                </a:solidFill>
                <a:effectLst>
                  <a:outerShdw blurRad="38100" dist="38100" dir="2700000" algn="tl">
                    <a:srgbClr val="000000">
                      <a:alpha val="43137"/>
                    </a:srgbClr>
                  </a:outerShdw>
                </a:effectLst>
                <a:latin typeface="Comic Sans MS" pitchFamily="66" charset="0"/>
              </a:rPr>
              <a:t>DDT</a:t>
            </a:r>
            <a:r>
              <a:rPr lang="en-US" sz="2800" dirty="0">
                <a:latin typeface="Comic Sans MS" pitchFamily="66" charset="0"/>
              </a:rPr>
              <a:t> accumulates in living tissue, particularly in fat tissue</a:t>
            </a:r>
          </a:p>
          <a:p>
            <a:r>
              <a:rPr lang="en-US" sz="2800" dirty="0">
                <a:latin typeface="Comic Sans MS" pitchFamily="66" charset="0"/>
              </a:rPr>
              <a:t>High concentrations in some bird species caused failure of eggs by thinning the shells</a:t>
            </a:r>
          </a:p>
        </p:txBody>
      </p:sp>
      <p:pic>
        <p:nvPicPr>
          <p:cNvPr id="15362" name="Picture 2" descr="http://users.rcn.com/jkimball.ma.ultranet/BiologyPages/D/DDT_chain.gif"/>
          <p:cNvPicPr>
            <a:picLocks noChangeAspect="1" noChangeArrowheads="1"/>
          </p:cNvPicPr>
          <p:nvPr/>
        </p:nvPicPr>
        <p:blipFill>
          <a:blip r:embed="rId2" cstate="print"/>
          <a:srcRect/>
          <a:stretch>
            <a:fillRect/>
          </a:stretch>
        </p:blipFill>
        <p:spPr bwMode="auto">
          <a:xfrm>
            <a:off x="5257800" y="1600200"/>
            <a:ext cx="3581400" cy="39967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donotcopy.jpg"/>
          <p:cNvPicPr>
            <a:picLocks noChangeAspect="1"/>
          </p:cNvPicPr>
          <p:nvPr/>
        </p:nvPicPr>
        <p:blipFill>
          <a:blip r:embed="rId3" cstate="print"/>
          <a:stretch>
            <a:fillRect/>
          </a:stretch>
        </p:blipFill>
        <p:spPr>
          <a:xfrm>
            <a:off x="8039100" y="5753100"/>
            <a:ext cx="1104900" cy="110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3276600" cy="1143000"/>
          </a:xfrm>
        </p:spPr>
        <p:txBody>
          <a:bodyPr>
            <a:normAutofit fontScale="90000"/>
          </a:bodyPr>
          <a:lstStyle/>
          <a:p>
            <a:r>
              <a:rPr lang="en-US" b="1" dirty="0">
                <a:effectLst>
                  <a:outerShdw blurRad="38100" dist="38100" dir="2700000" algn="tl">
                    <a:srgbClr val="000000">
                      <a:alpha val="43137"/>
                    </a:srgbClr>
                  </a:outerShdw>
                </a:effectLst>
                <a:latin typeface="Comic Sans MS" pitchFamily="66" charset="0"/>
              </a:rPr>
              <a:t>Case Study: </a:t>
            </a:r>
            <a:br>
              <a:rPr lang="en-US" b="1" dirty="0">
                <a:effectLst>
                  <a:outerShdw blurRad="38100" dist="38100" dir="2700000" algn="tl">
                    <a:srgbClr val="000000">
                      <a:alpha val="43137"/>
                    </a:srgbClr>
                  </a:outerShdw>
                </a:effectLst>
                <a:latin typeface="Comic Sans MS" pitchFamily="66" charset="0"/>
              </a:rPr>
            </a:br>
            <a:r>
              <a:rPr lang="en-US" b="1" dirty="0">
                <a:effectLst>
                  <a:outerShdw blurRad="38100" dist="38100" dir="2700000" algn="tl">
                    <a:srgbClr val="000000">
                      <a:alpha val="43137"/>
                    </a:srgbClr>
                  </a:outerShdw>
                </a:effectLst>
                <a:latin typeface="Comic Sans MS" pitchFamily="66" charset="0"/>
              </a:rPr>
              <a:t>PCBs</a:t>
            </a:r>
          </a:p>
        </p:txBody>
      </p:sp>
      <p:sp>
        <p:nvSpPr>
          <p:cNvPr id="3" name="Content Placeholder 2"/>
          <p:cNvSpPr>
            <a:spLocks noGrp="1"/>
          </p:cNvSpPr>
          <p:nvPr>
            <p:ph idx="1"/>
          </p:nvPr>
        </p:nvSpPr>
        <p:spPr>
          <a:xfrm>
            <a:off x="4038600" y="457200"/>
            <a:ext cx="4800600" cy="62484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1"/>
            </a:solidFill>
          </a:ln>
          <a:effectLst>
            <a:outerShdw blurRad="50800" dist="63500" dir="2700000" algn="tl" rotWithShape="0">
              <a:prstClr val="black">
                <a:alpha val="40000"/>
              </a:prstClr>
            </a:outerShdw>
          </a:effectLst>
        </p:spPr>
        <p:txBody>
          <a:bodyPr>
            <a:normAutofit fontScale="77500" lnSpcReduction="20000"/>
          </a:bodyPr>
          <a:lstStyle/>
          <a:p>
            <a:r>
              <a:rPr lang="en-US" dirty="0">
                <a:latin typeface="Comic Sans MS" pitchFamily="66" charset="0"/>
              </a:rPr>
              <a:t>PCBs, or polychlorinated biphenyls, are a group of man-made chemicals.</a:t>
            </a:r>
          </a:p>
          <a:p>
            <a:r>
              <a:rPr lang="en-US" dirty="0">
                <a:latin typeface="Comic Sans MS" pitchFamily="66" charset="0"/>
              </a:rPr>
              <a:t>Introduced in 1929 and widely used in electrical transformers, cosmetics, varnishes, inks, carbonless copy paper, pesticides and for general weatherproofing and fire-resistant coatings to wood and plastic</a:t>
            </a:r>
            <a:r>
              <a:rPr lang="en-US" dirty="0"/>
              <a:t>.</a:t>
            </a:r>
            <a:r>
              <a:rPr lang="en-US" dirty="0">
                <a:latin typeface="Comic Sans MS" pitchFamily="66" charset="0"/>
              </a:rPr>
              <a:t> </a:t>
            </a:r>
          </a:p>
          <a:p>
            <a:r>
              <a:rPr lang="en-US" dirty="0">
                <a:latin typeface="Comic Sans MS" pitchFamily="66" charset="0"/>
              </a:rPr>
              <a:t>The federal government banned the production of PCBs in 1976</a:t>
            </a:r>
          </a:p>
          <a:p>
            <a:r>
              <a:rPr lang="en-US" dirty="0">
                <a:latin typeface="Comic Sans MS" pitchFamily="66" charset="0"/>
              </a:rPr>
              <a:t>PCBs can effect the immune system, fertility, child development and possibly increase the risk of certain cancers</a:t>
            </a:r>
          </a:p>
          <a:p>
            <a:endParaRPr lang="en-US" dirty="0"/>
          </a:p>
          <a:p>
            <a:endParaRPr lang="en-US" dirty="0"/>
          </a:p>
        </p:txBody>
      </p:sp>
      <p:pic>
        <p:nvPicPr>
          <p:cNvPr id="17410" name="Picture 2" descr="http://dnr.wi.gov/org/water/wm/foxriver/images/bioaccumulation.png"/>
          <p:cNvPicPr>
            <a:picLocks noChangeAspect="1" noChangeArrowheads="1"/>
          </p:cNvPicPr>
          <p:nvPr/>
        </p:nvPicPr>
        <p:blipFill>
          <a:blip r:embed="rId2" cstate="print"/>
          <a:srcRect/>
          <a:stretch>
            <a:fillRect/>
          </a:stretch>
        </p:blipFill>
        <p:spPr bwMode="auto">
          <a:xfrm>
            <a:off x="304800" y="1981200"/>
            <a:ext cx="3562350" cy="4705351"/>
          </a:xfrm>
          <a:prstGeom prst="rect">
            <a:avLst/>
          </a:prstGeom>
          <a:noFill/>
        </p:spPr>
      </p:pic>
      <p:pic>
        <p:nvPicPr>
          <p:cNvPr id="5" name="Picture 4" descr="donotcopy.jpg"/>
          <p:cNvPicPr>
            <a:picLocks noChangeAspect="1"/>
          </p:cNvPicPr>
          <p:nvPr/>
        </p:nvPicPr>
        <p:blipFill>
          <a:blip r:embed="rId3" cstate="print"/>
          <a:stretch>
            <a:fillRect/>
          </a:stretch>
        </p:blipFill>
        <p:spPr>
          <a:xfrm>
            <a:off x="0" y="914400"/>
            <a:ext cx="1104900" cy="1104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1371600"/>
          <a:ext cx="5791200" cy="4436184"/>
        </p:xfrm>
        <a:graphic>
          <a:graphicData uri="http://schemas.openxmlformats.org/drawingml/2006/table">
            <a:tbl>
              <a:tblPr>
                <a:effectLst>
                  <a:outerShdw blurRad="50800" dist="63500" dir="2700000" algn="tl" rotWithShape="0">
                    <a:prstClr val="black">
                      <a:alpha val="40000"/>
                    </a:prstClr>
                  </a:outerShdw>
                </a:effectLst>
              </a:tblPr>
              <a:tblGrid>
                <a:gridCol w="5791200">
                  <a:extLst>
                    <a:ext uri="{9D8B030D-6E8A-4147-A177-3AD203B41FA5}">
                      <a16:colId xmlns:a16="http://schemas.microsoft.com/office/drawing/2014/main" val="20000"/>
                    </a:ext>
                  </a:extLst>
                </a:gridCol>
              </a:tblGrid>
              <a:tr h="227255">
                <a:tc>
                  <a:txBody>
                    <a:bodyPr/>
                    <a:lstStyle/>
                    <a:p>
                      <a:endParaRPr lang="en-US" sz="1600" dirty="0"/>
                    </a:p>
                  </a:txBody>
                  <a:tcPr marL="0" marR="0" marT="0" marB="0">
                    <a:lnL>
                      <a:noFill/>
                    </a:lnL>
                    <a:lnR>
                      <a:noFill/>
                    </a:lnR>
                    <a:lnT>
                      <a:noFill/>
                    </a:lnT>
                    <a:lnB>
                      <a:noFill/>
                    </a:lnB>
                  </a:tcPr>
                </a:tc>
                <a:extLst>
                  <a:ext uri="{0D108BD9-81ED-4DB2-BD59-A6C34878D82A}">
                    <a16:rowId xmlns:a16="http://schemas.microsoft.com/office/drawing/2014/main" val="10000"/>
                  </a:ext>
                </a:extLst>
              </a:tr>
              <a:tr h="542013">
                <a:tc>
                  <a:txBody>
                    <a:bodyPr/>
                    <a:lstStyle/>
                    <a:p>
                      <a:pPr algn="ctr"/>
                      <a:r>
                        <a:rPr lang="en-US" sz="2400" b="1" dirty="0"/>
                        <a:t>What makes </a:t>
                      </a:r>
                      <a:r>
                        <a:rPr lang="en-US" sz="2400" b="1" dirty="0" err="1"/>
                        <a:t>methylmercury</a:t>
                      </a:r>
                      <a:r>
                        <a:rPr lang="en-US" sz="2400" b="1" dirty="0"/>
                        <a:t> so dangerous?</a:t>
                      </a:r>
                      <a:endParaRPr lang="en-US" sz="2400" dirty="0"/>
                    </a:p>
                  </a:txBody>
                  <a:tcPr marL="6006" marR="6006" marT="6006" marB="6006" anchor="ctr">
                    <a:lnL>
                      <a:noFill/>
                    </a:lnL>
                    <a:lnR>
                      <a:noFill/>
                    </a:lnR>
                    <a:lnT>
                      <a:noFill/>
                    </a:lnT>
                    <a:lnB>
                      <a:noFill/>
                    </a:lnB>
                    <a:solidFill>
                      <a:srgbClr val="CCCC99"/>
                    </a:solidFill>
                  </a:tcPr>
                </a:tc>
                <a:extLst>
                  <a:ext uri="{0D108BD9-81ED-4DB2-BD59-A6C34878D82A}">
                    <a16:rowId xmlns:a16="http://schemas.microsoft.com/office/drawing/2014/main" val="10001"/>
                  </a:ext>
                </a:extLst>
              </a:tr>
              <a:tr h="3650331">
                <a:tc>
                  <a:txBody>
                    <a:bodyPr/>
                    <a:lstStyle/>
                    <a:p>
                      <a:pPr algn="l"/>
                      <a:r>
                        <a:rPr lang="en-US" sz="2000" b="1" dirty="0" err="1"/>
                        <a:t>Methylmercury</a:t>
                      </a:r>
                      <a:r>
                        <a:rPr lang="en-US" sz="2000" dirty="0"/>
                        <a:t> is rapidly taken up but only slowly eliminated from the body by fish and other aquatic organisms, so each step up in the food chain (bio)magnifies the concentration from the step below.</a:t>
                      </a:r>
                      <a:br>
                        <a:rPr lang="en-US" sz="2000" dirty="0"/>
                      </a:br>
                      <a:endParaRPr lang="en-US" sz="2000" dirty="0"/>
                    </a:p>
                    <a:p>
                      <a:pPr algn="l"/>
                      <a:r>
                        <a:rPr lang="en-US" sz="2000" b="1" dirty="0"/>
                        <a:t>Bioaccumulation factors</a:t>
                      </a:r>
                      <a:r>
                        <a:rPr lang="en-US" sz="2000" dirty="0"/>
                        <a:t> (BAF's) of up to </a:t>
                      </a:r>
                      <a:r>
                        <a:rPr lang="en-US" sz="2000" b="1" dirty="0"/>
                        <a:t>10 million in largemouth bass</a:t>
                      </a:r>
                      <a:r>
                        <a:rPr lang="en-US" sz="2000" dirty="0"/>
                        <a:t> have been reported for the Everglades.</a:t>
                      </a:r>
                      <a:br>
                        <a:rPr lang="en-US" sz="2000" dirty="0"/>
                      </a:br>
                      <a:br>
                        <a:rPr lang="en-US" sz="2000" dirty="0"/>
                      </a:br>
                      <a:r>
                        <a:rPr lang="en-US" sz="2000" dirty="0">
                          <a:latin typeface="+mj-lt"/>
                        </a:rPr>
                        <a:t>Fish-eating birds, otters, alligators, raccoons and panthers can have even higher bioaccumulation factors. </a:t>
                      </a:r>
                      <a:br>
                        <a:rPr lang="en-US" sz="1800" dirty="0"/>
                      </a:br>
                      <a:endParaRPr lang="en-US" sz="1800" dirty="0">
                        <a:latin typeface="+mj-lt"/>
                      </a:endParaRPr>
                    </a:p>
                  </a:txBody>
                  <a:tcPr marL="6006" marR="6006" marT="6006" marB="6006" anchor="ctr">
                    <a:lnL>
                      <a:noFill/>
                    </a:lnL>
                    <a:lnR>
                      <a:noFill/>
                    </a:lnR>
                    <a:lnT>
                      <a:noFill/>
                    </a:lnT>
                    <a:lnB>
                      <a:noFill/>
                    </a:lnB>
                    <a:solidFill>
                      <a:srgbClr val="FFFFCC"/>
                    </a:solidFill>
                  </a:tcPr>
                </a:tc>
                <a:extLst>
                  <a:ext uri="{0D108BD9-81ED-4DB2-BD59-A6C34878D82A}">
                    <a16:rowId xmlns:a16="http://schemas.microsoft.com/office/drawing/2014/main" val="10002"/>
                  </a:ext>
                </a:extLst>
              </a:tr>
            </a:tbl>
          </a:graphicData>
        </a:graphic>
      </p:graphicFrame>
      <p:pic>
        <p:nvPicPr>
          <p:cNvPr id="1025" name="Picture 1" descr="Biomagnification"/>
          <p:cNvPicPr>
            <a:picLocks noChangeAspect="1" noChangeArrowheads="1"/>
          </p:cNvPicPr>
          <p:nvPr/>
        </p:nvPicPr>
        <p:blipFill>
          <a:blip r:embed="rId2" cstate="print"/>
          <a:srcRect/>
          <a:stretch>
            <a:fillRect/>
          </a:stretch>
        </p:blipFill>
        <p:spPr bwMode="auto">
          <a:xfrm>
            <a:off x="6019800" y="457200"/>
            <a:ext cx="2971800" cy="5560142"/>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381000" y="6248400"/>
            <a:ext cx="4915128" cy="430887"/>
          </a:xfrm>
          <a:prstGeom prst="rect">
            <a:avLst/>
          </a:prstGeom>
          <a:noFill/>
        </p:spPr>
        <p:txBody>
          <a:bodyPr wrap="square" rtlCol="0">
            <a:spAutoFit/>
          </a:bodyPr>
          <a:lstStyle/>
          <a:p>
            <a:r>
              <a:rPr lang="en-US" sz="1100" dirty="0"/>
              <a:t>U.S. Department of the Interior, U.S. Geological Survey, Center for Coastal Geology</a:t>
            </a:r>
            <a:br>
              <a:rPr lang="en-US" sz="1100" dirty="0"/>
            </a:br>
            <a:r>
              <a:rPr lang="en-US" sz="1100" dirty="0"/>
              <a:t>This page is: http://sofia.usgs.gov/sfrsf/rooms/mercury/achilles_heel/cause.html</a:t>
            </a:r>
            <a:endParaRPr lang="en-US" dirty="0"/>
          </a:p>
        </p:txBody>
      </p:sp>
      <p:sp>
        <p:nvSpPr>
          <p:cNvPr id="5" name="Title 4"/>
          <p:cNvSpPr>
            <a:spLocks noGrp="1"/>
          </p:cNvSpPr>
          <p:nvPr>
            <p:ph type="title"/>
          </p:nvPr>
        </p:nvSpPr>
        <p:spPr>
          <a:xfrm>
            <a:off x="457200" y="274638"/>
            <a:ext cx="5257800" cy="1143000"/>
          </a:xfrm>
        </p:spPr>
        <p:txBody>
          <a:bodyPr>
            <a:normAutofit fontScale="90000"/>
          </a:bodyPr>
          <a:lstStyle/>
          <a:p>
            <a:r>
              <a:rPr lang="en-US" b="1" dirty="0">
                <a:effectLst>
                  <a:outerShdw blurRad="38100" dist="38100" dir="2700000" algn="tl">
                    <a:srgbClr val="000000">
                      <a:alpha val="43137"/>
                    </a:srgbClr>
                  </a:outerShdw>
                </a:effectLst>
                <a:latin typeface="Comic Sans MS" pitchFamily="66" charset="0"/>
              </a:rPr>
              <a:t>Case Study:</a:t>
            </a:r>
            <a:br>
              <a:rPr lang="en-US" b="1" dirty="0">
                <a:effectLst>
                  <a:outerShdw blurRad="38100" dist="38100" dir="2700000" algn="tl">
                    <a:srgbClr val="000000">
                      <a:alpha val="43137"/>
                    </a:srgbClr>
                  </a:outerShdw>
                </a:effectLst>
                <a:latin typeface="Comic Sans MS" pitchFamily="66" charset="0"/>
              </a:rPr>
            </a:br>
            <a:r>
              <a:rPr lang="en-US" b="1" dirty="0">
                <a:effectLst>
                  <a:outerShdw blurRad="38100" dist="38100" dir="2700000" algn="tl">
                    <a:srgbClr val="000000">
                      <a:alpha val="43137"/>
                    </a:srgbClr>
                  </a:outerShdw>
                </a:effectLst>
                <a:latin typeface="Comic Sans MS" pitchFamily="66" charset="0"/>
              </a:rPr>
              <a:t>Methyl Mercury</a:t>
            </a:r>
          </a:p>
        </p:txBody>
      </p:sp>
      <p:pic>
        <p:nvPicPr>
          <p:cNvPr id="6" name="Picture 5" descr="donotcopy.jpg"/>
          <p:cNvPicPr>
            <a:picLocks noChangeAspect="1"/>
          </p:cNvPicPr>
          <p:nvPr/>
        </p:nvPicPr>
        <p:blipFill>
          <a:blip r:embed="rId3" cstate="print"/>
          <a:stretch>
            <a:fillRect/>
          </a:stretch>
        </p:blipFill>
        <p:spPr>
          <a:xfrm>
            <a:off x="7696200" y="5486400"/>
            <a:ext cx="1104900" cy="11049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560</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Wingdings 2</vt:lpstr>
      <vt:lpstr>Office Theme</vt:lpstr>
      <vt:lpstr>Biomagnification</vt:lpstr>
      <vt:lpstr>Activity</vt:lpstr>
      <vt:lpstr>Activity</vt:lpstr>
      <vt:lpstr>Activity</vt:lpstr>
      <vt:lpstr>PowerPoint Presentation</vt:lpstr>
      <vt:lpstr>What is biomagnification?</vt:lpstr>
      <vt:lpstr>Case Study: DDT</vt:lpstr>
      <vt:lpstr>Case Study:  PCBs</vt:lpstr>
      <vt:lpstr>Case Study: Methyl Mercury</vt:lpstr>
      <vt:lpstr>Why are these pollutants harmful?</vt:lpstr>
      <vt:lpstr>FYI………</vt:lpstr>
      <vt:lpstr>Classwork/ Homework</vt:lpstr>
    </vt:vector>
  </TitlesOfParts>
  <Company>Wake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Biomagnification</dc:title>
  <dc:creator>rkowaleski</dc:creator>
  <cp:lastModifiedBy>rkowaleski@wcpschools.wcpss.local</cp:lastModifiedBy>
  <cp:revision>9</cp:revision>
  <dcterms:created xsi:type="dcterms:W3CDTF">2014-04-15T20:42:01Z</dcterms:created>
  <dcterms:modified xsi:type="dcterms:W3CDTF">2018-11-08T21:07:39Z</dcterms:modified>
</cp:coreProperties>
</file>