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72" r:id="rId2"/>
    <p:sldId id="256" r:id="rId3"/>
    <p:sldId id="257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1" r:id="rId12"/>
    <p:sldId id="262" r:id="rId13"/>
    <p:sldId id="260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4D4D4D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48209E-B500-4FED-AD73-B76FFD69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BD008C-EADE-4487-B47D-6D29B3866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FE098-E118-4F6B-998D-811B50563834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9AA0E-6285-4354-804C-88D9B558BD98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57A0C-66F5-43EC-8B36-2D9D7B6D982F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25979-E56B-4705-BF5C-11CFCEF8A309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B140F-2184-42C4-8B19-D82F7180F626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2EDD6-AA81-4922-89EF-2D1F1BCDF981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E4D3D-64D4-4080-AB62-786CE35CEAF7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EDDF5-3BE3-401E-B82B-6DE70252A4DB}" type="slidenum">
              <a:rPr lang="en-US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DD205-F3A2-4D1D-ADC5-994317ED1505}" type="slidenum">
              <a:rPr lang="en-US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85B9B-048C-4F21-B3CB-50361AA0DF1E}" type="slidenum">
              <a:rPr lang="en-US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007D1-7EA1-4CF6-BB8E-905C1AC8AFEB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F4424-0948-4C13-BE7B-220FA52C59D3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1BA55-0239-445F-93F0-8C27CFF013DC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86ADA-5223-432C-9CEA-F95E4FBE6DD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88895-30C0-4D64-892E-F492C7B6227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0F9BB-21C3-42E9-9A82-CFBC66DCA00C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A4DFE-E75B-4939-A27D-2B83D152E02F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EE2E0-8FB5-4CCE-9854-76C9AF3FDE52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E0963-F181-46E7-9DEC-7D7D24464E13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cs typeface="Arial" pitchFamily="34" charset="0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828800"/>
            <a:ext cx="7085013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4CF8F854-40E6-4AC6-A7B6-B0E3B7E38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4BCE-652F-4988-81D0-C50ABF89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3810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27FC-CC44-41B9-8D7C-A911C427E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1E0E-18E2-42AE-8959-CE6B16E8F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1EE0-D377-44CF-95D2-CBD06285B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27E8-2968-4A3A-82EC-D847E48EF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F3D0A-982B-49B1-9C8E-8F0A13827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5EA90-7029-4416-BD16-745C89575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95A6B-FB52-4049-805B-20E90A693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0C487-9EDD-4C8B-9396-F6505AEA0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A5C2-54DF-401B-A342-41114B75C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cs typeface="Arial" pitchFamily="34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>
                <a:cs typeface="Arial" pitchFamily="34" charset="0"/>
              </a:endParaRPr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cs typeface="Arial" pitchFamily="34" charset="0"/>
              </a:defRPr>
            </a:lvl1pPr>
          </a:lstStyle>
          <a:p>
            <a:pPr>
              <a:defRPr/>
            </a:pPr>
            <a:fld id="{D19D1A36-461D-4964-83F8-758228F5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imeo.com/1712505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71250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2400"/>
            <a:ext cx="7085013" cy="144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FF"/>
                </a:solidFill>
              </a:rPr>
              <a:t>Biotechnology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3077" name="Picture 5" descr="http://www.engineersgarage.com/sites/default/files/imagecache/Original/wysiwyg_imageupload/4214/Biotechnology1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6822780" cy="4724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72200" y="632460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http://vimeo.com/17125052</a:t>
            </a:r>
            <a:endParaRPr lang="en-US" dirty="0"/>
          </a:p>
        </p:txBody>
      </p:sp>
      <p:sp>
        <p:nvSpPr>
          <p:cNvPr id="1026" name="Film">
            <a:hlinkClick r:id="rId4"/>
          </p:cNvPr>
          <p:cNvSpPr>
            <a:spLocks noEditPoints="1" noChangeArrowheads="1"/>
          </p:cNvSpPr>
          <p:nvPr/>
        </p:nvSpPr>
        <p:spPr bwMode="auto">
          <a:xfrm>
            <a:off x="8229600" y="381000"/>
            <a:ext cx="533400" cy="75723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Pre-20</a:t>
            </a:r>
            <a:r>
              <a:rPr lang="en-US" baseline="30000" smtClean="0">
                <a:solidFill>
                  <a:schemeClr val="tx1"/>
                </a:solidFill>
              </a:rPr>
              <a:t>th</a:t>
            </a:r>
            <a:r>
              <a:rPr lang="en-US" smtClean="0">
                <a:solidFill>
                  <a:schemeClr val="tx1"/>
                </a:solidFill>
              </a:rPr>
              <a:t> Century Biotechnology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1590: </a:t>
            </a:r>
            <a:r>
              <a:rPr lang="en-US" sz="2800" dirty="0" smtClean="0">
                <a:solidFill>
                  <a:schemeClr val="tx2"/>
                </a:solidFill>
              </a:rPr>
              <a:t>Janssen invents the </a:t>
            </a:r>
            <a:r>
              <a:rPr lang="en-US" sz="2800" dirty="0" smtClean="0">
                <a:solidFill>
                  <a:srgbClr val="FF0000"/>
                </a:solidFill>
              </a:rPr>
              <a:t>microscope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1663: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Hooke</a:t>
            </a:r>
            <a:r>
              <a:rPr lang="en-US" sz="2800" dirty="0" smtClean="0">
                <a:solidFill>
                  <a:schemeClr val="tx2"/>
                </a:solidFill>
              </a:rPr>
              <a:t> discovers cells</a:t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1675:</a:t>
            </a:r>
            <a:r>
              <a:rPr lang="en-US" sz="2800" dirty="0" smtClean="0">
                <a:solidFill>
                  <a:schemeClr val="tx2"/>
                </a:solidFill>
              </a:rPr>
              <a:t> Leeuwenhoek discovers </a:t>
            </a:r>
            <a:r>
              <a:rPr lang="en-US" sz="2800" dirty="0" smtClean="0">
                <a:solidFill>
                  <a:srgbClr val="FF0000"/>
                </a:solidFill>
              </a:rPr>
              <a:t>bacteria </a:t>
            </a:r>
            <a:r>
              <a:rPr lang="en-US" sz="2800" dirty="0" smtClean="0">
                <a:solidFill>
                  <a:schemeClr val="tx2"/>
                </a:solidFill>
              </a:rPr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protozoa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1797: </a:t>
            </a:r>
            <a:r>
              <a:rPr lang="en-US" sz="2800" dirty="0" smtClean="0">
                <a:solidFill>
                  <a:schemeClr val="tx2"/>
                </a:solidFill>
              </a:rPr>
              <a:t>Jenner inoculates a child with a viral vaccine to protect him from </a:t>
            </a:r>
            <a:r>
              <a:rPr lang="en-US" sz="2800" b="1" dirty="0" smtClean="0">
                <a:solidFill>
                  <a:srgbClr val="FF0000"/>
                </a:solidFill>
              </a:rPr>
              <a:t>smallpox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1802:</a:t>
            </a:r>
            <a:r>
              <a:rPr lang="en-US" sz="2800" dirty="0" smtClean="0">
                <a:solidFill>
                  <a:schemeClr val="tx2"/>
                </a:solidFill>
              </a:rPr>
              <a:t> 1</a:t>
            </a:r>
            <a:r>
              <a:rPr lang="en-US" sz="2800" baseline="30000" dirty="0" smtClean="0">
                <a:solidFill>
                  <a:schemeClr val="tx2"/>
                </a:solidFill>
              </a:rPr>
              <a:t>st</a:t>
            </a:r>
            <a:r>
              <a:rPr lang="en-US" sz="2800" dirty="0" smtClean="0">
                <a:solidFill>
                  <a:schemeClr val="tx2"/>
                </a:solidFill>
              </a:rPr>
              <a:t> time the term “</a:t>
            </a:r>
            <a:r>
              <a:rPr lang="en-US" sz="2800" dirty="0" smtClean="0">
                <a:solidFill>
                  <a:srgbClr val="FF0000"/>
                </a:solidFill>
              </a:rPr>
              <a:t>biology</a:t>
            </a:r>
            <a:r>
              <a:rPr lang="en-US" sz="2800" dirty="0" smtClean="0">
                <a:solidFill>
                  <a:schemeClr val="tx2"/>
                </a:solidFill>
              </a:rPr>
              <a:t>” is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Pre-20</a:t>
            </a:r>
            <a:r>
              <a:rPr lang="en-US" baseline="30000" smtClean="0">
                <a:solidFill>
                  <a:schemeClr val="tx1"/>
                </a:solidFill>
              </a:rPr>
              <a:t>th</a:t>
            </a:r>
            <a:r>
              <a:rPr lang="en-US" smtClean="0">
                <a:solidFill>
                  <a:schemeClr val="tx1"/>
                </a:solidFill>
              </a:rPr>
              <a:t> Century Biotechnology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1830: 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Proteins</a:t>
            </a:r>
            <a:r>
              <a:rPr lang="en-US" sz="2800" dirty="0" smtClean="0">
                <a:solidFill>
                  <a:schemeClr val="tx2"/>
                </a:solidFill>
              </a:rPr>
              <a:t>, the building blocks of cells, are discovered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1833:</a:t>
            </a:r>
            <a:r>
              <a:rPr lang="en-US" sz="2800" dirty="0" smtClean="0">
                <a:solidFill>
                  <a:schemeClr val="tx2"/>
                </a:solidFill>
              </a:rPr>
              <a:t> The </a:t>
            </a:r>
            <a:r>
              <a:rPr lang="en-US" sz="2800" b="1" dirty="0" smtClean="0">
                <a:solidFill>
                  <a:srgbClr val="FF0000"/>
                </a:solidFill>
              </a:rPr>
              <a:t>nucleus</a:t>
            </a:r>
            <a:r>
              <a:rPr lang="en-US" sz="2800" dirty="0" smtClean="0">
                <a:solidFill>
                  <a:schemeClr val="tx2"/>
                </a:solidFill>
              </a:rPr>
              <a:t> of the cell is discovered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1855: </a:t>
            </a:r>
            <a:r>
              <a:rPr lang="en-US" sz="2800" dirty="0" smtClean="0">
                <a:solidFill>
                  <a:schemeClr val="tx2"/>
                </a:solidFill>
              </a:rPr>
              <a:t> The E. coli bacterium is discovered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1855:</a:t>
            </a:r>
            <a:r>
              <a:rPr lang="en-US" sz="2800" dirty="0" smtClean="0">
                <a:solidFill>
                  <a:schemeClr val="tx2"/>
                </a:solidFill>
              </a:rPr>
              <a:t> Pasteur works with </a:t>
            </a:r>
            <a:r>
              <a:rPr lang="en-US" sz="2800" b="1" dirty="0" smtClean="0">
                <a:solidFill>
                  <a:srgbClr val="FF0000"/>
                </a:solidFill>
              </a:rPr>
              <a:t>yeast</a:t>
            </a:r>
            <a:r>
              <a:rPr lang="en-US" sz="2800" dirty="0" smtClean="0">
                <a:solidFill>
                  <a:schemeClr val="tx2"/>
                </a:solidFill>
              </a:rPr>
              <a:t>, eventually proving they are living organisms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1863: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Mendel</a:t>
            </a:r>
            <a:r>
              <a:rPr lang="en-US" sz="2800" dirty="0" smtClean="0">
                <a:solidFill>
                  <a:schemeClr val="tx2"/>
                </a:solidFill>
              </a:rPr>
              <a:t> discovers genes while working with peas.  He lays the groundwork for </a:t>
            </a:r>
            <a:r>
              <a:rPr lang="en-US" sz="2800" dirty="0" smtClean="0">
                <a:solidFill>
                  <a:srgbClr val="FF0000"/>
                </a:solidFill>
              </a:rPr>
              <a:t>genetics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Pre-20</a:t>
            </a:r>
            <a:r>
              <a:rPr lang="en-US" baseline="30000" smtClean="0">
                <a:solidFill>
                  <a:schemeClr val="tx1"/>
                </a:solidFill>
              </a:rPr>
              <a:t>th</a:t>
            </a:r>
            <a:r>
              <a:rPr lang="en-US" smtClean="0">
                <a:solidFill>
                  <a:schemeClr val="tx1"/>
                </a:solidFill>
              </a:rPr>
              <a:t> Century Biotechnology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1879: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Flemming</a:t>
            </a:r>
            <a:r>
              <a:rPr lang="en-US" dirty="0" smtClean="0">
                <a:solidFill>
                  <a:schemeClr val="tx2"/>
                </a:solidFill>
              </a:rPr>
              <a:t> discovers chromatins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1883:</a:t>
            </a:r>
            <a:r>
              <a:rPr lang="en-US" dirty="0" smtClean="0">
                <a:solidFill>
                  <a:schemeClr val="tx2"/>
                </a:solidFill>
              </a:rPr>
              <a:t> The </a:t>
            </a:r>
            <a:r>
              <a:rPr lang="en-US" dirty="0" smtClean="0">
                <a:solidFill>
                  <a:srgbClr val="FF0000"/>
                </a:solidFill>
              </a:rPr>
              <a:t>rabies</a:t>
            </a:r>
            <a:r>
              <a:rPr lang="en-US" dirty="0" smtClean="0">
                <a:solidFill>
                  <a:schemeClr val="tx2"/>
                </a:solidFill>
              </a:rPr>
              <a:t> vaccine is developed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1888: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Waldyer</a:t>
            </a:r>
            <a:r>
              <a:rPr lang="en-US" dirty="0" smtClean="0">
                <a:solidFill>
                  <a:schemeClr val="tx2"/>
                </a:solidFill>
              </a:rPr>
              <a:t> discovers the </a:t>
            </a:r>
            <a:r>
              <a:rPr lang="en-US" b="1" dirty="0" smtClean="0">
                <a:solidFill>
                  <a:srgbClr val="FF0000"/>
                </a:solidFill>
              </a:rPr>
              <a:t>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Biotechnology In The First Part Of The 20</a:t>
            </a:r>
            <a:r>
              <a:rPr lang="en-US" sz="4000" baseline="30000" smtClean="0">
                <a:solidFill>
                  <a:srgbClr val="FFFFFF"/>
                </a:solidFill>
              </a:rPr>
              <a:t>th</a:t>
            </a:r>
            <a:r>
              <a:rPr lang="en-US" sz="4000" smtClean="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6962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1902:</a:t>
            </a:r>
            <a:r>
              <a:rPr lang="en-US" sz="2800" dirty="0" smtClean="0">
                <a:solidFill>
                  <a:schemeClr val="tx2"/>
                </a:solidFill>
              </a:rPr>
              <a:t> The term "</a:t>
            </a:r>
            <a:r>
              <a:rPr lang="en-US" sz="2800" b="1" dirty="0" smtClean="0">
                <a:solidFill>
                  <a:srgbClr val="FF0000"/>
                </a:solidFill>
              </a:rPr>
              <a:t>immunology</a:t>
            </a:r>
            <a:r>
              <a:rPr lang="en-US" sz="2800" dirty="0" smtClean="0">
                <a:solidFill>
                  <a:schemeClr val="tx2"/>
                </a:solidFill>
              </a:rPr>
              <a:t>" first used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1906:</a:t>
            </a:r>
            <a:r>
              <a:rPr lang="en-US" sz="2800" dirty="0" smtClean="0">
                <a:solidFill>
                  <a:schemeClr val="tx2"/>
                </a:solidFill>
              </a:rPr>
              <a:t> The term "</a:t>
            </a:r>
            <a:r>
              <a:rPr lang="en-US" sz="2800" b="1" dirty="0" smtClean="0">
                <a:solidFill>
                  <a:srgbClr val="FF0000"/>
                </a:solidFill>
              </a:rPr>
              <a:t>genetics</a:t>
            </a:r>
            <a:r>
              <a:rPr lang="en-US" sz="2800" dirty="0" smtClean="0">
                <a:solidFill>
                  <a:schemeClr val="tx2"/>
                </a:solidFill>
              </a:rPr>
              <a:t>" is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1915: </a:t>
            </a:r>
            <a:r>
              <a:rPr lang="en-US" sz="2800" dirty="0" smtClean="0">
                <a:solidFill>
                  <a:schemeClr val="tx2"/>
                </a:solidFill>
              </a:rPr>
              <a:t>Bacterial viruses, called </a:t>
            </a:r>
            <a:r>
              <a:rPr lang="en-US" sz="2800" b="1" dirty="0" smtClean="0">
                <a:solidFill>
                  <a:srgbClr val="FF0000"/>
                </a:solidFill>
              </a:rPr>
              <a:t>phages, </a:t>
            </a:r>
            <a:r>
              <a:rPr lang="en-US" sz="2800" dirty="0" smtClean="0">
                <a:solidFill>
                  <a:schemeClr val="tx2"/>
                </a:solidFill>
              </a:rPr>
              <a:t>are discovered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1919: </a:t>
            </a:r>
            <a:r>
              <a:rPr lang="en-US" sz="2800" dirty="0" smtClean="0">
                <a:solidFill>
                  <a:schemeClr val="tx2"/>
                </a:solidFill>
              </a:rPr>
              <a:t>The word "</a:t>
            </a:r>
            <a:r>
              <a:rPr lang="en-US" sz="2800" b="1" dirty="0" smtClean="0">
                <a:solidFill>
                  <a:srgbClr val="FF0000"/>
                </a:solidFill>
              </a:rPr>
              <a:t>biotechnology</a:t>
            </a:r>
            <a:r>
              <a:rPr lang="en-US" sz="2800" dirty="0" smtClean="0">
                <a:solidFill>
                  <a:schemeClr val="tx2"/>
                </a:solidFill>
              </a:rPr>
              <a:t>" is first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1927:</a:t>
            </a:r>
            <a:r>
              <a:rPr lang="en-US" sz="2800" dirty="0" smtClean="0">
                <a:solidFill>
                  <a:schemeClr val="tx2"/>
                </a:solidFill>
              </a:rPr>
              <a:t>  Muller discovers that X-rays cause mutation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1928: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Fleming </a:t>
            </a:r>
            <a:r>
              <a:rPr lang="en-US" sz="2800" dirty="0" smtClean="0">
                <a:solidFill>
                  <a:schemeClr val="tx2"/>
                </a:solidFill>
              </a:rPr>
              <a:t>discovers penicillin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1938: </a:t>
            </a:r>
            <a:r>
              <a:rPr lang="en-US" sz="2800" dirty="0" smtClean="0">
                <a:solidFill>
                  <a:schemeClr val="tx2"/>
                </a:solidFill>
              </a:rPr>
              <a:t>The term "molecular biology" is used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1941:</a:t>
            </a:r>
            <a:r>
              <a:rPr lang="en-US" sz="2800" dirty="0" smtClean="0">
                <a:solidFill>
                  <a:schemeClr val="tx2"/>
                </a:solidFill>
              </a:rPr>
              <a:t> The term "</a:t>
            </a:r>
            <a:r>
              <a:rPr lang="en-US" sz="2800" b="1" dirty="0" smtClean="0">
                <a:solidFill>
                  <a:srgbClr val="FF0000"/>
                </a:solidFill>
              </a:rPr>
              <a:t>genetic engineering</a:t>
            </a:r>
            <a:r>
              <a:rPr lang="en-US" sz="2800" dirty="0" smtClean="0">
                <a:solidFill>
                  <a:schemeClr val="tx2"/>
                </a:solidFill>
              </a:rPr>
              <a:t>" is first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Biotechnology In The First Part Of The 20</a:t>
            </a:r>
            <a:r>
              <a:rPr lang="en-US" sz="4000" baseline="30000" smtClean="0">
                <a:solidFill>
                  <a:srgbClr val="FFFFFF"/>
                </a:solidFill>
              </a:rPr>
              <a:t>th</a:t>
            </a:r>
            <a:r>
              <a:rPr lang="en-US" sz="4000" smtClean="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1942:</a:t>
            </a:r>
            <a:r>
              <a:rPr lang="en-US" sz="2800" dirty="0" smtClean="0">
                <a:solidFill>
                  <a:schemeClr val="tx2"/>
                </a:solidFill>
              </a:rPr>
              <a:t> The electron microscope is used and characterizes viruses that infect bacteria, called </a:t>
            </a:r>
            <a:r>
              <a:rPr lang="en-US" sz="2800" b="1" dirty="0" err="1" smtClean="0">
                <a:solidFill>
                  <a:srgbClr val="FF0000"/>
                </a:solidFill>
              </a:rPr>
              <a:t>bacteriaphages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</a:rPr>
              <a:t>944: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DNA</a:t>
            </a:r>
            <a:r>
              <a:rPr lang="en-US" sz="2800" dirty="0" smtClean="0">
                <a:solidFill>
                  <a:schemeClr val="tx2"/>
                </a:solidFill>
              </a:rPr>
              <a:t> is shown to be the building block of  the gene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1949:</a:t>
            </a:r>
            <a:r>
              <a:rPr lang="en-US" sz="2800" b="1" dirty="0" smtClean="0">
                <a:solidFill>
                  <a:srgbClr val="FF0000"/>
                </a:solidFill>
              </a:rPr>
              <a:t> Pauling </a:t>
            </a:r>
            <a:r>
              <a:rPr lang="en-US" sz="2800" dirty="0" smtClean="0">
                <a:solidFill>
                  <a:schemeClr val="tx2"/>
                </a:solidFill>
              </a:rPr>
              <a:t>proves that sickle cell anemia is a "molecular disease" caused by a mutation</a:t>
            </a:r>
            <a:br>
              <a:rPr lang="en-US" sz="2800" dirty="0" smtClean="0">
                <a:solidFill>
                  <a:schemeClr val="tx2"/>
                </a:solidFill>
              </a:rPr>
            </a:b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Biotechnology in the</a:t>
            </a:r>
            <a:br>
              <a:rPr lang="en-US" sz="4000" smtClean="0">
                <a:solidFill>
                  <a:srgbClr val="FFFFFF"/>
                </a:solidFill>
              </a:rPr>
            </a:br>
            <a:r>
              <a:rPr lang="en-US" sz="4000" smtClean="0">
                <a:solidFill>
                  <a:srgbClr val="FFFFFF"/>
                </a:solidFill>
              </a:rPr>
              <a:t>1950s and 1960s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1953:</a:t>
            </a:r>
            <a:r>
              <a:rPr lang="en-US" sz="2800" dirty="0" smtClean="0">
                <a:solidFill>
                  <a:schemeClr val="tx2"/>
                </a:solidFill>
              </a:rPr>
              <a:t> Watson and Crick understand the </a:t>
            </a:r>
            <a:r>
              <a:rPr lang="en-US" sz="2800" b="1" dirty="0" smtClean="0">
                <a:solidFill>
                  <a:srgbClr val="FF0000"/>
                </a:solidFill>
              </a:rPr>
              <a:t>structure</a:t>
            </a:r>
            <a:r>
              <a:rPr lang="en-US" sz="2800" dirty="0" smtClean="0">
                <a:solidFill>
                  <a:schemeClr val="tx2"/>
                </a:solidFill>
              </a:rPr>
              <a:t> of DNA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1954:</a:t>
            </a:r>
            <a:r>
              <a:rPr lang="en-US" sz="2800" dirty="0" smtClean="0">
                <a:solidFill>
                  <a:schemeClr val="tx2"/>
                </a:solidFill>
              </a:rPr>
              <a:t> Cell-culturing techniques are first used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1955:</a:t>
            </a:r>
            <a:r>
              <a:rPr lang="en-US" sz="2800" dirty="0" smtClean="0">
                <a:solidFill>
                  <a:schemeClr val="tx2"/>
                </a:solidFill>
              </a:rPr>
              <a:t> An </a:t>
            </a:r>
            <a:r>
              <a:rPr lang="en-US" sz="2800" b="1" dirty="0" smtClean="0">
                <a:solidFill>
                  <a:srgbClr val="FF0000"/>
                </a:solidFill>
              </a:rPr>
              <a:t>enzyme</a:t>
            </a:r>
            <a:r>
              <a:rPr lang="en-US" sz="2800" dirty="0" smtClean="0">
                <a:solidFill>
                  <a:schemeClr val="tx2"/>
                </a:solidFill>
              </a:rPr>
              <a:t> involved in the production of a nucleic acid is isolated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1956:</a:t>
            </a:r>
            <a:r>
              <a:rPr lang="en-US" sz="2800" dirty="0" smtClean="0">
                <a:solidFill>
                  <a:schemeClr val="tx2"/>
                </a:solidFill>
              </a:rPr>
              <a:t> The fermentation process is perfected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1960:</a:t>
            </a:r>
            <a:r>
              <a:rPr lang="en-US" sz="2800" dirty="0" smtClean="0">
                <a:solidFill>
                  <a:schemeClr val="tx2"/>
                </a:solidFill>
              </a:rPr>
              <a:t> Messenger </a:t>
            </a:r>
            <a:r>
              <a:rPr lang="en-US" sz="2800" b="1" dirty="0" smtClean="0">
                <a:solidFill>
                  <a:srgbClr val="FF0000"/>
                </a:solidFill>
              </a:rPr>
              <a:t>RNA</a:t>
            </a:r>
            <a:r>
              <a:rPr lang="en-US" sz="2800" dirty="0" smtClean="0">
                <a:solidFill>
                  <a:schemeClr val="tx2"/>
                </a:solidFill>
              </a:rPr>
              <a:t> is discovered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1961:</a:t>
            </a:r>
            <a:r>
              <a:rPr lang="en-US" sz="2800" dirty="0" smtClean="0">
                <a:solidFill>
                  <a:schemeClr val="tx2"/>
                </a:solidFill>
              </a:rPr>
              <a:t> The genetic code is understood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the 1970s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1972:</a:t>
            </a:r>
            <a:r>
              <a:rPr lang="en-US" sz="2800" dirty="0" smtClean="0">
                <a:solidFill>
                  <a:schemeClr val="tx2"/>
                </a:solidFill>
              </a:rPr>
              <a:t> The DNA composition of humans is shown to be </a:t>
            </a:r>
            <a:r>
              <a:rPr lang="en-US" sz="2800" b="1" dirty="0" smtClean="0">
                <a:solidFill>
                  <a:srgbClr val="FF0000"/>
                </a:solidFill>
              </a:rPr>
              <a:t>99% </a:t>
            </a:r>
            <a:r>
              <a:rPr lang="en-US" sz="2800" dirty="0" smtClean="0">
                <a:solidFill>
                  <a:schemeClr val="tx2"/>
                </a:solidFill>
              </a:rPr>
              <a:t>similar to that of chimps and gorillas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1977:</a:t>
            </a:r>
            <a:r>
              <a:rPr lang="en-US" sz="2800" dirty="0" smtClean="0">
                <a:solidFill>
                  <a:schemeClr val="tx2"/>
                </a:solidFill>
              </a:rPr>
              <a:t> Genetically-</a:t>
            </a:r>
            <a:r>
              <a:rPr lang="en-US" sz="2800" b="1" dirty="0" smtClean="0">
                <a:solidFill>
                  <a:srgbClr val="FF0000"/>
                </a:solidFill>
              </a:rPr>
              <a:t>engineered</a:t>
            </a:r>
            <a:r>
              <a:rPr lang="en-US" sz="2800" dirty="0" smtClean="0">
                <a:solidFill>
                  <a:schemeClr val="tx2"/>
                </a:solidFill>
              </a:rPr>
              <a:t> bacteria are used to make human growth protein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1978:</a:t>
            </a:r>
            <a:r>
              <a:rPr lang="en-US" sz="2800" dirty="0" smtClean="0">
                <a:solidFill>
                  <a:schemeClr val="tx2"/>
                </a:solidFill>
              </a:rPr>
              <a:t> North Carolina scientists, Hutchinson and </a:t>
            </a:r>
            <a:r>
              <a:rPr lang="en-US" sz="2800" dirty="0" err="1" smtClean="0">
                <a:solidFill>
                  <a:schemeClr val="tx2"/>
                </a:solidFill>
              </a:rPr>
              <a:t>Edgell</a:t>
            </a:r>
            <a:r>
              <a:rPr lang="en-US" sz="2800" dirty="0" smtClean="0">
                <a:solidFill>
                  <a:schemeClr val="tx2"/>
                </a:solidFill>
              </a:rPr>
              <a:t>, prove it is possible to introduce specific </a:t>
            </a:r>
            <a:r>
              <a:rPr lang="en-US" sz="2800" b="1" dirty="0" smtClean="0">
                <a:solidFill>
                  <a:srgbClr val="FF0000"/>
                </a:solidFill>
              </a:rPr>
              <a:t>mutations </a:t>
            </a:r>
            <a:r>
              <a:rPr lang="en-US" sz="2800" dirty="0" smtClean="0">
                <a:solidFill>
                  <a:schemeClr val="tx2"/>
                </a:solidFill>
              </a:rPr>
              <a:t>at specific sites in a DNA molecule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1979:</a:t>
            </a:r>
            <a:r>
              <a:rPr lang="en-US" sz="2800" dirty="0" smtClean="0">
                <a:solidFill>
                  <a:schemeClr val="tx2"/>
                </a:solidFill>
              </a:rPr>
              <a:t> The first monoclonal antibodies are synthesized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the 1980s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1980:</a:t>
            </a:r>
            <a:r>
              <a:rPr lang="en-US" sz="2400" dirty="0" smtClean="0">
                <a:solidFill>
                  <a:schemeClr val="tx2"/>
                </a:solidFill>
              </a:rPr>
              <a:t> The U.S. Supreme Court approves the patenting of genetically-engineered life forms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1980:</a:t>
            </a:r>
            <a:r>
              <a:rPr lang="en-US" sz="2400" dirty="0" smtClean="0">
                <a:solidFill>
                  <a:schemeClr val="tx2"/>
                </a:solidFill>
              </a:rPr>
              <a:t> The U.S. patent for </a:t>
            </a:r>
            <a:r>
              <a:rPr lang="en-US" sz="2400" dirty="0" smtClean="0">
                <a:solidFill>
                  <a:srgbClr val="FF0000"/>
                </a:solidFill>
              </a:rPr>
              <a:t>gene cloning </a:t>
            </a:r>
            <a:r>
              <a:rPr lang="en-US" sz="2400" dirty="0" smtClean="0">
                <a:solidFill>
                  <a:schemeClr val="tx2"/>
                </a:solidFill>
              </a:rPr>
              <a:t>is awarded to Boyer and Cohen.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1981: </a:t>
            </a:r>
            <a:r>
              <a:rPr lang="en-US" sz="2400" dirty="0" smtClean="0">
                <a:solidFill>
                  <a:schemeClr val="tx2"/>
                </a:solidFill>
              </a:rPr>
              <a:t> The North Carolina Biotechnology Center is created—the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400" dirty="0" smtClean="0">
                <a:solidFill>
                  <a:schemeClr val="tx2"/>
                </a:solidFill>
              </a:rPr>
              <a:t> state-sponsored research center for biotechnology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1981:</a:t>
            </a:r>
            <a:r>
              <a:rPr lang="en-US" sz="2400" dirty="0" smtClean="0">
                <a:solidFill>
                  <a:schemeClr val="tx2"/>
                </a:solidFill>
              </a:rPr>
              <a:t> The first genetically-engineered plant is reported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1981:</a:t>
            </a:r>
            <a:r>
              <a:rPr lang="en-US" sz="2400" dirty="0" smtClean="0">
                <a:solidFill>
                  <a:schemeClr val="tx2"/>
                </a:solidFill>
              </a:rPr>
              <a:t> 1</a:t>
            </a:r>
            <a:r>
              <a:rPr lang="en-US" sz="2400" baseline="30000" dirty="0" smtClean="0">
                <a:solidFill>
                  <a:schemeClr val="tx2"/>
                </a:solidFill>
              </a:rPr>
              <a:t>st</a:t>
            </a:r>
            <a:r>
              <a:rPr lang="en-US" sz="2400" dirty="0" smtClean="0">
                <a:solidFill>
                  <a:schemeClr val="tx2"/>
                </a:solidFill>
              </a:rPr>
              <a:t> mice to be successfully</a:t>
            </a:r>
            <a:r>
              <a:rPr lang="en-US" sz="2400" b="1" dirty="0" smtClean="0">
                <a:solidFill>
                  <a:srgbClr val="FF0000"/>
                </a:solidFill>
              </a:rPr>
              <a:t> cloned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1982: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Humulin</a:t>
            </a:r>
            <a:r>
              <a:rPr lang="en-US" sz="2400" dirty="0" smtClean="0">
                <a:solidFill>
                  <a:schemeClr val="tx2"/>
                </a:solidFill>
              </a:rPr>
              <a:t>, human insulin drug, produced by genetically-engineered bacteria (first biotech drug approved by the FDA)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the 1980s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1983: The first artificial chromosome is made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1983: The first genetic markers for specific inherited diseases are found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1984: The DNA </a:t>
            </a:r>
            <a:r>
              <a:rPr lang="en-US" sz="2400" b="1" dirty="0" smtClean="0">
                <a:solidFill>
                  <a:srgbClr val="FF0000"/>
                </a:solidFill>
              </a:rPr>
              <a:t>fingerprinting </a:t>
            </a:r>
            <a:r>
              <a:rPr lang="en-US" sz="2400" dirty="0" smtClean="0">
                <a:solidFill>
                  <a:schemeClr val="tx2"/>
                </a:solidFill>
              </a:rPr>
              <a:t>technique is developed.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1984: The first genetically-engineered </a:t>
            </a:r>
            <a:r>
              <a:rPr lang="en-US" sz="2400" b="1" dirty="0" smtClean="0">
                <a:solidFill>
                  <a:srgbClr val="FF0000"/>
                </a:solidFill>
              </a:rPr>
              <a:t>vaccine</a:t>
            </a:r>
            <a:r>
              <a:rPr lang="en-US" sz="2400" dirty="0" smtClean="0">
                <a:solidFill>
                  <a:schemeClr val="tx2"/>
                </a:solidFill>
              </a:rPr>
              <a:t> is developed.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1986: The first biotech-derived interferon drugs for the treatment of cancer are synthesized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1988:  Congress funds the </a:t>
            </a:r>
            <a:r>
              <a:rPr lang="en-US" sz="2400" b="1" dirty="0" smtClean="0">
                <a:solidFill>
                  <a:srgbClr val="FF0000"/>
                </a:solidFill>
              </a:rPr>
              <a:t>Human Genome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1989: Microorganisms are used to clean up the Exxon Valdez oil spill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the 1990s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1990:</a:t>
            </a:r>
            <a:r>
              <a:rPr lang="en-US" sz="2800" dirty="0" smtClean="0">
                <a:solidFill>
                  <a:schemeClr val="tx2"/>
                </a:solidFill>
              </a:rPr>
              <a:t> The first federally-approved gene therapy treatment is performed successfully 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1992:</a:t>
            </a:r>
            <a:r>
              <a:rPr lang="en-US" sz="2800" dirty="0" smtClean="0">
                <a:solidFill>
                  <a:schemeClr val="tx2"/>
                </a:solidFill>
              </a:rPr>
              <a:t> The structure of H</a:t>
            </a:r>
            <a:r>
              <a:rPr lang="en-US" sz="2800" b="1" dirty="0" smtClean="0">
                <a:solidFill>
                  <a:srgbClr val="FF0000"/>
                </a:solidFill>
              </a:rPr>
              <a:t>IV</a:t>
            </a:r>
            <a:r>
              <a:rPr lang="en-US" sz="2800" dirty="0" smtClean="0">
                <a:solidFill>
                  <a:schemeClr val="tx2"/>
                </a:solidFill>
              </a:rPr>
              <a:t> RT is elucidated 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1993:</a:t>
            </a:r>
            <a:r>
              <a:rPr lang="en-US" sz="2800" dirty="0" smtClean="0">
                <a:solidFill>
                  <a:schemeClr val="tx2"/>
                </a:solidFill>
              </a:rPr>
              <a:t>The FDA declares that genetically engineered foods are "not inherently dangerous" 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1994:</a:t>
            </a:r>
            <a:r>
              <a:rPr lang="en-US" sz="2800" dirty="0" smtClean="0">
                <a:solidFill>
                  <a:schemeClr val="tx2"/>
                </a:solidFill>
              </a:rPr>
              <a:t> The first </a:t>
            </a:r>
            <a:r>
              <a:rPr lang="en-US" sz="2800" b="1" dirty="0" smtClean="0">
                <a:solidFill>
                  <a:srgbClr val="FF0000"/>
                </a:solidFill>
              </a:rPr>
              <a:t>breast cancer </a:t>
            </a:r>
            <a:r>
              <a:rPr lang="en-US" sz="2800" dirty="0" smtClean="0">
                <a:solidFill>
                  <a:schemeClr val="tx2"/>
                </a:solidFill>
              </a:rPr>
              <a:t>gene is discovered 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1996:</a:t>
            </a:r>
            <a:r>
              <a:rPr lang="en-US" sz="2800" dirty="0" smtClean="0">
                <a:solidFill>
                  <a:schemeClr val="tx2"/>
                </a:solidFill>
              </a:rPr>
              <a:t> Scientists clone identical lambs from early embryonic sheep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History of Biotechnology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Unit 9:  Microbiology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  <a:hlinkClick r:id="rId3"/>
              </a:rPr>
              <a:t>http://vimeo.com/17125052</a:t>
            </a:r>
            <a:endParaRPr lang="en-US" dirty="0" smtClean="0">
              <a:solidFill>
                <a:schemeClr val="tx2"/>
              </a:solidFill>
            </a:endParaRPr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the 1990s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1998:</a:t>
            </a:r>
            <a:r>
              <a:rPr lang="en-US" sz="2800" dirty="0" smtClean="0">
                <a:solidFill>
                  <a:schemeClr val="tx2"/>
                </a:solidFill>
              </a:rPr>
              <a:t> Scientists clone three generations of mice from nuclei of adult ovarian cells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1998:</a:t>
            </a:r>
            <a:r>
              <a:rPr lang="en-US" sz="2800" dirty="0" smtClean="0">
                <a:solidFill>
                  <a:schemeClr val="tx2"/>
                </a:solidFill>
              </a:rPr>
              <a:t> Embryonic stem cells are used to regenerate </a:t>
            </a:r>
            <a:r>
              <a:rPr lang="en-US" sz="2800" b="1" dirty="0" smtClean="0">
                <a:solidFill>
                  <a:srgbClr val="FF0000"/>
                </a:solidFill>
              </a:rPr>
              <a:t>tissue</a:t>
            </a:r>
            <a:r>
              <a:rPr lang="en-US" sz="2800" dirty="0" smtClean="0">
                <a:solidFill>
                  <a:schemeClr val="tx2"/>
                </a:solidFill>
              </a:rPr>
              <a:t> and create disorders that mimic diseases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1998:</a:t>
            </a:r>
            <a:r>
              <a:rPr lang="en-US" sz="2800" dirty="0" smtClean="0">
                <a:solidFill>
                  <a:schemeClr val="tx2"/>
                </a:solidFill>
              </a:rPr>
              <a:t> The Biotechnology Institute is founded by BIO as an independent, national, 501(c)(3) education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1999:</a:t>
            </a:r>
            <a:r>
              <a:rPr lang="en-US" sz="2800" dirty="0" smtClean="0">
                <a:solidFill>
                  <a:schemeClr val="tx2"/>
                </a:solidFill>
              </a:rPr>
              <a:t> The genetic code of the human chromosome is deciphered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2000 and Beyond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2000: </a:t>
            </a:r>
            <a:r>
              <a:rPr lang="en-US" sz="2600" dirty="0" smtClean="0">
                <a:solidFill>
                  <a:schemeClr val="tx2"/>
                </a:solidFill>
              </a:rPr>
              <a:t> A rough draft of the human genome is completed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2000:</a:t>
            </a:r>
            <a:r>
              <a:rPr lang="en-US" sz="2600" b="1" dirty="0" smtClean="0">
                <a:solidFill>
                  <a:srgbClr val="FF0000"/>
                </a:solidFill>
              </a:rPr>
              <a:t> Pigs </a:t>
            </a:r>
            <a:r>
              <a:rPr lang="en-US" sz="2600" dirty="0" smtClean="0">
                <a:solidFill>
                  <a:schemeClr val="tx2"/>
                </a:solidFill>
              </a:rPr>
              <a:t>are the next animal cloned by researchers to help produce organs for human transplant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2001:</a:t>
            </a:r>
            <a:r>
              <a:rPr lang="en-US" sz="2600" dirty="0" smtClean="0">
                <a:solidFill>
                  <a:schemeClr val="tx2"/>
                </a:solidFill>
              </a:rPr>
              <a:t> The sequence of the human genome is published in </a:t>
            </a:r>
            <a:r>
              <a:rPr lang="en-US" sz="2600" i="1" dirty="0" smtClean="0">
                <a:solidFill>
                  <a:schemeClr val="tx2"/>
                </a:solidFill>
              </a:rPr>
              <a:t>Science and Nature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2002: </a:t>
            </a:r>
            <a:r>
              <a:rPr lang="en-US" sz="2600" dirty="0" smtClean="0">
                <a:solidFill>
                  <a:schemeClr val="tx2"/>
                </a:solidFill>
              </a:rPr>
              <a:t>Scientists complete the sequence of the pathogen of </a:t>
            </a:r>
            <a:r>
              <a:rPr lang="en-US" sz="2600" b="1" dirty="0" smtClean="0">
                <a:solidFill>
                  <a:srgbClr val="FF0000"/>
                </a:solidFill>
              </a:rPr>
              <a:t>rice</a:t>
            </a:r>
            <a:r>
              <a:rPr lang="en-US" sz="2600" dirty="0" smtClean="0">
                <a:solidFill>
                  <a:schemeClr val="tx2"/>
                </a:solidFill>
              </a:rPr>
              <a:t>, a fungus that ruins enough </a:t>
            </a:r>
            <a:r>
              <a:rPr lang="en-US" sz="2600" b="1" dirty="0" smtClean="0">
                <a:solidFill>
                  <a:srgbClr val="FF0000"/>
                </a:solidFill>
              </a:rPr>
              <a:t>rice</a:t>
            </a:r>
            <a:r>
              <a:rPr lang="en-US" sz="2600" dirty="0" smtClean="0">
                <a:solidFill>
                  <a:schemeClr val="tx2"/>
                </a:solidFill>
              </a:rPr>
              <a:t> to feed 60 million people annually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chemeClr val="tx2"/>
                </a:solidFill>
              </a:rPr>
              <a:t>2003: </a:t>
            </a:r>
            <a:r>
              <a:rPr lang="en-US" sz="2600" b="1" dirty="0" smtClean="0">
                <a:solidFill>
                  <a:srgbClr val="FF0000"/>
                </a:solidFill>
              </a:rPr>
              <a:t>Dolly, </a:t>
            </a:r>
            <a:r>
              <a:rPr lang="en-US" sz="2600" dirty="0" smtClean="0">
                <a:solidFill>
                  <a:schemeClr val="tx2"/>
                </a:solidFill>
              </a:rPr>
              <a:t>the cloned sheep from 1997, is euthanized </a:t>
            </a:r>
            <a:br>
              <a:rPr lang="en-US" sz="2600" dirty="0" smtClean="0">
                <a:solidFill>
                  <a:schemeClr val="tx2"/>
                </a:solidFill>
              </a:rPr>
            </a:br>
            <a:r>
              <a:rPr lang="en-US" sz="2600" dirty="0" smtClean="0">
                <a:solidFill>
                  <a:schemeClr val="tx2"/>
                </a:solidFill>
              </a:rPr>
              <a:t/>
            </a:r>
            <a:br>
              <a:rPr lang="en-US" sz="2600" dirty="0" smtClean="0">
                <a:solidFill>
                  <a:schemeClr val="tx2"/>
                </a:solidFill>
              </a:rPr>
            </a:br>
            <a:endParaRPr lang="en-US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Resources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http://www.biotechinstitute.org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What is Biotechnology?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Biotechnology: the branch of molecular biology that studies the use of </a:t>
            </a:r>
            <a:r>
              <a:rPr lang="en-US" dirty="0" smtClean="0">
                <a:solidFill>
                  <a:srgbClr val="FF0000"/>
                </a:solidFill>
              </a:rPr>
              <a:t>microorganisms</a:t>
            </a:r>
            <a:r>
              <a:rPr lang="en-US" dirty="0" smtClean="0">
                <a:solidFill>
                  <a:schemeClr val="tx2"/>
                </a:solidFill>
              </a:rPr>
              <a:t> to perform specific industrial processes; "biotechnology produced genetically altered </a:t>
            </a:r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>
                <a:solidFill>
                  <a:schemeClr val="tx2"/>
                </a:solidFill>
              </a:rPr>
              <a:t> that solved the problem"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What is Biotechnology?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Biotechnology: the use of the </a:t>
            </a:r>
            <a:r>
              <a:rPr lang="en-US" dirty="0" smtClean="0">
                <a:solidFill>
                  <a:srgbClr val="FF0000"/>
                </a:solidFill>
              </a:rPr>
              <a:t>natural sciences</a:t>
            </a:r>
            <a:r>
              <a:rPr lang="en-US" dirty="0" smtClean="0">
                <a:solidFill>
                  <a:schemeClr val="tx2"/>
                </a:solidFill>
              </a:rPr>
              <a:t> to create solutions to global problems; </a:t>
            </a:r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Biotechnology is used in fields such as agriculture, medicines and vaccines, and alternative fuels.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371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How is biotechnology used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disease</a:t>
            </a:r>
          </a:p>
          <a:p>
            <a:pPr lvl="1"/>
            <a:r>
              <a:rPr lang="en-US" dirty="0" smtClean="0"/>
              <a:t>New treatments and therapies for multiple sclerosis and cystic fibrosis with the help of gene therapy.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>
                <a:solidFill>
                  <a:srgbClr val="FF0000"/>
                </a:solidFill>
              </a:rPr>
              <a:t>vaccines</a:t>
            </a:r>
            <a:r>
              <a:rPr lang="en-US" dirty="0" smtClean="0"/>
              <a:t> provide better protection against disease.</a:t>
            </a:r>
          </a:p>
          <a:p>
            <a:pPr lvl="1"/>
            <a:endParaRPr lang="en-US" dirty="0"/>
          </a:p>
        </p:txBody>
      </p:sp>
      <p:pic>
        <p:nvPicPr>
          <p:cNvPr id="51202" name="Picture 2" descr="http://www.caribbean360.com/thumbnail.php?file=images/Generic_images/vaccine_vials_needle250_000010316.jpg&amp;size=article_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343400"/>
            <a:ext cx="329565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3716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dirty="0" smtClean="0"/>
              <a:t>How is biotechnology used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Feeding the World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Genetically Modified </a:t>
            </a:r>
            <a:r>
              <a:rPr lang="en-US" dirty="0" smtClean="0"/>
              <a:t>crops are more resistant to insects, disease, and harsh weather increasing food production.</a:t>
            </a:r>
          </a:p>
          <a:p>
            <a:pPr lvl="1"/>
            <a:r>
              <a:rPr lang="en-US" dirty="0" smtClean="0"/>
              <a:t>Animal vaccines against parasites and infectious disease.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0178" name="Picture 2" descr="http://techemergence.com/wp-content/uploads/2013/07/bio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419600"/>
            <a:ext cx="3330371" cy="2209800"/>
          </a:xfrm>
          <a:prstGeom prst="rect">
            <a:avLst/>
          </a:prstGeom>
          <a:noFill/>
        </p:spPr>
      </p:pic>
      <p:pic>
        <p:nvPicPr>
          <p:cNvPr id="50180" name="Picture 4" descr="http://2.imimg.com/data2/IM/FT/IMFCP-2230831/animal-biotech-250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724400"/>
            <a:ext cx="23717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295400"/>
          </a:xfrm>
          <a:noFill/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dirty="0" smtClean="0"/>
              <a:t>How is biotechnology used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Fueling the world</a:t>
            </a:r>
          </a:p>
          <a:p>
            <a:pPr lvl="1"/>
            <a:r>
              <a:rPr lang="en-US" dirty="0" smtClean="0"/>
              <a:t>The creation of enzymes to be used in the manufacturing of bio-ethanol, an alternative fuel.</a:t>
            </a:r>
          </a:p>
          <a:p>
            <a:pPr lvl="1"/>
            <a:r>
              <a:rPr lang="en-US" dirty="0" smtClean="0"/>
              <a:t>The use of </a:t>
            </a:r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 to help clean oil spills</a:t>
            </a:r>
          </a:p>
          <a:p>
            <a:pPr lvl="1"/>
            <a:r>
              <a:rPr lang="en-US" dirty="0" smtClean="0"/>
              <a:t>Use of </a:t>
            </a:r>
            <a:r>
              <a:rPr lang="en-US" dirty="0" smtClean="0">
                <a:solidFill>
                  <a:srgbClr val="FF0000"/>
                </a:solidFill>
              </a:rPr>
              <a:t>cells</a:t>
            </a:r>
            <a:r>
              <a:rPr lang="en-US" dirty="0" smtClean="0"/>
              <a:t> to help create biodegradable plastics.</a:t>
            </a:r>
          </a:p>
          <a:p>
            <a:pPr lvl="1"/>
            <a:endParaRPr lang="en-US" dirty="0"/>
          </a:p>
        </p:txBody>
      </p:sp>
      <p:pic>
        <p:nvPicPr>
          <p:cNvPr id="49154" name="Picture 2" descr="http://save-as.org/Images/Articles/363?w=319&amp;h=2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953000"/>
            <a:ext cx="30384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FF"/>
                </a:solidFill>
              </a:rPr>
              <a:t>Biotechnology In The First Part Of The 20</a:t>
            </a:r>
            <a:r>
              <a:rPr lang="en-US" sz="4000" baseline="30000" smtClean="0">
                <a:solidFill>
                  <a:srgbClr val="FFFFFF"/>
                </a:solidFill>
              </a:rPr>
              <a:t>th</a:t>
            </a:r>
            <a:r>
              <a:rPr lang="en-US" sz="4000" smtClean="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6962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1902:</a:t>
            </a:r>
            <a:r>
              <a:rPr lang="en-US" sz="2800" smtClean="0">
                <a:solidFill>
                  <a:schemeClr val="tx2"/>
                </a:solidFill>
              </a:rPr>
              <a:t> The term "immunology" first used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1906:</a:t>
            </a:r>
            <a:r>
              <a:rPr lang="en-US" sz="2800" smtClean="0">
                <a:solidFill>
                  <a:schemeClr val="tx2"/>
                </a:solidFill>
              </a:rPr>
              <a:t> The term "genetics" is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1915: </a:t>
            </a:r>
            <a:r>
              <a:rPr lang="en-US" sz="2800" smtClean="0">
                <a:solidFill>
                  <a:schemeClr val="tx2"/>
                </a:solidFill>
              </a:rPr>
              <a:t>Bacterial viruses, called phages, are discovered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1919: </a:t>
            </a:r>
            <a:r>
              <a:rPr lang="en-US" sz="2800" smtClean="0">
                <a:solidFill>
                  <a:schemeClr val="tx2"/>
                </a:solidFill>
              </a:rPr>
              <a:t>The word "biotechnology" is first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1927:</a:t>
            </a:r>
            <a:r>
              <a:rPr lang="en-US" sz="2800" smtClean="0">
                <a:solidFill>
                  <a:schemeClr val="tx2"/>
                </a:solidFill>
              </a:rPr>
              <a:t>  Muller discovers that X-rays cause mutation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1928:</a:t>
            </a:r>
            <a:r>
              <a:rPr lang="en-US" sz="2800" smtClean="0">
                <a:solidFill>
                  <a:schemeClr val="tx2"/>
                </a:solidFill>
              </a:rPr>
              <a:t>  Fleming discovers penicillin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1938: </a:t>
            </a:r>
            <a:r>
              <a:rPr lang="en-US" sz="2800" smtClean="0">
                <a:solidFill>
                  <a:schemeClr val="tx2"/>
                </a:solidFill>
              </a:rPr>
              <a:t>The term "molecular biology" is used</a:t>
            </a:r>
            <a:endParaRPr lang="en-US" sz="2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1941:</a:t>
            </a:r>
            <a:r>
              <a:rPr lang="en-US" sz="2800" smtClean="0">
                <a:solidFill>
                  <a:schemeClr val="tx2"/>
                </a:solidFill>
              </a:rPr>
              <a:t> The term "genetic engineering" is first used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FF"/>
                </a:solidFill>
              </a:rPr>
              <a:t>Biotechnology in B.C.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500 BC:   </a:t>
            </a:r>
            <a:r>
              <a:rPr lang="en-US" dirty="0" smtClean="0">
                <a:solidFill>
                  <a:schemeClr val="tx2"/>
                </a:solidFill>
              </a:rPr>
              <a:t>The Chinese use moldy curds as an </a:t>
            </a:r>
            <a:r>
              <a:rPr lang="en-US" dirty="0" smtClean="0">
                <a:solidFill>
                  <a:srgbClr val="FF0000"/>
                </a:solidFill>
              </a:rPr>
              <a:t>antibiotic</a:t>
            </a:r>
            <a:r>
              <a:rPr lang="en-US" dirty="0" smtClean="0">
                <a:solidFill>
                  <a:schemeClr val="tx2"/>
                </a:solidFill>
              </a:rPr>
              <a:t> to treat boils</a:t>
            </a:r>
            <a:endParaRPr lang="en-US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250 BC:  </a:t>
            </a:r>
            <a:r>
              <a:rPr lang="en-US" dirty="0" smtClean="0">
                <a:solidFill>
                  <a:schemeClr val="tx2"/>
                </a:solidFill>
              </a:rPr>
              <a:t>The Greeks practice crop rotation to increase </a:t>
            </a:r>
            <a:r>
              <a:rPr lang="en-US" dirty="0" smtClean="0">
                <a:solidFill>
                  <a:srgbClr val="FF0000"/>
                </a:solidFill>
              </a:rPr>
              <a:t>soil fertility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100 BC:  Chinese use powdered chrysanthemum as an </a:t>
            </a:r>
            <a:r>
              <a:rPr lang="en-US" dirty="0" smtClean="0">
                <a:solidFill>
                  <a:srgbClr val="FF0000"/>
                </a:solidFill>
              </a:rPr>
              <a:t>insecticide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/>
    </p:bldLst>
  </p:timing>
</p:sld>
</file>

<file path=ppt/theme/theme1.xml><?xml version="1.0" encoding="utf-8"?>
<a:theme xmlns:a="http://schemas.openxmlformats.org/drawingml/2006/main" name="LOCKNKEY">
  <a:themeElements>
    <a:clrScheme name="LOCKN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6666FF"/>
      </a:folHlink>
    </a:clrScheme>
    <a:fontScheme name="LOCKNKEY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OCKN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N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NKEY 4">
        <a:dk1>
          <a:srgbClr val="330000"/>
        </a:dk1>
        <a:lt1>
          <a:srgbClr val="FFFFCC"/>
        </a:lt1>
        <a:dk2>
          <a:srgbClr val="FF9933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FFCAAD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5">
        <a:dk1>
          <a:srgbClr val="003300"/>
        </a:dk1>
        <a:lt1>
          <a:srgbClr val="FFFFCC"/>
        </a:lt1>
        <a:dk2>
          <a:srgbClr val="999933"/>
        </a:dk2>
        <a:lt2>
          <a:srgbClr val="CCCC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6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LOCKNKEY</Template>
  <TotalTime>316</TotalTime>
  <Words>978</Words>
  <Application>Microsoft Office PowerPoint</Application>
  <PresentationFormat>On-screen Show (4:3)</PresentationFormat>
  <Paragraphs>134</Paragraphs>
  <Slides>22</Slides>
  <Notes>19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LOCKNKEY</vt:lpstr>
      <vt:lpstr>Biotechnology</vt:lpstr>
      <vt:lpstr>History of Biotechnology</vt:lpstr>
      <vt:lpstr>What is Biotechnology?</vt:lpstr>
      <vt:lpstr>What is Biotechnology?</vt:lpstr>
      <vt:lpstr>How is biotechnology used today?</vt:lpstr>
      <vt:lpstr>How is biotechnology used today?</vt:lpstr>
      <vt:lpstr>How is biotechnology used today?</vt:lpstr>
      <vt:lpstr>Biotechnology In The First Part Of The 20th Century</vt:lpstr>
      <vt:lpstr>Biotechnology in B.C.</vt:lpstr>
      <vt:lpstr>Pre-20th Century Biotechnology</vt:lpstr>
      <vt:lpstr>Pre-20th Century Biotechnology</vt:lpstr>
      <vt:lpstr>Pre-20th Century Biotechnology</vt:lpstr>
      <vt:lpstr>Biotechnology In The First Part Of The 20th Century</vt:lpstr>
      <vt:lpstr>Biotechnology In The First Part Of The 20th Century</vt:lpstr>
      <vt:lpstr>Biotechnology in the 1950s and 1960s</vt:lpstr>
      <vt:lpstr>Biotechnology in the 1970s</vt:lpstr>
      <vt:lpstr>Biotechnology in the 1980s</vt:lpstr>
      <vt:lpstr>Biotechnology in the 1980s</vt:lpstr>
      <vt:lpstr>Biotechnology in the 1990s</vt:lpstr>
      <vt:lpstr>Biotechnology in the 1990s</vt:lpstr>
      <vt:lpstr>Biotechnology 2000 and Beyond</vt:lpstr>
      <vt:lpstr>Resources </vt:lpstr>
    </vt:vector>
  </TitlesOfParts>
  <Company>south davidson middle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Biotechnology</dc:title>
  <dc:creator>Richard Kowaleski</dc:creator>
  <cp:lastModifiedBy>rkowaleski</cp:lastModifiedBy>
  <cp:revision>24</cp:revision>
  <cp:lastPrinted>1601-01-01T00:00:00Z</cp:lastPrinted>
  <dcterms:created xsi:type="dcterms:W3CDTF">2008-04-25T10:37:10Z</dcterms:created>
  <dcterms:modified xsi:type="dcterms:W3CDTF">2015-01-09T14:16:35Z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TC010902851033</vt:lpwstr>
  </property>
</Properties>
</file>