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73" r:id="rId3"/>
    <p:sldId id="258" r:id="rId4"/>
    <p:sldId id="257" r:id="rId5"/>
    <p:sldId id="259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1" r:id="rId16"/>
    <p:sldId id="262" r:id="rId17"/>
    <p:sldId id="26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2400A-A143-41CC-A99C-E0242C59BED3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27A63-1C87-47F2-A945-F694782C0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160620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5B98A-CD9E-4585-A0B1-D9BFAE3B6C8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753" y="8685552"/>
            <a:ext cx="2971697" cy="45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 defTabSz="914501"/>
            <a:fld id="{BB7DD159-A368-4404-B284-C3239AA6A1D3}" type="slidenum">
              <a:rPr lang="en-US" sz="1200">
                <a:latin typeface="Arial" charset="0"/>
              </a:rPr>
              <a:pPr algn="r" defTabSz="914501"/>
              <a:t>18</a:t>
            </a:fld>
            <a:endParaRPr lang="en-US" sz="1200" dirty="0">
              <a:latin typeface="Arial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8609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287138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328633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8799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1065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2918236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783342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3DC0D2-D609-415F-83DA-E71F140C2B2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753" y="8685552"/>
            <a:ext cx="2971697" cy="45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 defTabSz="914501"/>
            <a:fld id="{8E077738-3FCA-4E9A-A2AC-9A1751F8FC03}" type="slidenum">
              <a:rPr lang="en-US" sz="1200">
                <a:latin typeface="Arial" charset="0"/>
              </a:rPr>
              <a:pPr algn="r" defTabSz="914501"/>
              <a:t>16</a:t>
            </a:fld>
            <a:endParaRPr lang="en-US" sz="1200" dirty="0">
              <a:latin typeface="Arial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2952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753DB-9217-4BF5-9847-2DFE1C8BA6B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753" y="8685552"/>
            <a:ext cx="2971697" cy="45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 defTabSz="914501"/>
            <a:fld id="{2608EC8F-17BB-474B-97EF-2B154E415707}" type="slidenum">
              <a:rPr lang="en-US" sz="1200">
                <a:latin typeface="Arial" charset="0"/>
              </a:rPr>
              <a:pPr algn="r" defTabSz="914501"/>
              <a:t>17</a:t>
            </a:fld>
            <a:endParaRPr lang="en-US" sz="1200" dirty="0">
              <a:latin typeface="Arial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240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31B60C-A5C4-476A-BBB6-1A7B3049A12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9B53C0-F220-4922-A3C5-D45D13377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difference between and infectious disease and noninfectious disease?</a:t>
            </a:r>
          </a:p>
          <a:p>
            <a:r>
              <a:rPr lang="en-US" dirty="0" smtClean="0"/>
              <a:t>How are disease transmitted 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Vectors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•"/>
            </a:pPr>
            <a:r>
              <a:rPr lang="en-US" sz="3200" b="1" i="0" u="sng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Vectors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The hosts or carriers that spread pathogens and disease.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Mosquitos, Ticks, Dogs</a:t>
            </a:r>
          </a:p>
        </p:txBody>
      </p:sp>
      <p:pic>
        <p:nvPicPr>
          <p:cNvPr id="142" name="Shape 142" descr="http://blogs.scientificamerican.com/media/inline/blog/Image/climate_change_infectious_d.jpg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447800" y="3810000"/>
            <a:ext cx="2857499" cy="219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 descr="http://www.worldclassgsd.com/images2008/rab1.jpg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4648200" y="3810000"/>
            <a:ext cx="2952750" cy="217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Vector-borne Diseases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•"/>
            </a:pPr>
            <a:r>
              <a:rPr lang="en-US" sz="3200" b="1" i="0" u="sng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Vector-borne Disease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Any diseases that is spread to humans through direct contact with an infected animal.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Rabies from a dog bite, Lyme disease from a Tick, Malaria from a Mosquito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Contaminated Object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Pathogens that can survive outside the body are transferred from infected person, to an object, and then to another person.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Shape 157" descr="http://image.shutterstock.com/display_pic_with_logo/540784/540784,1326647796,1/stock-photo-contaminated-food-poisoning-concept-and-food-borne-illness-due-to-dangerous-toxic-bacteria-92781700.jpg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876800" y="3581400"/>
            <a:ext cx="2438399" cy="2652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 descr="http://www.cleanlink.com/resources/editorial/Deb.jpg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990600" y="4114800"/>
            <a:ext cx="3475037" cy="192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Soil, Food, and Water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pathogens occur naturally in the environment and can be transferred to people through soil, food and water.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Cholera and Dysentary are two deadly diseases that spread through food and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the links on your desk identify the following diseases as either infectious or noninfectious. </a:t>
            </a:r>
          </a:p>
          <a:p>
            <a:endParaRPr lang="en-US" dirty="0" smtClean="0"/>
          </a:p>
          <a:p>
            <a:r>
              <a:rPr lang="en-US" dirty="0" smtClean="0"/>
              <a:t>Choose a row or column to complete.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Germ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States that specific germs/ pathogens cause specific diseases.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dirty="0" err="1" smtClean="0"/>
              <a:t>Protists</a:t>
            </a:r>
            <a:endParaRPr lang="en-US" dirty="0" smtClean="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62400" y="2514600"/>
            <a:ext cx="5181600" cy="1600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i="1" smtClean="0"/>
              <a:t>Entamoeba histolytica</a:t>
            </a:r>
            <a:r>
              <a:rPr lang="en-US" sz="2400" smtClean="0"/>
              <a:t> </a:t>
            </a:r>
          </a:p>
          <a:p>
            <a:pPr eaLnBrk="1" hangingPunct="1">
              <a:defRPr/>
            </a:pPr>
            <a:r>
              <a:rPr lang="en-US" sz="2400" smtClean="0"/>
              <a:t>Causes dysentery, a severe form of amebiasis associated with stomach pain, bloody stools, and fever. </a:t>
            </a:r>
          </a:p>
        </p:txBody>
      </p:sp>
      <p:pic>
        <p:nvPicPr>
          <p:cNvPr id="7173" name="Picture 8" descr="Entamoeba_histolytica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65225" y="2045494"/>
            <a:ext cx="1911350" cy="1974850"/>
          </a:xfrm>
        </p:spPr>
      </p:pic>
      <p:pic>
        <p:nvPicPr>
          <p:cNvPr id="7174" name="Picture 9" descr="malaria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08050" y="4340225"/>
            <a:ext cx="2381250" cy="1771650"/>
          </a:xfrm>
        </p:spPr>
      </p:pic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810000" y="4648200"/>
            <a:ext cx="4953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i="1">
                <a:latin typeface="Arial" charset="0"/>
              </a:rPr>
              <a:t>Plasmodium,  a one-celled parasite transmitted by a mosquito.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Causes malaria, which causes flu-like symptoms and intestinal problems.</a:t>
            </a:r>
            <a:endParaRPr lang="en-US" sz="2000" i="1">
              <a:latin typeface="Arial" charset="0"/>
            </a:endParaRP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990600" y="6248400"/>
            <a:ext cx="464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i="1">
                <a:solidFill>
                  <a:schemeClr val="hlink"/>
                </a:solidFill>
                <a:latin typeface="Arial" charset="0"/>
              </a:rPr>
              <a:t>Plasmodium </a:t>
            </a:r>
            <a:r>
              <a:rPr lang="en-US" sz="1600">
                <a:solidFill>
                  <a:schemeClr val="hlink"/>
                </a:solidFill>
                <a:latin typeface="Arial" charset="0"/>
              </a:rPr>
              <a:t>attacking a red blood cell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mtClean="0"/>
              <a:t>Bacteria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9138"/>
            <a:ext cx="3911600" cy="1852612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i="1" smtClean="0"/>
              <a:t>Streptococcus Bacterium</a:t>
            </a:r>
            <a:endParaRPr lang="en-US" sz="2000" smtClean="0"/>
          </a:p>
          <a:p>
            <a:pPr eaLnBrk="1" hangingPunct="1">
              <a:defRPr/>
            </a:pPr>
            <a:r>
              <a:rPr lang="en-US" sz="2000" smtClean="0"/>
              <a:t>Causes strep throat, a painful sore throat and fever.</a:t>
            </a:r>
          </a:p>
        </p:txBody>
      </p:sp>
      <p:pic>
        <p:nvPicPr>
          <p:cNvPr id="8197" name="Picture 8" descr="M_Tuberculosi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3055" y="4514850"/>
            <a:ext cx="2841625" cy="1866900"/>
          </a:xfrm>
        </p:spPr>
      </p:pic>
      <p:pic>
        <p:nvPicPr>
          <p:cNvPr id="8198" name="Picture 9" descr="diptheria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8200" y="1899920"/>
            <a:ext cx="2852737" cy="1936750"/>
          </a:xfrm>
        </p:spPr>
      </p:pic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990600" y="4800600"/>
            <a:ext cx="419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i="1">
                <a:latin typeface="Arial" charset="0"/>
              </a:rPr>
              <a:t>Mycobacterium tuberculosis</a:t>
            </a:r>
            <a:r>
              <a:rPr lang="en-US" sz="2400">
                <a:latin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>
                <a:latin typeface="Arial" charset="0"/>
              </a:rPr>
              <a:t>Causes tuberculosis, a highly contagious respiratory disease.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mtClean="0"/>
              <a:t>Viruses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17975" y="4724400"/>
            <a:ext cx="5026025" cy="160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i="1" smtClean="0"/>
              <a:t>Orthomyxoviridae</a:t>
            </a:r>
            <a:r>
              <a:rPr lang="en-US" sz="2800" smtClean="0"/>
              <a:t> </a:t>
            </a:r>
            <a:r>
              <a:rPr lang="en-US" sz="2000" smtClean="0"/>
              <a:t>– Influenza virus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Causes the flu, which is a respiratory infection that often causes the infected person to have a fever, headache, and body aches. </a:t>
            </a:r>
          </a:p>
        </p:txBody>
      </p:sp>
      <p:pic>
        <p:nvPicPr>
          <p:cNvPr id="9221" name="Picture 8" descr="AIDS10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21543" y="1985169"/>
            <a:ext cx="2119313" cy="2019300"/>
          </a:xfrm>
        </p:spPr>
      </p:pic>
      <p:pic>
        <p:nvPicPr>
          <p:cNvPr id="9222" name="Picture 9" descr="flu_viru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59656" y="4572000"/>
            <a:ext cx="1981200" cy="1751013"/>
          </a:xfrm>
        </p:spPr>
      </p:pic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3505200" y="2438400"/>
            <a:ext cx="5257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i="1">
                <a:latin typeface="Arial" charset="0"/>
              </a:rPr>
              <a:t>Retroviridae</a:t>
            </a:r>
            <a:r>
              <a:rPr lang="en-US" sz="2400">
                <a:latin typeface="Arial" charset="0"/>
              </a:rPr>
              <a:t> - </a:t>
            </a:r>
            <a:r>
              <a:rPr lang="en-US">
                <a:latin typeface="Arial" charset="0"/>
              </a:rPr>
              <a:t>HIV (Human Immunodeficiency Virus)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>
                <a:latin typeface="Arial" charset="0"/>
              </a:rPr>
              <a:t>Causes Acquired Immunodeficiency Syndrome (AIDS), which is a deadly disease that attacks the human immune system.</a:t>
            </a:r>
            <a:r>
              <a:rPr lang="en-US" sz="24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 around the room and find someone who knows someone or has ever had one of these diseases.</a:t>
            </a:r>
          </a:p>
          <a:p>
            <a:endParaRPr lang="en-US" dirty="0"/>
          </a:p>
          <a:p>
            <a:r>
              <a:rPr lang="en-US" dirty="0" smtClean="0"/>
              <a:t>Put their initial in the square.</a:t>
            </a:r>
          </a:p>
          <a:p>
            <a:endParaRPr lang="en-US" dirty="0"/>
          </a:p>
          <a:p>
            <a:r>
              <a:rPr lang="en-US" dirty="0" smtClean="0"/>
              <a:t>You can only fill one square.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4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AutoShape 2" descr="Image result for venn diagram foldable printa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cdn.teachersprintables.net/samples/Horizontal_Folding_Venn_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7848600" cy="605894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05200" y="2590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5146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Infectious </a:t>
            </a:r>
          </a:p>
          <a:p>
            <a:endParaRPr lang="en-US" dirty="0"/>
          </a:p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667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Noninfectious Disease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condition that abnormally effects the function of an organism. </a:t>
            </a:r>
          </a:p>
          <a:p>
            <a:endParaRPr lang="en-US" dirty="0" smtClean="0"/>
          </a:p>
          <a:p>
            <a:r>
              <a:rPr lang="en-US" dirty="0" smtClean="0"/>
              <a:t>Causes include pathogens (germs), environmental, and genetics.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505200"/>
            <a:ext cx="3054422" cy="3049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Non-infectious diseases</a:t>
            </a:r>
            <a:r>
              <a:rPr lang="en-US" dirty="0" smtClean="0"/>
              <a:t> (also called </a:t>
            </a:r>
            <a:r>
              <a:rPr lang="en-US" b="1" dirty="0" smtClean="0"/>
              <a:t>Non-communicable diseases</a:t>
            </a:r>
            <a:r>
              <a:rPr lang="en-US" dirty="0" smtClean="0"/>
              <a:t> ) are those diseases that are not caused by a pathogen and cannot be shared from one person to another.  </a:t>
            </a:r>
          </a:p>
          <a:p>
            <a:r>
              <a:rPr lang="en-US" dirty="0" smtClean="0"/>
              <a:t>Non-infectious diseases may be caused by either</a:t>
            </a:r>
          </a:p>
          <a:p>
            <a:pPr lvl="1"/>
            <a:r>
              <a:rPr lang="en-US" dirty="0" smtClean="0"/>
              <a:t> </a:t>
            </a:r>
            <a:r>
              <a:rPr lang="en-US" u="sng" dirty="0" smtClean="0"/>
              <a:t>the environment-</a:t>
            </a:r>
            <a:r>
              <a:rPr lang="en-US" u="sng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dirty="0" smtClean="0">
                <a:solidFill>
                  <a:schemeClr val="dk1"/>
                </a:solidFill>
                <a:ea typeface="Cabin"/>
                <a:cs typeface="Cabin"/>
                <a:sym typeface="Cabin"/>
              </a:rPr>
              <a:t>:  chemical exposure, carcinogens, air pollution, water pollution, food safety</a:t>
            </a:r>
            <a:endParaRPr lang="en-US" dirty="0" smtClean="0"/>
          </a:p>
          <a:p>
            <a:pPr marL="365125" lvl="0" indent="-288925">
              <a:spcBef>
                <a:spcPts val="600"/>
              </a:spcBef>
              <a:buSzPct val="80000"/>
              <a:buFont typeface="Noto Sans Symbols"/>
              <a:buChar char="●"/>
            </a:pPr>
            <a:r>
              <a:rPr lang="en-US" dirty="0" smtClean="0"/>
              <a:t> </a:t>
            </a:r>
            <a:r>
              <a:rPr lang="en-US" u="sng" dirty="0" smtClean="0"/>
              <a:t>nutritional deficiencies-</a:t>
            </a:r>
            <a:r>
              <a:rPr lang="en-US" sz="3200" u="sng" dirty="0" smtClean="0">
                <a:solidFill>
                  <a:srgbClr val="FF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864870" lvl="1" indent="-51435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600" dirty="0" smtClean="0">
                <a:ea typeface="Cabin"/>
                <a:cs typeface="Cabin"/>
                <a:sym typeface="Cabin"/>
              </a:rPr>
              <a:t>Overnutrition- is frequent overconsumption of food.  </a:t>
            </a:r>
            <a:r>
              <a:rPr lang="en-US" sz="2600" i="1" dirty="0" smtClean="0">
                <a:ea typeface="Cabin"/>
                <a:cs typeface="Cabin"/>
                <a:sym typeface="Cabin"/>
              </a:rPr>
              <a:t>Leads to </a:t>
            </a:r>
            <a:r>
              <a:rPr lang="en-US" sz="2600" b="1" i="1" dirty="0" smtClean="0">
                <a:ea typeface="Cabin"/>
                <a:cs typeface="Cabin"/>
                <a:sym typeface="Cabin"/>
              </a:rPr>
              <a:t>obesity</a:t>
            </a:r>
            <a:r>
              <a:rPr lang="en-US" sz="2600" dirty="0" smtClean="0">
                <a:ea typeface="Cabin"/>
                <a:cs typeface="Cabin"/>
                <a:sym typeface="Cabin"/>
              </a:rPr>
              <a:t>.</a:t>
            </a:r>
          </a:p>
          <a:p>
            <a:pPr marL="864870" lvl="1" indent="-514350"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2600" dirty="0" smtClean="0">
                <a:ea typeface="Cabin"/>
                <a:cs typeface="Cabin"/>
                <a:sym typeface="Cabin"/>
              </a:rPr>
              <a:t>Malnutrition- when your body does not get enough nutrients</a:t>
            </a:r>
            <a:r>
              <a:rPr lang="en-US" sz="2600" dirty="0" smtClean="0">
                <a:solidFill>
                  <a:schemeClr val="dk1"/>
                </a:solidFill>
                <a:ea typeface="Cabin"/>
                <a:cs typeface="Cabin"/>
                <a:sym typeface="Cabin"/>
              </a:rPr>
              <a:t>. </a:t>
            </a:r>
            <a:endParaRPr lang="en-US" sz="2600" dirty="0" smtClean="0"/>
          </a:p>
          <a:p>
            <a:pPr lvl="1"/>
            <a:r>
              <a:rPr lang="en-US" sz="2800" u="sng" dirty="0" smtClean="0"/>
              <a:t>lifestyle choices-</a:t>
            </a:r>
            <a:r>
              <a:rPr lang="en-US" sz="2800" u="sng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ea typeface="Cabin"/>
                <a:cs typeface="Cabin"/>
                <a:sym typeface="Cabin"/>
              </a:rPr>
              <a:t>diet, exercise, tobacco, alcohol, drugs, and stress</a:t>
            </a:r>
            <a:endParaRPr lang="en-US" sz="2800" dirty="0" smtClean="0"/>
          </a:p>
          <a:p>
            <a:pPr lvl="1"/>
            <a:r>
              <a:rPr lang="en-US" sz="2800" u="sng" dirty="0" smtClean="0"/>
              <a:t>genetic inheritances-</a:t>
            </a:r>
            <a:r>
              <a:rPr lang="en-US" sz="2800" u="sng" dirty="0" smtClean="0">
                <a:solidFill>
                  <a:schemeClr val="dk1"/>
                </a:solidFill>
                <a:ea typeface="Cabin"/>
                <a:cs typeface="Cabin"/>
                <a:sym typeface="Cabin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ea typeface="Cabin"/>
                <a:cs typeface="Cabin"/>
                <a:sym typeface="Cabin"/>
              </a:rPr>
              <a:t>inheritance plays a part in determining lifespan and the likelihood of developing certain illnesses.</a:t>
            </a:r>
            <a:r>
              <a:rPr lang="en-US" sz="280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5019157"/>
            <a:ext cx="1835161" cy="1831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Infectious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Infectious diseases are caused by pathogens. </a:t>
            </a:r>
          </a:p>
          <a:p>
            <a:r>
              <a:rPr lang="en-US" dirty="0" smtClean="0"/>
              <a:t>A pathogen is a microorganism that causes a disease such as a virus, bacteria, </a:t>
            </a:r>
            <a:r>
              <a:rPr lang="en-US" dirty="0" err="1" smtClean="0"/>
              <a:t>protist</a:t>
            </a:r>
            <a:r>
              <a:rPr lang="en-US" dirty="0" smtClean="0"/>
              <a:t> or fungi. </a:t>
            </a:r>
          </a:p>
          <a:p>
            <a:r>
              <a:rPr lang="en-US" dirty="0" smtClean="0"/>
              <a:t>Pathogens are transmitted through direct </a:t>
            </a:r>
            <a:r>
              <a:rPr lang="en-US" dirty="0" smtClean="0"/>
              <a:t>contact and  </a:t>
            </a:r>
            <a:r>
              <a:rPr lang="en-US" dirty="0" smtClean="0"/>
              <a:t>indirect </a:t>
            </a:r>
            <a:r>
              <a:rPr lang="en-US" dirty="0" smtClean="0"/>
              <a:t>contact with an infected person, an infected animal, a contaminated object or food, water and soil.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b="1" dirty="0" smtClean="0"/>
              <a:t>vector</a:t>
            </a:r>
            <a:r>
              <a:rPr lang="en-US" dirty="0" smtClean="0"/>
              <a:t> is an organism that passes a disease to humans.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4572000"/>
            <a:ext cx="2216161" cy="2211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are Pathogens Spread?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162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4 Ways Pathogens Spread: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Infected People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Infected Animals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Contaminated Object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Soil, Food, and Water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0038" y="3200400"/>
            <a:ext cx="3054361" cy="30482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Infected People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1684336"/>
            <a:ext cx="7924799" cy="445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Pathogens pass from one person to another person…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Directly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Kissing, Shaking Hands, etc.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and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Indirectly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Sneezing,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Coughing, etc.</a:t>
            </a:r>
          </a:p>
        </p:txBody>
      </p:sp>
      <p:pic>
        <p:nvPicPr>
          <p:cNvPr id="127" name="Shape 127" descr="http://www.wpclipart.com/medical/symbols/medical_symbols_3/infectious_disease.png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5257800" y="3505200"/>
            <a:ext cx="2286000" cy="2263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609600" y="444500"/>
            <a:ext cx="7924799" cy="92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Infected Animals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Infected animals can bite a person and pass the pathogen to them.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Ticks can transmit Bacteria to humans when they bite, giving the humans Lyme Disease.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Shape 135" descr="http://www.doh.wa.gov/portals/1/images/4300/ZD-Ticks-OnFinger.JPG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5410200" y="4514850"/>
            <a:ext cx="2438399" cy="178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536</TotalTime>
  <Words>642</Words>
  <Application>Microsoft Office PowerPoint</Application>
  <PresentationFormat>On-screen Show (4:3)</PresentationFormat>
  <Paragraphs>95</Paragraphs>
  <Slides>18</Slides>
  <Notes>10</Notes>
  <HiddenSlides>6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Cabin</vt:lpstr>
      <vt:lpstr>Calibri</vt:lpstr>
      <vt:lpstr>Franklin Gothic Book</vt:lpstr>
      <vt:lpstr>Noto Sans Symbols</vt:lpstr>
      <vt:lpstr>Perpetua</vt:lpstr>
      <vt:lpstr>Wingdings</vt:lpstr>
      <vt:lpstr>Wingdings 2</vt:lpstr>
      <vt:lpstr>Equity</vt:lpstr>
      <vt:lpstr>Disease</vt:lpstr>
      <vt:lpstr>Disease Query</vt:lpstr>
      <vt:lpstr>PowerPoint Presentation</vt:lpstr>
      <vt:lpstr>Disease</vt:lpstr>
      <vt:lpstr>Noninfectious Diseases</vt:lpstr>
      <vt:lpstr>Infectious Disease</vt:lpstr>
      <vt:lpstr>How are Pathogens Spread?</vt:lpstr>
      <vt:lpstr>Infected People</vt:lpstr>
      <vt:lpstr>Infected Animals</vt:lpstr>
      <vt:lpstr>Vectors</vt:lpstr>
      <vt:lpstr>Vector-borne Diseases</vt:lpstr>
      <vt:lpstr>Contaminated Object</vt:lpstr>
      <vt:lpstr>Soil, Food, and Water</vt:lpstr>
      <vt:lpstr>Classwork</vt:lpstr>
      <vt:lpstr>The Germ Theory</vt:lpstr>
      <vt:lpstr>Protists</vt:lpstr>
      <vt:lpstr>Bacteria</vt:lpstr>
      <vt:lpstr>Viruses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</dc:title>
  <dc:creator>Richard Kowaleski</dc:creator>
  <cp:lastModifiedBy>rkowaleski</cp:lastModifiedBy>
  <cp:revision>17</cp:revision>
  <dcterms:created xsi:type="dcterms:W3CDTF">2016-02-05T01:49:57Z</dcterms:created>
  <dcterms:modified xsi:type="dcterms:W3CDTF">2017-02-14T20:57:50Z</dcterms:modified>
</cp:coreProperties>
</file>