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256" r:id="rId3"/>
    <p:sldId id="257" r:id="rId4"/>
    <p:sldId id="273" r:id="rId5"/>
    <p:sldId id="259" r:id="rId6"/>
    <p:sldId id="329" r:id="rId7"/>
    <p:sldId id="330" r:id="rId8"/>
    <p:sldId id="331" r:id="rId9"/>
    <p:sldId id="332" r:id="rId10"/>
    <p:sldId id="324" r:id="rId11"/>
    <p:sldId id="266" r:id="rId12"/>
    <p:sldId id="312" r:id="rId13"/>
    <p:sldId id="313" r:id="rId14"/>
    <p:sldId id="317" r:id="rId15"/>
    <p:sldId id="276" r:id="rId16"/>
    <p:sldId id="294" r:id="rId17"/>
    <p:sldId id="278" r:id="rId18"/>
    <p:sldId id="298" r:id="rId19"/>
    <p:sldId id="279" r:id="rId20"/>
    <p:sldId id="280" r:id="rId21"/>
    <p:sldId id="326" r:id="rId22"/>
    <p:sldId id="281" r:id="rId23"/>
    <p:sldId id="282" r:id="rId24"/>
    <p:sldId id="295" r:id="rId25"/>
    <p:sldId id="284" r:id="rId26"/>
    <p:sldId id="297" r:id="rId27"/>
    <p:sldId id="299" r:id="rId28"/>
    <p:sldId id="341" r:id="rId29"/>
    <p:sldId id="342" r:id="rId30"/>
    <p:sldId id="296" r:id="rId31"/>
    <p:sldId id="318" r:id="rId32"/>
    <p:sldId id="320" r:id="rId33"/>
    <p:sldId id="292" r:id="rId34"/>
    <p:sldId id="352" r:id="rId35"/>
    <p:sldId id="291" r:id="rId36"/>
    <p:sldId id="269" r:id="rId37"/>
    <p:sldId id="333" r:id="rId38"/>
    <p:sldId id="350" r:id="rId39"/>
    <p:sldId id="351" r:id="rId40"/>
    <p:sldId id="270" r:id="rId41"/>
    <p:sldId id="271" r:id="rId42"/>
    <p:sldId id="346" r:id="rId43"/>
    <p:sldId id="287" r:id="rId44"/>
    <p:sldId id="353" r:id="rId45"/>
    <p:sldId id="354" r:id="rId46"/>
    <p:sldId id="293" r:id="rId47"/>
    <p:sldId id="335" r:id="rId48"/>
    <p:sldId id="300" r:id="rId49"/>
    <p:sldId id="336" r:id="rId50"/>
    <p:sldId id="301" r:id="rId51"/>
    <p:sldId id="302" r:id="rId52"/>
    <p:sldId id="304" r:id="rId53"/>
    <p:sldId id="306" r:id="rId54"/>
    <p:sldId id="305" r:id="rId55"/>
    <p:sldId id="308" r:id="rId56"/>
    <p:sldId id="309" r:id="rId57"/>
    <p:sldId id="311" r:id="rId5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a:srgbClr val="CC0000"/>
    <a:srgbClr val="FF9900"/>
    <a:srgbClr val="CC3399"/>
    <a:srgbClr val="0033CC"/>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5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vl1pPr>
          </a:lstStyle>
          <a:p>
            <a:pPr>
              <a:defRPr/>
            </a:pPr>
            <a:endParaRPr lang="en-US"/>
          </a:p>
        </p:txBody>
      </p:sp>
      <p:sp>
        <p:nvSpPr>
          <p:cNvPr id="21507"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vl1pPr>
          </a:lstStyle>
          <a:p>
            <a:pPr>
              <a:defRPr/>
            </a:pPr>
            <a:endParaRPr lang="en-US"/>
          </a:p>
        </p:txBody>
      </p:sp>
      <p:sp>
        <p:nvSpPr>
          <p:cNvPr id="2151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2210A7F-F560-4406-9F30-A25DF59358CE}" type="slidenum">
              <a:rPr lang="en-US"/>
              <a:pPr>
                <a:defRPr/>
              </a:pPr>
              <a:t>‹#›</a:t>
            </a:fld>
            <a:endParaRPr lang="en-US" dirty="0"/>
          </a:p>
        </p:txBody>
      </p:sp>
    </p:spTree>
    <p:extLst>
      <p:ext uri="{BB962C8B-B14F-4D97-AF65-F5344CB8AC3E}">
        <p14:creationId xmlns:p14="http://schemas.microsoft.com/office/powerpoint/2010/main" val="3244022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4A9F088-603B-4911-A596-DCAAEB3074F3}"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341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9241F7E-6C5D-422B-B475-8CE8964A7E30}" type="slidenum">
              <a:rPr lang="en-US" smtClean="0"/>
              <a:pPr/>
              <a:t>10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8679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AC0F7D3-ABC2-491A-B6EC-63B4F19172A7}" type="slidenum">
              <a:rPr lang="en-US" smtClean="0"/>
              <a:pPr/>
              <a:t>11</a:t>
            </a:fld>
            <a:endParaRPr lang="en-US"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362916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B87C668-BB2B-4842-B235-9DF4D1D17A16}" type="slidenum">
              <a:rPr lang="en-US" smtClean="0"/>
              <a:pPr/>
              <a:t>12</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279061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FD36F9B-2870-4CDB-AA1C-16DD7C524145}" type="slidenum">
              <a:rPr lang="en-US" smtClean="0"/>
              <a:pPr/>
              <a:t>13</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How do they trap the sun’s energy?  Through what process? What is that process similar to in animal cells?  </a:t>
            </a:r>
          </a:p>
        </p:txBody>
      </p:sp>
    </p:spTree>
    <p:extLst>
      <p:ext uri="{BB962C8B-B14F-4D97-AF65-F5344CB8AC3E}">
        <p14:creationId xmlns:p14="http://schemas.microsoft.com/office/powerpoint/2010/main" val="11327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852C3B5-31B6-4E4E-B2AA-86B56C74D64E}" type="slidenum">
              <a:rPr lang="en-US" smtClean="0"/>
              <a:pPr/>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How do they trap the sun’s energy?  Through what process? What is that process similar to in animal cells?  </a:t>
            </a:r>
          </a:p>
        </p:txBody>
      </p:sp>
    </p:spTree>
    <p:extLst>
      <p:ext uri="{BB962C8B-B14F-4D97-AF65-F5344CB8AC3E}">
        <p14:creationId xmlns:p14="http://schemas.microsoft.com/office/powerpoint/2010/main" val="96958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C4D84A9-FB2E-4C99-AA90-DF0B3DE341F3}" type="slidenum">
              <a:rPr lang="en-US" smtClean="0"/>
              <a:pPr/>
              <a:t>15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Energy moves up the food chain through the producer/consumer relationship.</a:t>
            </a:r>
          </a:p>
        </p:txBody>
      </p:sp>
    </p:spTree>
    <p:extLst>
      <p:ext uri="{BB962C8B-B14F-4D97-AF65-F5344CB8AC3E}">
        <p14:creationId xmlns:p14="http://schemas.microsoft.com/office/powerpoint/2010/main" val="140157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D87BFF5-A5FB-4B5A-84FA-3942859EA179}" type="slidenum">
              <a:rPr lang="en-US" smtClean="0"/>
              <a:pPr/>
              <a:t>16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Herbivores are the 1</a:t>
            </a:r>
            <a:r>
              <a:rPr lang="en-US" baseline="30000" smtClean="0"/>
              <a:t>st</a:t>
            </a:r>
            <a:r>
              <a:rPr lang="en-US" smtClean="0"/>
              <a:t> step up the food chain, they eat the producers</a:t>
            </a:r>
          </a:p>
        </p:txBody>
      </p:sp>
    </p:spTree>
    <p:extLst>
      <p:ext uri="{BB962C8B-B14F-4D97-AF65-F5344CB8AC3E}">
        <p14:creationId xmlns:p14="http://schemas.microsoft.com/office/powerpoint/2010/main" val="298660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99BB20-B962-4323-8520-9FFE99BD3C2A}" type="slidenum">
              <a:rPr lang="en-US" smtClean="0"/>
              <a:pPr/>
              <a:t>17</a:t>
            </a:fld>
            <a:endParaRPr lang="en-US"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Scavengers are a type of carnivore that eat dead animals, or carrion.  Vultures, hyenas, crabs, deep sea fish-talk about distance from the sun and must eat the dead things that sink to the bottom, bottom feeders</a:t>
            </a:r>
          </a:p>
        </p:txBody>
      </p:sp>
    </p:spTree>
    <p:extLst>
      <p:ext uri="{BB962C8B-B14F-4D97-AF65-F5344CB8AC3E}">
        <p14:creationId xmlns:p14="http://schemas.microsoft.com/office/powerpoint/2010/main" val="352834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C7B2E71-8DBC-46DB-9E21-2DBC4A9C77A7}"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Scavengers are a type of carnivore that eat dead animals, or carrion.  Vultures, hyenas, crabs, deep sea fish-talk about distance from the sun and must eat the dead things that sink to the bottom, bottom feeders</a:t>
            </a:r>
          </a:p>
        </p:txBody>
      </p:sp>
    </p:spTree>
    <p:extLst>
      <p:ext uri="{BB962C8B-B14F-4D97-AF65-F5344CB8AC3E}">
        <p14:creationId xmlns:p14="http://schemas.microsoft.com/office/powerpoint/2010/main" val="322356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36271D0-BEC7-4A75-96E3-1F0221219301}" type="slidenum">
              <a:rPr lang="en-US" smtClean="0"/>
              <a:pPr/>
              <a:t>19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Humans and bears are omnivores but a large and important subset of omnivores are the decomposers.  They breakdown dead producers and release the energy back into circulation.</a:t>
            </a:r>
          </a:p>
        </p:txBody>
      </p:sp>
    </p:spTree>
    <p:extLst>
      <p:ext uri="{BB962C8B-B14F-4D97-AF65-F5344CB8AC3E}">
        <p14:creationId xmlns:p14="http://schemas.microsoft.com/office/powerpoint/2010/main" val="305228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3BB885E-1234-4846-A07B-BB42192A1251}" type="slidenum">
              <a:rPr lang="en-US" smtClean="0"/>
              <a:pPr/>
              <a:t>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What do you think about when I say ecology? Recycling? Acid rain?</a:t>
            </a:r>
          </a:p>
        </p:txBody>
      </p:sp>
    </p:spTree>
    <p:extLst>
      <p:ext uri="{BB962C8B-B14F-4D97-AF65-F5344CB8AC3E}">
        <p14:creationId xmlns:p14="http://schemas.microsoft.com/office/powerpoint/2010/main" val="4139733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FD77889-CDAD-485B-AEB6-A6BDEEF93153}" type="slidenum">
              <a:rPr lang="en-US" smtClean="0"/>
              <a:pPr/>
              <a:t>20</a:t>
            </a:fld>
            <a:endParaRPr lang="en-US" smtClean="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Humans and bears are omnivores but a large and important subset of omnivores are the decomposers.  They breakdown dead producers and release the energy back into circulation.</a:t>
            </a:r>
          </a:p>
        </p:txBody>
      </p:sp>
    </p:spTree>
    <p:extLst>
      <p:ext uri="{BB962C8B-B14F-4D97-AF65-F5344CB8AC3E}">
        <p14:creationId xmlns:p14="http://schemas.microsoft.com/office/powerpoint/2010/main" val="636692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603D97B-0001-4717-89D4-CA01DDF14273}"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Cleaning shrimp</a:t>
            </a:r>
          </a:p>
        </p:txBody>
      </p:sp>
    </p:spTree>
    <p:extLst>
      <p:ext uri="{BB962C8B-B14F-4D97-AF65-F5344CB8AC3E}">
        <p14:creationId xmlns:p14="http://schemas.microsoft.com/office/powerpoint/2010/main" val="41657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E1CDB30-7DC6-483E-8722-29E5259E878F}" type="slidenum">
              <a:rPr lang="en-US" smtClean="0"/>
              <a:pPr/>
              <a:t>22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805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A497BE6-CA30-4F16-A1C3-8EAB153218FA}" type="slidenum">
              <a:rPr lang="en-US" smtClean="0"/>
              <a:pPr/>
              <a:t>23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You can see here that this polar bear is no longer white.  </a:t>
            </a:r>
          </a:p>
        </p:txBody>
      </p:sp>
    </p:spTree>
    <p:extLst>
      <p:ext uri="{BB962C8B-B14F-4D97-AF65-F5344CB8AC3E}">
        <p14:creationId xmlns:p14="http://schemas.microsoft.com/office/powerpoint/2010/main" val="417043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16C379F-4AD4-4331-B9C3-D9ED996CF88A}" type="slidenum">
              <a:rPr lang="en-US" smtClean="0"/>
              <a:pPr/>
              <a:t>24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06774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C07634A-287A-47D1-93C2-904CAD9493EB}" type="slidenum">
              <a:rPr lang="en-US" smtClean="0"/>
              <a:pPr/>
              <a:t>25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584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9927A28-A676-4DEA-AA27-B7C06BBDCCA2}" type="slidenum">
              <a:rPr lang="en-US" smtClean="0"/>
              <a:pPr/>
              <a:t>26</a:t>
            </a:fld>
            <a:endParaRPr lang="en-US"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cs typeface="Arial" charset="0"/>
              </a:rPr>
              <a:t>The </a:t>
            </a:r>
            <a:r>
              <a:rPr lang="en-US" b="1" smtClean="0">
                <a:solidFill>
                  <a:srgbClr val="F80018"/>
                </a:solidFill>
                <a:latin typeface="Arial" charset="0"/>
                <a:cs typeface="Arial" charset="0"/>
              </a:rPr>
              <a:t>Egyptian plover</a:t>
            </a:r>
            <a:r>
              <a:rPr lang="en-US" smtClean="0">
                <a:latin typeface="Arial" charset="0"/>
                <a:cs typeface="Arial"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smtClean="0"/>
          </a:p>
        </p:txBody>
      </p:sp>
    </p:spTree>
    <p:extLst>
      <p:ext uri="{BB962C8B-B14F-4D97-AF65-F5344CB8AC3E}">
        <p14:creationId xmlns:p14="http://schemas.microsoft.com/office/powerpoint/2010/main" val="2680832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B0E8C80-0BED-4E8B-9D32-6AC06AE9CC48}" type="slidenum">
              <a:rPr lang="en-US" smtClean="0"/>
              <a:pPr/>
              <a:t>27</a:t>
            </a:fld>
            <a:endParaRPr lang="en-US"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cs typeface="Arial" charset="0"/>
              </a:rPr>
              <a:t>The </a:t>
            </a:r>
            <a:r>
              <a:rPr lang="en-US" b="1" smtClean="0">
                <a:solidFill>
                  <a:srgbClr val="F80018"/>
                </a:solidFill>
                <a:latin typeface="Arial" charset="0"/>
                <a:cs typeface="Arial" charset="0"/>
              </a:rPr>
              <a:t>Egyptian plover</a:t>
            </a:r>
            <a:r>
              <a:rPr lang="en-US" smtClean="0">
                <a:latin typeface="Arial" charset="0"/>
                <a:cs typeface="Arial"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smtClean="0"/>
          </a:p>
        </p:txBody>
      </p:sp>
    </p:spTree>
    <p:extLst>
      <p:ext uri="{BB962C8B-B14F-4D97-AF65-F5344CB8AC3E}">
        <p14:creationId xmlns:p14="http://schemas.microsoft.com/office/powerpoint/2010/main" val="558925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4E90D3A-0904-4FAC-A760-715DED2E835D}" type="slidenum">
              <a:rPr lang="en-US" smtClean="0"/>
              <a:pPr/>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4097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9446FDE-6E50-4F7E-BB68-69473F9E95BD}"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3498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CA553A5-0F2B-4679-B27C-DF662C9A4071}" type="slidenum">
              <a:rPr lang="en-US" smtClean="0"/>
              <a:pPr/>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When I say environment you think what—weather. Well Ok but it it much more than that</a:t>
            </a:r>
          </a:p>
        </p:txBody>
      </p:sp>
    </p:spTree>
    <p:extLst>
      <p:ext uri="{BB962C8B-B14F-4D97-AF65-F5344CB8AC3E}">
        <p14:creationId xmlns:p14="http://schemas.microsoft.com/office/powerpoint/2010/main" val="222957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F548CC7-793B-4F1E-B52B-CB11D1D89A5F}" type="slidenum">
              <a:rPr lang="en-US" smtClean="0"/>
              <a:pPr/>
              <a:t>30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8465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8A11F44-DC90-4D3D-A1A6-031A36C3325C}" type="slidenum">
              <a:rPr lang="en-US" smtClean="0"/>
              <a:pPr/>
              <a:t>31</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1677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7F055D0-2F5E-4471-8011-F802013E012C}" type="slidenum">
              <a:rPr lang="en-US" smtClean="0"/>
              <a:pPr/>
              <a:t>32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46513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B0809C2-6412-451B-98DD-FB3B3A55AEE1}" type="slidenum">
              <a:rPr lang="en-US" smtClean="0"/>
              <a:pPr/>
              <a:t>33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1564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8A2FE5A-1422-4607-A305-DA3F5BBE25BB}" type="slidenum">
              <a:rPr lang="en-US" smtClean="0"/>
              <a:pPr/>
              <a:t>34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1778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12DEB1A-696C-4627-82F7-E0F9D1BB9DDE}" type="slidenum">
              <a:rPr lang="en-US" smtClean="0"/>
              <a:pPr/>
              <a:t>35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3468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3E278C7-BE3B-4A69-A656-84382F7A2996}" type="slidenum">
              <a:rPr lang="en-US" smtClean="0"/>
              <a:pPr/>
              <a:t>36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74765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7BE73A6-597B-4B9D-958C-3B99B861832C}" type="slidenum">
              <a:rPr lang="en-US" smtClean="0"/>
              <a:pPr/>
              <a:t>37</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7325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A8615A5-008A-42F2-9634-3455C1679DBD}" type="slidenum">
              <a:rPr lang="en-US" smtClean="0"/>
              <a:pPr/>
              <a:t>38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27254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5BCD294-603B-45EC-95A7-14C9C5687406}" type="slidenum">
              <a:rPr lang="en-US" smtClean="0"/>
              <a:pPr/>
              <a:t>39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2494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2293DC0-DC0D-48AB-840C-D7A68D51A1DC}" type="slidenum">
              <a:rPr lang="en-US" smtClean="0"/>
              <a:pPr/>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Just like with classification, ecology is hierarchal.  Each level builds on itself and they fit together like nesting boxes.</a:t>
            </a:r>
          </a:p>
        </p:txBody>
      </p:sp>
    </p:spTree>
    <p:extLst>
      <p:ext uri="{BB962C8B-B14F-4D97-AF65-F5344CB8AC3E}">
        <p14:creationId xmlns:p14="http://schemas.microsoft.com/office/powerpoint/2010/main" val="3931433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75521DE-4F33-4F7C-9627-1B98C2B25AC6}" type="slidenum">
              <a:rPr lang="en-US" smtClean="0"/>
              <a:pPr/>
              <a:t>40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25916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79D6CF5-EDDE-42EE-9596-14D214AD651D}" type="slidenum">
              <a:rPr lang="en-US" smtClean="0"/>
              <a:pPr/>
              <a:t>41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85344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E93647F-09AE-4A4F-9317-216E13FD3C1A}" type="slidenum">
              <a:rPr lang="en-US" smtClean="0"/>
              <a:pPr/>
              <a:t>42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31989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811AE0B-F613-4045-B2CA-8689875F4CE4}" type="slidenum">
              <a:rPr lang="en-US" smtClean="0"/>
              <a:pPr/>
              <a:t>45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7055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6088EDF-D786-4F7E-BF62-4710D7FAEB5F}" type="slidenum">
              <a:rPr lang="en-US" smtClean="0"/>
              <a:pPr/>
              <a:t>46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564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571280B-2E87-46E9-9493-C4F0501261E3}" type="slidenum">
              <a:rPr lang="en-US" smtClean="0"/>
              <a:pPr/>
              <a:t>47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8278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17CBF4-DEC0-495C-A4B9-1FEB20AF677E}" type="slidenum">
              <a:rPr lang="en-US" smtClean="0"/>
              <a:pPr/>
              <a:t>48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3818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CE847BB-667E-4424-9DCA-2979B19ADC09}" type="slidenum">
              <a:rPr lang="en-US" smtClean="0"/>
              <a:pPr/>
              <a:t>49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6978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AB7143D-6167-423D-B77E-515AA298EBE3}" type="slidenum">
              <a:rPr lang="en-US" smtClean="0"/>
              <a:pPr/>
              <a:t>50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4207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2664553-77F5-4048-ACFD-FF2EB340A624}" type="slidenum">
              <a:rPr lang="en-US" smtClean="0"/>
              <a:pPr/>
              <a:t>51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281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0600038-9B5C-4850-B062-0BB269F9B3BD}" type="slidenum">
              <a:rPr lang="en-US" smtClean="0"/>
              <a:pPr/>
              <a:t>5</a:t>
            </a:fld>
            <a:endParaRPr lang="en-US"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The lowest level is the individual. The organism. Here we see a salmon and a bear as examples of organisms.  REMINDER: organisms die, species go extinct</a:t>
            </a:r>
          </a:p>
        </p:txBody>
      </p:sp>
    </p:spTree>
    <p:extLst>
      <p:ext uri="{BB962C8B-B14F-4D97-AF65-F5344CB8AC3E}">
        <p14:creationId xmlns:p14="http://schemas.microsoft.com/office/powerpoint/2010/main" val="3170852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525E3E3-FDFD-482B-A68F-2B757B608F58}" type="slidenum">
              <a:rPr lang="en-US" smtClean="0"/>
              <a:pPr/>
              <a:t>52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79820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1C9A7EB-AF5B-4F8C-BF86-92FB0C148C67}" type="slidenum">
              <a:rPr lang="en-US" smtClean="0"/>
              <a:pPr/>
              <a:t>53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0876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68647BD-9FB8-4150-A84C-5B2C42249A57}" type="slidenum">
              <a:rPr lang="en-US" smtClean="0"/>
              <a:pPr/>
              <a:t>54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08182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84607B6-19BE-4CE1-9B4B-F77588492966}" type="slidenum">
              <a:rPr lang="en-US" smtClean="0"/>
              <a:pPr/>
              <a:t>55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5841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106FA6E-8FB4-4118-9B4E-81752A6D79BE}" type="slidenum">
              <a:rPr lang="en-US" smtClean="0"/>
              <a:pPr/>
              <a:t>56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38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386E445-755A-4F91-ABCC-DC8058056CAA}" type="slidenum">
              <a:rPr lang="en-US" smtClean="0"/>
              <a:pPr/>
              <a:t>6</a:t>
            </a:fld>
            <a:endParaRPr lang="en-US"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The next level is a population.  A population consists of a single species living together and breeding.  Give me an example of a population. Ex. large mouth bass living in Lake Meade.  Beetles living under the same log.  Here we have salmon </a:t>
            </a:r>
            <a:r>
              <a:rPr lang="en-US" dirty="0" err="1" smtClean="0"/>
              <a:t>spwning</a:t>
            </a:r>
            <a:r>
              <a:rPr lang="en-US" dirty="0" smtClean="0"/>
              <a:t> and two bears fishing.</a:t>
            </a:r>
          </a:p>
        </p:txBody>
      </p:sp>
    </p:spTree>
    <p:extLst>
      <p:ext uri="{BB962C8B-B14F-4D97-AF65-F5344CB8AC3E}">
        <p14:creationId xmlns:p14="http://schemas.microsoft.com/office/powerpoint/2010/main" val="105665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DDA208F-4DA5-47DB-B7CF-9F1127C7E4E2}" type="slidenum">
              <a:rPr lang="en-US" smtClean="0"/>
              <a:pPr/>
              <a:t>7</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Next level is a community which is several populations living together and depending on each other. What does interdependent mean? An example of a community is shown here with the bear and the salmon.  They both live in a common environment and the bear needs the fish for food?  How does the salmon need the bear?</a:t>
            </a:r>
          </a:p>
        </p:txBody>
      </p:sp>
    </p:spTree>
    <p:extLst>
      <p:ext uri="{BB962C8B-B14F-4D97-AF65-F5344CB8AC3E}">
        <p14:creationId xmlns:p14="http://schemas.microsoft.com/office/powerpoint/2010/main" val="86426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85BA5BA-A7E5-4F62-B307-2863AB99BDF2}" type="slidenum">
              <a:rPr lang="en-US" smtClean="0"/>
              <a:pPr/>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0398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3B19C43-746D-4DB4-A125-BAC0108CDA0B}" type="slidenum">
              <a:rPr lang="en-US" smtClean="0"/>
              <a:pPr/>
              <a:t>9</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Lets review. Organisms make up populations, populations make up communities, communities and abiotic factors make up ecosystems, and all of the ecosystems make up the biosphere.  From one to many and each depending on the other.</a:t>
            </a:r>
          </a:p>
        </p:txBody>
      </p:sp>
    </p:spTree>
    <p:extLst>
      <p:ext uri="{BB962C8B-B14F-4D97-AF65-F5344CB8AC3E}">
        <p14:creationId xmlns:p14="http://schemas.microsoft.com/office/powerpoint/2010/main" val="168820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A8400-0DDB-42E8-8A60-5FDF49ED9E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20C1C-13EF-41D7-BEA2-FF7686A122C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775D8-5531-4D2A-BC9D-E60478107D7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25A83F-A6A8-4441-B22D-B561A133FA2E}" type="datetimeFigureOut">
              <a:rPr lang="en-US" smtClean="0">
                <a:solidFill>
                  <a:srgbClr val="DBF5F9">
                    <a:shade val="90000"/>
                  </a:srgbClr>
                </a:solidFill>
              </a:rPr>
              <a:pPr/>
              <a:t>3/22/2018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9196ACEB-CE10-4AFB-BAFD-C93A8CB1503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292328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9512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25A83F-A6A8-4441-B22D-B561A133FA2E}" type="datetimeFigureOut">
              <a:rPr lang="en-US" smtClean="0">
                <a:solidFill>
                  <a:srgbClr val="DBF5F9">
                    <a:shade val="90000"/>
                  </a:srgbClr>
                </a:solidFill>
              </a:rPr>
              <a:pPr/>
              <a:t>3/22/2018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9196ACEB-CE10-4AFB-BAFD-C93A8CB1503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35869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7323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370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7873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9690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6132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8C4F8-3F19-46A9-A639-B52DD0A6FD8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onstantia"/>
            </a:endParaRPr>
          </a:p>
        </p:txBody>
      </p:sp>
    </p:spTree>
    <p:extLst>
      <p:ext uri="{BB962C8B-B14F-4D97-AF65-F5344CB8AC3E}">
        <p14:creationId xmlns:p14="http://schemas.microsoft.com/office/powerpoint/2010/main" val="391451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8466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5A83F-A6A8-4441-B22D-B561A133FA2E}" type="datetimeFigureOut">
              <a:rPr lang="en-US" smtClean="0">
                <a:solidFill>
                  <a:srgbClr val="04617B">
                    <a:shade val="90000"/>
                  </a:srgbClr>
                </a:solidFill>
              </a:rPr>
              <a:pPr/>
              <a:t>3/22/2018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196ACEB-CE10-4AFB-BAFD-C93A8CB1503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465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7A39-87D7-4080-A7C7-CF942D33B24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616522-0097-4E67-8398-BDF9D383BB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771F96-95F3-4F6E-827B-81F0B44358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7693FB-CBC0-4DC7-A187-5A33332D06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192861-1656-44D5-BD56-F96AE6F93B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23EFF3-1181-4148-849B-A760F569C2D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16E16F-68B7-4FFE-AC88-78B6A7F154C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2DA282-6643-4D22-95F7-BC0C4B873C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4E25A83F-A6A8-4441-B22D-B561A133FA2E}" type="datetimeFigureOut">
              <a:rPr lang="en-US" smtClean="0">
                <a:solidFill>
                  <a:srgbClr val="04617B">
                    <a:shade val="90000"/>
                  </a:srgbClr>
                </a:solidFill>
                <a:latin typeface="Constantia"/>
              </a:rPr>
              <a:pPr fontAlgn="auto">
                <a:spcBef>
                  <a:spcPts val="0"/>
                </a:spcBef>
                <a:spcAft>
                  <a:spcPts val="0"/>
                </a:spcAft>
              </a:pPr>
              <a:t>3/22/2018</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9196ACEB-CE10-4AFB-BAFD-C93A8CB1503B}" type="slidenum">
              <a:rPr lang="en-US" smtClean="0">
                <a:solidFill>
                  <a:srgbClr val="04617B">
                    <a:shade val="90000"/>
                  </a:srgbClr>
                </a:solidFill>
                <a:latin typeface="Constantia"/>
              </a:rPr>
              <a:pPr fontAlgn="auto">
                <a:spcBef>
                  <a:spcPts val="0"/>
                </a:spcBef>
                <a:spcAft>
                  <a:spcPts val="0"/>
                </a:spcAft>
              </a:pPr>
              <a:t>‹#›</a:t>
            </a:fld>
            <a:endParaRPr lang="en-US">
              <a:solidFill>
                <a:srgbClr val="04617B">
                  <a:shade val="90000"/>
                </a:srgbClr>
              </a:solidFill>
              <a:latin typeface="Constantia"/>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onstantia"/>
              </a:endParaRPr>
            </a:p>
          </p:txBody>
        </p:sp>
      </p:grpSp>
    </p:spTree>
    <p:extLst>
      <p:ext uri="{BB962C8B-B14F-4D97-AF65-F5344CB8AC3E}">
        <p14:creationId xmlns:p14="http://schemas.microsoft.com/office/powerpoint/2010/main" val="4272371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GlnFylwdYH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members.enchantedlearning.com/subjects/foodchain/" TargetMode="Externa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hyperlink" Target="http://www.durangoshopping.com/christmas/images/Lightening-640.jp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0" y="1676400"/>
            <a:ext cx="3505200" cy="1143000"/>
          </a:xfrm>
        </p:spPr>
        <p:txBody>
          <a:bodyPr/>
          <a:lstStyle/>
          <a:p>
            <a:pPr eaLnBrk="1" hangingPunct="1"/>
            <a:r>
              <a:rPr lang="en-US" b="1" smtClean="0">
                <a:solidFill>
                  <a:schemeClr val="bg1"/>
                </a:solidFill>
                <a:latin typeface="Comic Sans MS" pitchFamily="66" charset="0"/>
              </a:rPr>
              <a:t>        </a:t>
            </a:r>
            <a:r>
              <a:rPr lang="en-US" sz="7200" b="1" smtClean="0">
                <a:solidFill>
                  <a:schemeClr val="bg1"/>
                </a:solidFill>
                <a:latin typeface="Comic Sans MS" pitchFamily="66" charset="0"/>
              </a:rPr>
              <a:t>Ecology</a:t>
            </a:r>
          </a:p>
        </p:txBody>
      </p:sp>
      <p:pic>
        <p:nvPicPr>
          <p:cNvPr id="2051" name="Picture 5" descr="http://www.wildernessclassroom.com/www/schoolhouse/rainforest_library/animal_images/toucan.jpg"/>
          <p:cNvPicPr>
            <a:picLocks noChangeAspect="1" noChangeArrowheads="1"/>
          </p:cNvPicPr>
          <p:nvPr/>
        </p:nvPicPr>
        <p:blipFill>
          <a:blip r:embed="rId3" cstate="print"/>
          <a:srcRect/>
          <a:stretch>
            <a:fillRect/>
          </a:stretch>
        </p:blipFill>
        <p:spPr bwMode="auto">
          <a:xfrm>
            <a:off x="381000" y="381000"/>
            <a:ext cx="4818063" cy="6164263"/>
          </a:xfrm>
          <a:prstGeom prst="rect">
            <a:avLst/>
          </a:prstGeom>
          <a:noFill/>
          <a:ln w="9525">
            <a:noFill/>
            <a:miter lim="800000"/>
            <a:headEnd/>
            <a:tailEnd/>
          </a:ln>
        </p:spPr>
      </p:pic>
      <p:pic>
        <p:nvPicPr>
          <p:cNvPr id="2" name="Picture 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9255" y="4800600"/>
            <a:ext cx="1509045" cy="13976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62000" y="609600"/>
            <a:ext cx="7696200" cy="914400"/>
          </a:xfrm>
        </p:spPr>
        <p:txBody>
          <a:bodyPr/>
          <a:lstStyle/>
          <a:p>
            <a:pPr algn="ctr" eaLnBrk="1" hangingPunct="1">
              <a:buFontTx/>
              <a:buNone/>
            </a:pPr>
            <a:r>
              <a:rPr lang="en-US" sz="4800" b="1" smtClean="0">
                <a:solidFill>
                  <a:srgbClr val="FFFF00"/>
                </a:solidFill>
                <a:latin typeface="Comic Sans MS" pitchFamily="66" charset="0"/>
              </a:rPr>
              <a:t>Habitat vs. Niche</a:t>
            </a:r>
            <a:r>
              <a:rPr lang="en-US" b="1" smtClean="0">
                <a:solidFill>
                  <a:schemeClr val="bg1"/>
                </a:solidFill>
                <a:latin typeface="Comic Sans MS" pitchFamily="66" charset="0"/>
              </a:rPr>
              <a:t>	</a:t>
            </a:r>
          </a:p>
        </p:txBody>
      </p:sp>
      <p:sp>
        <p:nvSpPr>
          <p:cNvPr id="11267" name="Text Box 6"/>
          <p:cNvSpPr txBox="1">
            <a:spLocks noChangeArrowheads="1"/>
          </p:cNvSpPr>
          <p:nvPr/>
        </p:nvSpPr>
        <p:spPr bwMode="auto">
          <a:xfrm>
            <a:off x="685800" y="1905000"/>
            <a:ext cx="8001000" cy="3416300"/>
          </a:xfrm>
          <a:prstGeom prst="rect">
            <a:avLst/>
          </a:prstGeom>
          <a:noFill/>
          <a:ln w="9525">
            <a:noFill/>
            <a:miter lim="800000"/>
            <a:headEnd/>
            <a:tailEnd/>
          </a:ln>
        </p:spPr>
        <p:txBody>
          <a:bodyPr>
            <a:spAutoFit/>
          </a:bodyPr>
          <a:lstStyle/>
          <a:p>
            <a:pPr>
              <a:lnSpc>
                <a:spcPct val="90000"/>
              </a:lnSpc>
              <a:spcBef>
                <a:spcPct val="20000"/>
              </a:spcBef>
            </a:pPr>
            <a:r>
              <a:rPr lang="en-US" sz="3600" b="1" dirty="0">
                <a:solidFill>
                  <a:srgbClr val="FFFF00"/>
                </a:solidFill>
                <a:latin typeface="Comic Sans MS" pitchFamily="66" charset="0"/>
              </a:rPr>
              <a:t>Niche</a:t>
            </a:r>
            <a:r>
              <a:rPr lang="en-US" sz="3600" b="1" dirty="0">
                <a:solidFill>
                  <a:schemeClr val="bg1"/>
                </a:solidFill>
                <a:latin typeface="Comic Sans MS" pitchFamily="66" charset="0"/>
              </a:rPr>
              <a:t> -</a:t>
            </a:r>
            <a:r>
              <a:rPr lang="en-US" sz="3600" b="1" dirty="0">
                <a:solidFill>
                  <a:schemeClr val="accent1"/>
                </a:solidFill>
                <a:latin typeface="Comic Sans MS" pitchFamily="66" charset="0"/>
              </a:rPr>
              <a:t> </a:t>
            </a:r>
            <a:r>
              <a:rPr lang="en-US" sz="3600" b="1" dirty="0">
                <a:solidFill>
                  <a:schemeClr val="bg1"/>
                </a:solidFill>
                <a:latin typeface="Comic Sans MS" pitchFamily="66" charset="0"/>
              </a:rPr>
              <a:t>the role a species plays in a community; its total way of life</a:t>
            </a:r>
          </a:p>
          <a:p>
            <a:pPr>
              <a:lnSpc>
                <a:spcPct val="90000"/>
              </a:lnSpc>
              <a:spcBef>
                <a:spcPct val="20000"/>
              </a:spcBef>
            </a:pPr>
            <a:endParaRPr lang="en-US" sz="3600" b="1" dirty="0">
              <a:solidFill>
                <a:schemeClr val="bg1"/>
              </a:solidFill>
              <a:latin typeface="Comic Sans MS" pitchFamily="66" charset="0"/>
            </a:endParaRPr>
          </a:p>
          <a:p>
            <a:pPr>
              <a:lnSpc>
                <a:spcPct val="90000"/>
              </a:lnSpc>
              <a:spcBef>
                <a:spcPct val="20000"/>
              </a:spcBef>
            </a:pPr>
            <a:r>
              <a:rPr lang="en-US" sz="3600" b="1" dirty="0">
                <a:solidFill>
                  <a:srgbClr val="FFFF00"/>
                </a:solidFill>
                <a:latin typeface="Comic Sans MS" pitchFamily="66" charset="0"/>
              </a:rPr>
              <a:t>Habitat</a:t>
            </a:r>
            <a:r>
              <a:rPr lang="en-US" sz="3600" b="1" dirty="0">
                <a:solidFill>
                  <a:schemeClr val="bg1"/>
                </a:solidFill>
                <a:latin typeface="Comic Sans MS" pitchFamily="66" charset="0"/>
              </a:rPr>
              <a:t>- the place in which an organism lives out its life</a:t>
            </a:r>
          </a:p>
          <a:p>
            <a:pPr>
              <a:lnSpc>
                <a:spcPct val="90000"/>
              </a:lnSpc>
              <a:spcBef>
                <a:spcPct val="20000"/>
              </a:spcBef>
            </a:pPr>
            <a:endParaRPr lang="en-US" sz="3600" b="1"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762000" y="609600"/>
            <a:ext cx="7696200" cy="914400"/>
          </a:xfrm>
        </p:spPr>
        <p:txBody>
          <a:bodyPr/>
          <a:lstStyle/>
          <a:p>
            <a:pPr algn="ctr" eaLnBrk="1" hangingPunct="1">
              <a:buFontTx/>
              <a:buNone/>
            </a:pPr>
            <a:r>
              <a:rPr lang="en-US" sz="4400" b="1" smtClean="0">
                <a:solidFill>
                  <a:srgbClr val="FFFF00"/>
                </a:solidFill>
                <a:latin typeface="Comic Sans MS" pitchFamily="66" charset="0"/>
              </a:rPr>
              <a:t>Habitat vs. Niche</a:t>
            </a:r>
            <a:r>
              <a:rPr lang="en-US" sz="2800" b="1" smtClean="0">
                <a:solidFill>
                  <a:srgbClr val="FFFF00"/>
                </a:solidFill>
                <a:latin typeface="Comic Sans MS" pitchFamily="66" charset="0"/>
              </a:rPr>
              <a:t>	</a:t>
            </a:r>
          </a:p>
        </p:txBody>
      </p:sp>
      <p:sp>
        <p:nvSpPr>
          <p:cNvPr id="12291" name="Text Box 3"/>
          <p:cNvSpPr txBox="1">
            <a:spLocks noChangeArrowheads="1"/>
          </p:cNvSpPr>
          <p:nvPr/>
        </p:nvSpPr>
        <p:spPr bwMode="auto">
          <a:xfrm>
            <a:off x="762000" y="1676400"/>
            <a:ext cx="7620000" cy="4260850"/>
          </a:xfrm>
          <a:prstGeom prst="rect">
            <a:avLst/>
          </a:prstGeom>
          <a:noFill/>
          <a:ln w="9525">
            <a:noFill/>
            <a:miter lim="800000"/>
            <a:headEnd/>
            <a:tailEnd/>
          </a:ln>
        </p:spPr>
        <p:txBody>
          <a:bodyPr>
            <a:spAutoFit/>
          </a:bodyPr>
          <a:lstStyle/>
          <a:p>
            <a:pPr>
              <a:lnSpc>
                <a:spcPct val="90000"/>
              </a:lnSpc>
              <a:spcBef>
                <a:spcPct val="20000"/>
              </a:spcBef>
            </a:pPr>
            <a:r>
              <a:rPr lang="en-US" sz="3600" b="1" dirty="0">
                <a:solidFill>
                  <a:schemeClr val="bg1"/>
                </a:solidFill>
                <a:latin typeface="Comic Sans MS" pitchFamily="66" charset="0"/>
              </a:rPr>
              <a:t>A niche is determined by the tolerance limitations of an organism, or a limiting factor.  </a:t>
            </a:r>
          </a:p>
          <a:p>
            <a:pPr>
              <a:lnSpc>
                <a:spcPct val="90000"/>
              </a:lnSpc>
              <a:spcBef>
                <a:spcPct val="20000"/>
              </a:spcBef>
            </a:pPr>
            <a:endParaRPr lang="en-US" sz="3600" b="1" dirty="0">
              <a:solidFill>
                <a:schemeClr val="bg1"/>
              </a:solidFill>
              <a:latin typeface="Comic Sans MS" pitchFamily="66" charset="0"/>
            </a:endParaRPr>
          </a:p>
          <a:p>
            <a:pPr>
              <a:lnSpc>
                <a:spcPct val="90000"/>
              </a:lnSpc>
              <a:spcBef>
                <a:spcPct val="20000"/>
              </a:spcBef>
            </a:pPr>
            <a:r>
              <a:rPr lang="en-US" sz="3600" b="1" dirty="0">
                <a:solidFill>
                  <a:srgbClr val="FFFF00"/>
                </a:solidFill>
                <a:latin typeface="Comic Sans MS" pitchFamily="66" charset="0"/>
              </a:rPr>
              <a:t>Limiting factor-</a:t>
            </a:r>
            <a:r>
              <a:rPr lang="en-US" sz="3600" b="1" dirty="0">
                <a:solidFill>
                  <a:schemeClr val="bg1"/>
                </a:solidFill>
                <a:latin typeface="Comic Sans MS" pitchFamily="66" charset="0"/>
              </a:rPr>
              <a:t> any biotic or abiotic factor that restricts the existence of organisms in a specific environment.</a:t>
            </a:r>
            <a:r>
              <a:rPr lang="en-US" sz="3600" dirty="0">
                <a:solidFill>
                  <a:schemeClr val="bg1"/>
                </a:solidFill>
                <a:latin typeface="Comic Sans MS" pitchFamily="66"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676400"/>
            <a:ext cx="8001000" cy="4246563"/>
          </a:xfrm>
          <a:prstGeom prst="rect">
            <a:avLst/>
          </a:prstGeom>
          <a:noFill/>
          <a:ln w="9525">
            <a:noFill/>
            <a:miter lim="800000"/>
            <a:headEnd/>
            <a:tailEnd/>
          </a:ln>
        </p:spPr>
        <p:txBody>
          <a:bodyPr>
            <a:spAutoFit/>
          </a:bodyPr>
          <a:lstStyle/>
          <a:p>
            <a:pPr>
              <a:lnSpc>
                <a:spcPct val="90000"/>
              </a:lnSpc>
              <a:spcBef>
                <a:spcPct val="20000"/>
              </a:spcBef>
            </a:pPr>
            <a:r>
              <a:rPr lang="en-US" sz="3600" b="1">
                <a:solidFill>
                  <a:schemeClr val="bg1"/>
                </a:solidFill>
                <a:latin typeface="Comic Sans MS" pitchFamily="66" charset="0"/>
              </a:rPr>
              <a:t>Examples of limiting factors -</a:t>
            </a:r>
          </a:p>
          <a:p>
            <a:pPr>
              <a:lnSpc>
                <a:spcPct val="90000"/>
              </a:lnSpc>
              <a:spcBef>
                <a:spcPct val="20000"/>
              </a:spcBef>
            </a:pPr>
            <a:endParaRPr lang="en-US" sz="3600" b="1">
              <a:solidFill>
                <a:schemeClr val="bg1"/>
              </a:solidFill>
              <a:latin typeface="Comic Sans MS" pitchFamily="66" charset="0"/>
            </a:endParaRPr>
          </a:p>
          <a:p>
            <a:pPr lvl="2">
              <a:lnSpc>
                <a:spcPct val="90000"/>
              </a:lnSpc>
              <a:spcBef>
                <a:spcPct val="20000"/>
              </a:spcBef>
              <a:buFontTx/>
              <a:buChar char="•"/>
            </a:pPr>
            <a:r>
              <a:rPr lang="en-US" sz="3600" b="1">
                <a:solidFill>
                  <a:schemeClr val="bg1"/>
                </a:solidFill>
                <a:latin typeface="Comic Sans MS" pitchFamily="66" charset="0"/>
              </a:rPr>
              <a:t>Amount of water</a:t>
            </a:r>
          </a:p>
          <a:p>
            <a:pPr lvl="2">
              <a:lnSpc>
                <a:spcPct val="90000"/>
              </a:lnSpc>
              <a:spcBef>
                <a:spcPct val="20000"/>
              </a:spcBef>
              <a:buFontTx/>
              <a:buChar char="•"/>
            </a:pPr>
            <a:r>
              <a:rPr lang="en-US" sz="3600" b="1">
                <a:solidFill>
                  <a:schemeClr val="bg1"/>
                </a:solidFill>
                <a:latin typeface="Comic Sans MS" pitchFamily="66" charset="0"/>
              </a:rPr>
              <a:t>Amount of food</a:t>
            </a:r>
          </a:p>
          <a:p>
            <a:pPr lvl="2">
              <a:lnSpc>
                <a:spcPct val="90000"/>
              </a:lnSpc>
              <a:spcBef>
                <a:spcPct val="20000"/>
              </a:spcBef>
              <a:buFontTx/>
              <a:buChar char="•"/>
            </a:pPr>
            <a:r>
              <a:rPr lang="en-US" sz="3600" b="1">
                <a:solidFill>
                  <a:schemeClr val="bg1"/>
                </a:solidFill>
                <a:latin typeface="Comic Sans MS" pitchFamily="66" charset="0"/>
              </a:rPr>
              <a:t>Temperature</a:t>
            </a:r>
          </a:p>
          <a:p>
            <a:pPr lvl="2">
              <a:lnSpc>
                <a:spcPct val="90000"/>
              </a:lnSpc>
              <a:spcBef>
                <a:spcPct val="20000"/>
              </a:spcBef>
              <a:buFontTx/>
              <a:buChar char="•"/>
            </a:pPr>
            <a:r>
              <a:rPr lang="en-US" sz="3600" b="1">
                <a:solidFill>
                  <a:schemeClr val="bg1"/>
                </a:solidFill>
                <a:latin typeface="Comic Sans MS" pitchFamily="66" charset="0"/>
              </a:rPr>
              <a:t>Amount of space</a:t>
            </a:r>
          </a:p>
          <a:p>
            <a:pPr lvl="2">
              <a:lnSpc>
                <a:spcPct val="90000"/>
              </a:lnSpc>
              <a:spcBef>
                <a:spcPct val="20000"/>
              </a:spcBef>
              <a:buFontTx/>
              <a:buChar char="•"/>
            </a:pPr>
            <a:r>
              <a:rPr lang="en-US" sz="3600" b="1">
                <a:solidFill>
                  <a:schemeClr val="bg1"/>
                </a:solidFill>
                <a:latin typeface="Comic Sans MS" pitchFamily="66" charset="0"/>
              </a:rPr>
              <a:t>Availability of mates</a:t>
            </a:r>
            <a:endParaRPr lang="en-US" sz="3600" b="1">
              <a:latin typeface="Comic Sans MS" pitchFamily="66" charset="0"/>
            </a:endParaRPr>
          </a:p>
        </p:txBody>
      </p:sp>
      <p:sp>
        <p:nvSpPr>
          <p:cNvPr id="13315" name="Rectangle 5"/>
          <p:cNvSpPr>
            <a:spLocks noChangeArrowheads="1"/>
          </p:cNvSpPr>
          <p:nvPr/>
        </p:nvSpPr>
        <p:spPr bwMode="auto">
          <a:xfrm>
            <a:off x="762000" y="609600"/>
            <a:ext cx="7696200" cy="914400"/>
          </a:xfrm>
          <a:prstGeom prst="rect">
            <a:avLst/>
          </a:prstGeom>
          <a:noFill/>
          <a:ln w="9525">
            <a:noFill/>
            <a:miter lim="800000"/>
            <a:headEnd/>
            <a:tailEnd/>
          </a:ln>
        </p:spPr>
        <p:txBody>
          <a:bodyPr/>
          <a:lstStyle/>
          <a:p>
            <a:pPr marL="342900" indent="-342900" algn="ctr">
              <a:spcBef>
                <a:spcPct val="20000"/>
              </a:spcBef>
            </a:pPr>
            <a:r>
              <a:rPr lang="en-US" sz="4400" b="1">
                <a:solidFill>
                  <a:srgbClr val="FFFF00"/>
                </a:solidFill>
                <a:latin typeface="Comic Sans MS" pitchFamily="66" charset="0"/>
              </a:rPr>
              <a:t>Habitat vs. Niche</a:t>
            </a:r>
            <a:r>
              <a:rPr lang="en-US" sz="2800" b="1">
                <a:solidFill>
                  <a:srgbClr val="FFFF00"/>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box(in)">
                                      <p:cBhvr>
                                        <p:cTn id="7" dur="500"/>
                                        <p:tgtEl>
                                          <p:spTgt spid="14338">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338">
                                            <p:txEl>
                                              <p:pRg st="3" end="3"/>
                                            </p:txEl>
                                          </p:spTgt>
                                        </p:tgtEl>
                                        <p:attrNameLst>
                                          <p:attrName>style.visibility</p:attrName>
                                        </p:attrNameLst>
                                      </p:cBhvr>
                                      <p:to>
                                        <p:strVal val="visible"/>
                                      </p:to>
                                    </p:set>
                                    <p:animEffect transition="in" filter="box(in)">
                                      <p:cBhvr>
                                        <p:cTn id="10" dur="500"/>
                                        <p:tgtEl>
                                          <p:spTgt spid="14338">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338">
                                            <p:txEl>
                                              <p:pRg st="4" end="4"/>
                                            </p:txEl>
                                          </p:spTgt>
                                        </p:tgtEl>
                                        <p:attrNameLst>
                                          <p:attrName>style.visibility</p:attrName>
                                        </p:attrNameLst>
                                      </p:cBhvr>
                                      <p:to>
                                        <p:strVal val="visible"/>
                                      </p:to>
                                    </p:set>
                                    <p:animEffect transition="in" filter="box(in)">
                                      <p:cBhvr>
                                        <p:cTn id="13" dur="500"/>
                                        <p:tgtEl>
                                          <p:spTgt spid="14338">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338">
                                            <p:txEl>
                                              <p:pRg st="5" end="5"/>
                                            </p:txEl>
                                          </p:spTgt>
                                        </p:tgtEl>
                                        <p:attrNameLst>
                                          <p:attrName>style.visibility</p:attrName>
                                        </p:attrNameLst>
                                      </p:cBhvr>
                                      <p:to>
                                        <p:strVal val="visible"/>
                                      </p:to>
                                    </p:set>
                                    <p:animEffect transition="in" filter="box(in)">
                                      <p:cBhvr>
                                        <p:cTn id="16" dur="500"/>
                                        <p:tgtEl>
                                          <p:spTgt spid="14338">
                                            <p:txEl>
                                              <p:pRg st="5" end="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338">
                                            <p:txEl>
                                              <p:pRg st="6" end="6"/>
                                            </p:txEl>
                                          </p:spTgt>
                                        </p:tgtEl>
                                        <p:attrNameLst>
                                          <p:attrName>style.visibility</p:attrName>
                                        </p:attrNameLst>
                                      </p:cBhvr>
                                      <p:to>
                                        <p:strVal val="visible"/>
                                      </p:to>
                                    </p:set>
                                    <p:animEffect transition="in" filter="box(in)">
                                      <p:cBhvr>
                                        <p:cTn id="19"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228600"/>
            <a:ext cx="7772400" cy="1143000"/>
          </a:xfrm>
        </p:spPr>
        <p:txBody>
          <a:bodyPr/>
          <a:lstStyle/>
          <a:p>
            <a:pPr eaLnBrk="1" hangingPunct="1"/>
            <a:r>
              <a:rPr lang="en-US" b="1" smtClean="0">
                <a:solidFill>
                  <a:srgbClr val="FFFF00"/>
                </a:solidFill>
                <a:latin typeface="Comic Sans MS" pitchFamily="66" charset="0"/>
              </a:rPr>
              <a:t>Feeding Relationships</a:t>
            </a:r>
          </a:p>
        </p:txBody>
      </p:sp>
      <p:sp>
        <p:nvSpPr>
          <p:cNvPr id="14339" name="Rectangle 1027"/>
          <p:cNvSpPr>
            <a:spLocks noGrp="1" noChangeArrowheads="1"/>
          </p:cNvSpPr>
          <p:nvPr>
            <p:ph type="body" idx="1"/>
          </p:nvPr>
        </p:nvSpPr>
        <p:spPr>
          <a:xfrm>
            <a:off x="609600" y="1371600"/>
            <a:ext cx="8153400" cy="4267200"/>
          </a:xfrm>
        </p:spPr>
        <p:txBody>
          <a:bodyPr/>
          <a:lstStyle/>
          <a:p>
            <a:pPr marL="609600" indent="-609600" eaLnBrk="1" hangingPunct="1"/>
            <a:r>
              <a:rPr lang="en-US" b="1" smtClean="0">
                <a:solidFill>
                  <a:schemeClr val="bg1"/>
                </a:solidFill>
                <a:latin typeface="Comic Sans MS" pitchFamily="66" charset="0"/>
              </a:rPr>
              <a:t>There are 3 main types of feeding relationships</a:t>
            </a:r>
          </a:p>
          <a:p>
            <a:pPr marL="609600" indent="-609600" eaLnBrk="1" hangingPunct="1">
              <a:buFontTx/>
              <a:buNone/>
            </a:pPr>
            <a:r>
              <a:rPr lang="en-US" sz="4400" b="1" smtClean="0">
                <a:solidFill>
                  <a:schemeClr val="bg1"/>
                </a:solidFill>
                <a:latin typeface="Comic Sans MS" pitchFamily="66" charset="0"/>
              </a:rPr>
              <a:t>			</a:t>
            </a:r>
            <a:r>
              <a:rPr lang="en-US" b="1" smtClean="0">
                <a:solidFill>
                  <a:schemeClr val="bg1"/>
                </a:solidFill>
                <a:latin typeface="Comic Sans MS" pitchFamily="66" charset="0"/>
              </a:rPr>
              <a:t>1. Producer - Consumer</a:t>
            </a:r>
          </a:p>
          <a:p>
            <a:pPr marL="2209800" lvl="4" indent="-381000" eaLnBrk="1" hangingPunct="1">
              <a:buFontTx/>
              <a:buNone/>
            </a:pPr>
            <a:r>
              <a:rPr lang="en-US" sz="3200" b="1" smtClean="0">
                <a:solidFill>
                  <a:schemeClr val="bg1"/>
                </a:solidFill>
                <a:latin typeface="Comic Sans MS" pitchFamily="66" charset="0"/>
              </a:rPr>
              <a:t>2. Predator - Prey</a:t>
            </a:r>
          </a:p>
          <a:p>
            <a:pPr marL="2209800" lvl="4" indent="-381000" eaLnBrk="1" hangingPunct="1">
              <a:buFontTx/>
              <a:buNone/>
            </a:pPr>
            <a:r>
              <a:rPr lang="en-US" sz="3200" b="1" smtClean="0">
                <a:solidFill>
                  <a:schemeClr val="bg1"/>
                </a:solidFill>
                <a:latin typeface="Comic Sans MS" pitchFamily="66" charset="0"/>
              </a:rPr>
              <a:t>3. Parasite - Host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Feeding Relationships</a:t>
            </a:r>
          </a:p>
        </p:txBody>
      </p:sp>
      <p:sp>
        <p:nvSpPr>
          <p:cNvPr id="15363" name="Rectangle 1027"/>
          <p:cNvSpPr>
            <a:spLocks noGrp="1" noChangeArrowheads="1"/>
          </p:cNvSpPr>
          <p:nvPr>
            <p:ph type="body" idx="1"/>
          </p:nvPr>
        </p:nvSpPr>
        <p:spPr>
          <a:xfrm>
            <a:off x="228600" y="1371600"/>
            <a:ext cx="5410200" cy="3886200"/>
          </a:xfrm>
        </p:spPr>
        <p:txBody>
          <a:bodyPr/>
          <a:lstStyle/>
          <a:p>
            <a:pPr eaLnBrk="1" hangingPunct="1">
              <a:buFontTx/>
              <a:buNone/>
            </a:pPr>
            <a:r>
              <a:rPr lang="en-US" sz="3600" b="1" smtClean="0">
                <a:solidFill>
                  <a:schemeClr val="accent1"/>
                </a:solidFill>
                <a:latin typeface="Comic Sans MS" pitchFamily="66" charset="0"/>
              </a:rPr>
              <a:t>Producer- </a:t>
            </a:r>
            <a:r>
              <a:rPr lang="en-US" sz="3600" b="1" smtClean="0">
                <a:solidFill>
                  <a:schemeClr val="bg1"/>
                </a:solidFill>
                <a:latin typeface="Comic Sans MS" pitchFamily="66" charset="0"/>
              </a:rPr>
              <a:t>all autotrophs (plants),</a:t>
            </a:r>
            <a:r>
              <a:rPr lang="en-US" sz="3600" b="1" smtClean="0">
                <a:solidFill>
                  <a:schemeClr val="accent1"/>
                </a:solidFill>
                <a:latin typeface="Comic Sans MS" pitchFamily="66" charset="0"/>
              </a:rPr>
              <a:t> </a:t>
            </a:r>
            <a:r>
              <a:rPr lang="en-US" sz="3600" b="1" smtClean="0">
                <a:solidFill>
                  <a:schemeClr val="bg1"/>
                </a:solidFill>
                <a:latin typeface="Comic Sans MS" pitchFamily="66" charset="0"/>
              </a:rPr>
              <a:t>they trap energy from the sun</a:t>
            </a:r>
          </a:p>
          <a:p>
            <a:pPr eaLnBrk="1" hangingPunct="1"/>
            <a:r>
              <a:rPr lang="en-US" sz="3600" b="1" smtClean="0">
                <a:solidFill>
                  <a:schemeClr val="bg1"/>
                </a:solidFill>
                <a:latin typeface="Comic Sans MS" pitchFamily="66" charset="0"/>
              </a:rPr>
              <a:t>Bottom of the food chain</a:t>
            </a:r>
          </a:p>
        </p:txBody>
      </p:sp>
      <p:pic>
        <p:nvPicPr>
          <p:cNvPr id="15364" name="Picture 1029" descr="plant"/>
          <p:cNvPicPr>
            <a:picLocks noChangeAspect="1" noChangeArrowheads="1"/>
          </p:cNvPicPr>
          <p:nvPr/>
        </p:nvPicPr>
        <p:blipFill>
          <a:blip r:embed="rId3" cstate="print"/>
          <a:srcRect/>
          <a:stretch>
            <a:fillRect/>
          </a:stretch>
        </p:blipFill>
        <p:spPr bwMode="auto">
          <a:xfrm>
            <a:off x="5867400" y="1371600"/>
            <a:ext cx="3067050" cy="523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Feeding Relationships</a:t>
            </a:r>
          </a:p>
        </p:txBody>
      </p:sp>
      <p:sp>
        <p:nvSpPr>
          <p:cNvPr id="16387" name="Rectangle 3"/>
          <p:cNvSpPr>
            <a:spLocks noGrp="1" noChangeArrowheads="1"/>
          </p:cNvSpPr>
          <p:nvPr>
            <p:ph type="body" idx="1"/>
          </p:nvPr>
        </p:nvSpPr>
        <p:spPr>
          <a:xfrm>
            <a:off x="381000" y="1295400"/>
            <a:ext cx="8077200" cy="4876800"/>
          </a:xfrm>
        </p:spPr>
        <p:txBody>
          <a:bodyPr/>
          <a:lstStyle/>
          <a:p>
            <a:pPr eaLnBrk="1" hangingPunct="1">
              <a:buFontTx/>
              <a:buNone/>
            </a:pPr>
            <a:r>
              <a:rPr lang="en-US" sz="4000" b="1" smtClean="0">
                <a:solidFill>
                  <a:schemeClr val="accent1"/>
                </a:solidFill>
                <a:latin typeface="Comic Sans MS" pitchFamily="66" charset="0"/>
              </a:rPr>
              <a:t>Consumer</a:t>
            </a:r>
            <a:r>
              <a:rPr lang="en-US" sz="3600" b="1" smtClean="0">
                <a:solidFill>
                  <a:schemeClr val="accent1"/>
                </a:solidFill>
                <a:latin typeface="Comic Sans MS" pitchFamily="66" charset="0"/>
              </a:rPr>
              <a:t>- </a:t>
            </a:r>
            <a:r>
              <a:rPr lang="en-US" sz="3600" b="1" smtClean="0">
                <a:solidFill>
                  <a:schemeClr val="bg1"/>
                </a:solidFill>
                <a:latin typeface="Comic Sans MS" pitchFamily="66" charset="0"/>
              </a:rPr>
              <a:t>all heterotrophs: they ingest food containing the sun’s energy</a:t>
            </a:r>
          </a:p>
          <a:p>
            <a:pPr lvl="3" eaLnBrk="1" hangingPunct="1">
              <a:buFont typeface="Wingdings" pitchFamily="2" charset="2"/>
              <a:buChar char="Ø"/>
            </a:pPr>
            <a:r>
              <a:rPr lang="en-US" sz="3200" b="1" smtClean="0">
                <a:solidFill>
                  <a:schemeClr val="tx2"/>
                </a:solidFill>
                <a:latin typeface="Comic Sans MS" pitchFamily="66" charset="0"/>
              </a:rPr>
              <a:t>Herbivores</a:t>
            </a:r>
            <a:endParaRPr lang="en-US" sz="3200" b="1" smtClean="0">
              <a:solidFill>
                <a:schemeClr val="bg1"/>
              </a:solidFill>
              <a:latin typeface="Comic Sans MS" pitchFamily="66" charset="0"/>
            </a:endParaRPr>
          </a:p>
          <a:p>
            <a:pPr lvl="3" eaLnBrk="1" hangingPunct="1">
              <a:buFont typeface="Wingdings" pitchFamily="2" charset="2"/>
              <a:buChar char="Ø"/>
            </a:pPr>
            <a:r>
              <a:rPr lang="en-US" sz="3200" b="1" smtClean="0">
                <a:solidFill>
                  <a:schemeClr val="tx2"/>
                </a:solidFill>
                <a:latin typeface="Comic Sans MS" pitchFamily="66" charset="0"/>
              </a:rPr>
              <a:t>Carnivores</a:t>
            </a:r>
            <a:endParaRPr lang="en-US" sz="3200" b="1" smtClean="0">
              <a:solidFill>
                <a:schemeClr val="bg1"/>
              </a:solidFill>
              <a:latin typeface="Comic Sans MS" pitchFamily="66" charset="0"/>
            </a:endParaRPr>
          </a:p>
          <a:p>
            <a:pPr lvl="3" eaLnBrk="1" hangingPunct="1">
              <a:buFont typeface="Wingdings" pitchFamily="2" charset="2"/>
              <a:buChar char="Ø"/>
            </a:pPr>
            <a:r>
              <a:rPr lang="en-US" sz="3200" b="1" smtClean="0">
                <a:solidFill>
                  <a:schemeClr val="tx2"/>
                </a:solidFill>
                <a:latin typeface="Comic Sans MS" pitchFamily="66" charset="0"/>
              </a:rPr>
              <a:t>Omnivores</a:t>
            </a:r>
            <a:endParaRPr lang="en-US" sz="3200" b="1" smtClean="0">
              <a:solidFill>
                <a:schemeClr val="bg1"/>
              </a:solidFill>
              <a:latin typeface="Comic Sans MS" pitchFamily="66" charset="0"/>
            </a:endParaRPr>
          </a:p>
          <a:p>
            <a:pPr lvl="3" eaLnBrk="1" hangingPunct="1">
              <a:buFont typeface="Wingdings" pitchFamily="2" charset="2"/>
              <a:buChar char="Ø"/>
            </a:pPr>
            <a:r>
              <a:rPr lang="en-US" sz="3200" b="1" smtClean="0">
                <a:solidFill>
                  <a:schemeClr val="tx2"/>
                </a:solidFill>
                <a:latin typeface="Comic Sans MS" pitchFamily="66" charset="0"/>
              </a:rPr>
              <a:t>Decomposers</a:t>
            </a:r>
            <a:r>
              <a:rPr lang="en-US" sz="3200" b="1" smtClean="0">
                <a:solidFill>
                  <a:schemeClr val="bg1"/>
                </a:solidFill>
                <a:latin typeface="Comic Sans MS" pitchFamily="66"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5800" y="228600"/>
            <a:ext cx="7772400" cy="685800"/>
          </a:xfrm>
        </p:spPr>
        <p:txBody>
          <a:bodyPr/>
          <a:lstStyle/>
          <a:p>
            <a:pPr eaLnBrk="1" hangingPunct="1"/>
            <a:r>
              <a:rPr lang="en-US" sz="3600" b="1" smtClean="0">
                <a:solidFill>
                  <a:schemeClr val="accent1"/>
                </a:solidFill>
                <a:latin typeface="Comic Sans MS" pitchFamily="66" charset="0"/>
              </a:rPr>
              <a:t>Feeding Relationships</a:t>
            </a:r>
          </a:p>
        </p:txBody>
      </p:sp>
      <p:sp>
        <p:nvSpPr>
          <p:cNvPr id="18435" name="Rectangle 1027"/>
          <p:cNvSpPr>
            <a:spLocks noGrp="1" noChangeArrowheads="1"/>
          </p:cNvSpPr>
          <p:nvPr>
            <p:ph type="body" idx="1"/>
          </p:nvPr>
        </p:nvSpPr>
        <p:spPr>
          <a:xfrm>
            <a:off x="381000" y="1295400"/>
            <a:ext cx="4876800" cy="5029200"/>
          </a:xfrm>
        </p:spPr>
        <p:txBody>
          <a:bodyPr/>
          <a:lstStyle/>
          <a:p>
            <a:pPr algn="ctr" eaLnBrk="1" hangingPunct="1">
              <a:buFontTx/>
              <a:buNone/>
              <a:defRPr/>
            </a:pPr>
            <a:r>
              <a:rPr lang="en-US" sz="3600" b="1" dirty="0" smtClean="0">
                <a:solidFill>
                  <a:schemeClr val="accent1"/>
                </a:solidFill>
                <a:latin typeface="Comic Sans MS" pitchFamily="66" charset="0"/>
              </a:rPr>
              <a:t>CONSUMERS </a:t>
            </a:r>
          </a:p>
          <a:p>
            <a:pPr marL="514350" indent="-514350" eaLnBrk="1" hangingPunct="1">
              <a:buFont typeface="+mj-lt"/>
              <a:buAutoNum type="arabicPeriod"/>
              <a:defRPr/>
            </a:pPr>
            <a:r>
              <a:rPr lang="en-US" b="1" dirty="0" smtClean="0">
                <a:solidFill>
                  <a:schemeClr val="bg1"/>
                </a:solidFill>
                <a:latin typeface="Comic Sans MS" pitchFamily="66" charset="0"/>
              </a:rPr>
              <a:t>Primary consumers</a:t>
            </a:r>
          </a:p>
          <a:p>
            <a:pPr lvl="2" eaLnBrk="1" hangingPunct="1">
              <a:defRPr/>
            </a:pPr>
            <a:r>
              <a:rPr lang="en-US" b="1" dirty="0" smtClean="0">
                <a:solidFill>
                  <a:schemeClr val="bg1"/>
                </a:solidFill>
                <a:latin typeface="Comic Sans MS" pitchFamily="66" charset="0"/>
              </a:rPr>
              <a:t>Eat plants</a:t>
            </a:r>
          </a:p>
          <a:p>
            <a:pPr lvl="2" eaLnBrk="1" hangingPunct="1">
              <a:defRPr/>
            </a:pPr>
            <a:r>
              <a:rPr lang="en-US" b="1" dirty="0" smtClean="0">
                <a:solidFill>
                  <a:schemeClr val="bg1"/>
                </a:solidFill>
                <a:latin typeface="Comic Sans MS" pitchFamily="66" charset="0"/>
              </a:rPr>
              <a:t>Herbivores</a:t>
            </a:r>
          </a:p>
          <a:p>
            <a:pPr eaLnBrk="1" hangingPunct="1">
              <a:defRPr/>
            </a:pPr>
            <a:r>
              <a:rPr lang="en-US" b="1" dirty="0" smtClean="0">
                <a:solidFill>
                  <a:schemeClr val="bg1"/>
                </a:solidFill>
                <a:latin typeface="Comic Sans MS" pitchFamily="66" charset="0"/>
              </a:rPr>
              <a:t>Secondary, tertiary … consumers</a:t>
            </a:r>
          </a:p>
          <a:p>
            <a:pPr lvl="2" eaLnBrk="1" hangingPunct="1">
              <a:defRPr/>
            </a:pPr>
            <a:r>
              <a:rPr lang="en-US" b="1" dirty="0" smtClean="0">
                <a:solidFill>
                  <a:schemeClr val="bg1"/>
                </a:solidFill>
                <a:latin typeface="Comic Sans MS" pitchFamily="66" charset="0"/>
              </a:rPr>
              <a:t>Prey animals</a:t>
            </a:r>
          </a:p>
          <a:p>
            <a:pPr lvl="2" eaLnBrk="1" hangingPunct="1">
              <a:defRPr/>
            </a:pPr>
            <a:r>
              <a:rPr lang="en-US" b="1" dirty="0" smtClean="0">
                <a:solidFill>
                  <a:schemeClr val="bg1"/>
                </a:solidFill>
                <a:latin typeface="Comic Sans MS" pitchFamily="66" charset="0"/>
              </a:rPr>
              <a:t>Carnivores</a:t>
            </a:r>
          </a:p>
        </p:txBody>
      </p:sp>
      <p:pic>
        <p:nvPicPr>
          <p:cNvPr id="17412" name="Picture 1032" descr="cow-daisy"/>
          <p:cNvPicPr>
            <a:picLocks noChangeAspect="1" noChangeArrowheads="1"/>
          </p:cNvPicPr>
          <p:nvPr/>
        </p:nvPicPr>
        <p:blipFill>
          <a:blip r:embed="rId3" cstate="print"/>
          <a:srcRect/>
          <a:stretch>
            <a:fillRect/>
          </a:stretch>
        </p:blipFill>
        <p:spPr bwMode="auto">
          <a:xfrm>
            <a:off x="3733800" y="4343400"/>
            <a:ext cx="2057400" cy="2238375"/>
          </a:xfrm>
          <a:prstGeom prst="rect">
            <a:avLst/>
          </a:prstGeom>
          <a:noFill/>
          <a:ln w="9525">
            <a:noFill/>
            <a:miter lim="800000"/>
            <a:headEnd/>
            <a:tailEnd/>
          </a:ln>
        </p:spPr>
      </p:pic>
      <p:pic>
        <p:nvPicPr>
          <p:cNvPr id="17413" name="Picture 6" descr="http://vanessaleighsblog.files.wordpress.com/2009/02/gray_wolf.jpg"/>
          <p:cNvPicPr>
            <a:picLocks noChangeAspect="1" noChangeArrowheads="1"/>
          </p:cNvPicPr>
          <p:nvPr/>
        </p:nvPicPr>
        <p:blipFill>
          <a:blip r:embed="rId4" cstate="print"/>
          <a:srcRect/>
          <a:stretch>
            <a:fillRect/>
          </a:stretch>
        </p:blipFill>
        <p:spPr bwMode="auto">
          <a:xfrm>
            <a:off x="5943600" y="838200"/>
            <a:ext cx="287020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685800"/>
          </a:xfrm>
        </p:spPr>
        <p:txBody>
          <a:bodyPr/>
          <a:lstStyle/>
          <a:p>
            <a:pPr eaLnBrk="1" hangingPunct="1"/>
            <a:r>
              <a:rPr lang="en-US" sz="3600" b="1" smtClean="0">
                <a:solidFill>
                  <a:schemeClr val="accent1"/>
                </a:solidFill>
                <a:latin typeface="Comic Sans MS" pitchFamily="66" charset="0"/>
              </a:rPr>
              <a:t>Feeding Relationships</a:t>
            </a:r>
          </a:p>
        </p:txBody>
      </p:sp>
      <p:sp>
        <p:nvSpPr>
          <p:cNvPr id="18435" name="Rectangle 3"/>
          <p:cNvSpPr>
            <a:spLocks noGrp="1" noChangeArrowheads="1"/>
          </p:cNvSpPr>
          <p:nvPr>
            <p:ph type="body" idx="1"/>
          </p:nvPr>
        </p:nvSpPr>
        <p:spPr>
          <a:xfrm>
            <a:off x="304800" y="990600"/>
            <a:ext cx="7924800" cy="4800600"/>
          </a:xfrm>
        </p:spPr>
        <p:txBody>
          <a:bodyPr/>
          <a:lstStyle/>
          <a:p>
            <a:pPr eaLnBrk="1" hangingPunct="1">
              <a:buFontTx/>
              <a:buNone/>
            </a:pPr>
            <a:r>
              <a:rPr lang="en-US" sz="3600" b="1" smtClean="0">
                <a:solidFill>
                  <a:schemeClr val="accent1"/>
                </a:solidFill>
                <a:latin typeface="Comic Sans MS" pitchFamily="66" charset="0"/>
              </a:rPr>
              <a:t>Consumer-</a:t>
            </a:r>
            <a:r>
              <a:rPr lang="en-US" sz="3600" b="1" smtClean="0">
                <a:solidFill>
                  <a:schemeClr val="bg1"/>
                </a:solidFill>
                <a:latin typeface="Comic Sans MS" pitchFamily="66" charset="0"/>
              </a:rPr>
              <a:t>Carnivores-eat meat</a:t>
            </a:r>
          </a:p>
          <a:p>
            <a:pPr eaLnBrk="1" hangingPunct="1"/>
            <a:r>
              <a:rPr lang="en-US" sz="3600" b="1" smtClean="0">
                <a:solidFill>
                  <a:schemeClr val="bg1"/>
                </a:solidFill>
                <a:latin typeface="Comic Sans MS" pitchFamily="66" charset="0"/>
              </a:rPr>
              <a:t>Predators</a:t>
            </a:r>
          </a:p>
          <a:p>
            <a:pPr lvl="1" eaLnBrk="1" hangingPunct="1"/>
            <a:r>
              <a:rPr lang="en-US" sz="3200" b="1" smtClean="0">
                <a:solidFill>
                  <a:schemeClr val="bg1"/>
                </a:solidFill>
                <a:latin typeface="Comic Sans MS" pitchFamily="66" charset="0"/>
              </a:rPr>
              <a:t>Hunt prey </a:t>
            </a:r>
          </a:p>
          <a:p>
            <a:pPr lvl="1" eaLnBrk="1" hangingPunct="1">
              <a:buFontTx/>
              <a:buNone/>
            </a:pPr>
            <a:r>
              <a:rPr lang="en-US" sz="3200" b="1" smtClean="0">
                <a:solidFill>
                  <a:schemeClr val="bg1"/>
                </a:solidFill>
                <a:latin typeface="Comic Sans MS" pitchFamily="66" charset="0"/>
              </a:rPr>
              <a:t>animals for food.</a:t>
            </a:r>
          </a:p>
        </p:txBody>
      </p:sp>
      <p:pic>
        <p:nvPicPr>
          <p:cNvPr id="18436" name="Picture 6" descr="shark"/>
          <p:cNvPicPr>
            <a:picLocks noChangeAspect="1" noChangeArrowheads="1"/>
          </p:cNvPicPr>
          <p:nvPr/>
        </p:nvPicPr>
        <p:blipFill>
          <a:blip r:embed="rId3" cstate="print"/>
          <a:srcRect/>
          <a:stretch>
            <a:fillRect/>
          </a:stretch>
        </p:blipFill>
        <p:spPr bwMode="auto">
          <a:xfrm>
            <a:off x="4419600" y="1752600"/>
            <a:ext cx="44577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Feeding Relationships</a:t>
            </a:r>
          </a:p>
        </p:txBody>
      </p:sp>
      <p:sp>
        <p:nvSpPr>
          <p:cNvPr id="19459" name="Rectangle 3"/>
          <p:cNvSpPr>
            <a:spLocks noGrp="1" noChangeArrowheads="1"/>
          </p:cNvSpPr>
          <p:nvPr>
            <p:ph type="body" idx="1"/>
          </p:nvPr>
        </p:nvSpPr>
        <p:spPr>
          <a:xfrm>
            <a:off x="228600" y="1295400"/>
            <a:ext cx="8534400" cy="4800600"/>
          </a:xfrm>
        </p:spPr>
        <p:txBody>
          <a:bodyPr/>
          <a:lstStyle/>
          <a:p>
            <a:pPr eaLnBrk="1" hangingPunct="1">
              <a:buFontTx/>
              <a:buNone/>
            </a:pPr>
            <a:r>
              <a:rPr lang="en-US" sz="3600" b="1" smtClean="0">
                <a:solidFill>
                  <a:schemeClr val="accent1"/>
                </a:solidFill>
                <a:latin typeface="Comic Sans MS" pitchFamily="66" charset="0"/>
              </a:rPr>
              <a:t>Consumer- </a:t>
            </a:r>
            <a:r>
              <a:rPr lang="en-US" sz="3600" b="1" smtClean="0">
                <a:solidFill>
                  <a:schemeClr val="bg1"/>
                </a:solidFill>
                <a:latin typeface="Comic Sans MS" pitchFamily="66" charset="0"/>
              </a:rPr>
              <a:t>Carnivores- eat meat</a:t>
            </a:r>
          </a:p>
          <a:p>
            <a:pPr eaLnBrk="1" hangingPunct="1"/>
            <a:r>
              <a:rPr lang="en-US" sz="3600" b="1" smtClean="0">
                <a:solidFill>
                  <a:schemeClr val="bg1"/>
                </a:solidFill>
                <a:latin typeface="Comic Sans MS" pitchFamily="66" charset="0"/>
              </a:rPr>
              <a:t>Scavengers</a:t>
            </a:r>
          </a:p>
          <a:p>
            <a:pPr lvl="1" eaLnBrk="1" hangingPunct="1"/>
            <a:r>
              <a:rPr lang="en-US" sz="3200" b="1" smtClean="0">
                <a:solidFill>
                  <a:schemeClr val="bg1"/>
                </a:solidFill>
                <a:latin typeface="Comic Sans MS" pitchFamily="66" charset="0"/>
              </a:rPr>
              <a:t>Feed on carrion, </a:t>
            </a:r>
          </a:p>
          <a:p>
            <a:pPr lvl="1" eaLnBrk="1" hangingPunct="1">
              <a:buFontTx/>
              <a:buNone/>
            </a:pPr>
            <a:r>
              <a:rPr lang="en-US" sz="3200" b="1" smtClean="0">
                <a:solidFill>
                  <a:schemeClr val="bg1"/>
                </a:solidFill>
                <a:latin typeface="Comic Sans MS" pitchFamily="66" charset="0"/>
              </a:rPr>
              <a:t>dead animals</a:t>
            </a:r>
          </a:p>
          <a:p>
            <a:pPr eaLnBrk="1" hangingPunct="1">
              <a:buFontTx/>
              <a:buNone/>
            </a:pPr>
            <a:endParaRPr lang="en-US" sz="3600" b="1" smtClean="0">
              <a:solidFill>
                <a:schemeClr val="bg1"/>
              </a:solidFill>
              <a:latin typeface="Comic Sans MS" pitchFamily="66" charset="0"/>
            </a:endParaRPr>
          </a:p>
        </p:txBody>
      </p:sp>
      <p:pic>
        <p:nvPicPr>
          <p:cNvPr id="19460" name="Picture 5" descr="vulture"/>
          <p:cNvPicPr>
            <a:picLocks noChangeAspect="1" noChangeArrowheads="1"/>
          </p:cNvPicPr>
          <p:nvPr/>
        </p:nvPicPr>
        <p:blipFill>
          <a:blip r:embed="rId3" cstate="print"/>
          <a:srcRect/>
          <a:stretch>
            <a:fillRect/>
          </a:stretch>
        </p:blipFill>
        <p:spPr bwMode="auto">
          <a:xfrm>
            <a:off x="4495800" y="1981200"/>
            <a:ext cx="414178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533400"/>
          </a:xfrm>
        </p:spPr>
        <p:txBody>
          <a:bodyPr/>
          <a:lstStyle/>
          <a:p>
            <a:pPr eaLnBrk="1" hangingPunct="1"/>
            <a:r>
              <a:rPr lang="en-US" sz="3600" b="1" smtClean="0">
                <a:solidFill>
                  <a:schemeClr val="accent1"/>
                </a:solidFill>
                <a:latin typeface="Comic Sans MS" pitchFamily="66" charset="0"/>
              </a:rPr>
              <a:t>Feeding Relationships</a:t>
            </a:r>
          </a:p>
        </p:txBody>
      </p:sp>
      <p:sp>
        <p:nvSpPr>
          <p:cNvPr id="20483" name="Rectangle 3"/>
          <p:cNvSpPr>
            <a:spLocks noGrp="1" noChangeArrowheads="1"/>
          </p:cNvSpPr>
          <p:nvPr>
            <p:ph type="body" idx="1"/>
          </p:nvPr>
        </p:nvSpPr>
        <p:spPr>
          <a:xfrm>
            <a:off x="304800" y="1219200"/>
            <a:ext cx="8077200" cy="1219200"/>
          </a:xfrm>
        </p:spPr>
        <p:txBody>
          <a:bodyPr/>
          <a:lstStyle/>
          <a:p>
            <a:pPr eaLnBrk="1" hangingPunct="1">
              <a:lnSpc>
                <a:spcPct val="90000"/>
              </a:lnSpc>
              <a:buFontTx/>
              <a:buNone/>
            </a:pPr>
            <a:r>
              <a:rPr lang="en-US" sz="3600" smtClean="0">
                <a:solidFill>
                  <a:schemeClr val="accent1"/>
                </a:solidFill>
                <a:latin typeface="Comic Sans MS" pitchFamily="66" charset="0"/>
              </a:rPr>
              <a:t>Consumer- </a:t>
            </a:r>
            <a:r>
              <a:rPr lang="en-US" sz="3600" smtClean="0">
                <a:solidFill>
                  <a:schemeClr val="bg1"/>
                </a:solidFill>
                <a:latin typeface="Comic Sans MS" pitchFamily="66" charset="0"/>
              </a:rPr>
              <a:t>Omnivores </a:t>
            </a:r>
            <a:r>
              <a:rPr lang="en-US" smtClean="0">
                <a:solidFill>
                  <a:schemeClr val="bg1"/>
                </a:solidFill>
                <a:latin typeface="Comic Sans MS" pitchFamily="66" charset="0"/>
              </a:rPr>
              <a:t>-eat both plants</a:t>
            </a:r>
          </a:p>
          <a:p>
            <a:pPr eaLnBrk="1" hangingPunct="1">
              <a:lnSpc>
                <a:spcPct val="90000"/>
              </a:lnSpc>
              <a:buFontTx/>
              <a:buNone/>
            </a:pPr>
            <a:r>
              <a:rPr lang="en-US" smtClean="0">
                <a:solidFill>
                  <a:schemeClr val="bg1"/>
                </a:solidFill>
                <a:latin typeface="Comic Sans MS" pitchFamily="66" charset="0"/>
              </a:rPr>
              <a:t>	 and animals</a:t>
            </a:r>
          </a:p>
        </p:txBody>
      </p:sp>
      <p:pic>
        <p:nvPicPr>
          <p:cNvPr id="20484" name="Picture 6" descr="http://naturalunseenhazards.files.wordpress.com/2009/09/raccoon1.jpg"/>
          <p:cNvPicPr>
            <a:picLocks noChangeAspect="1" noChangeArrowheads="1"/>
          </p:cNvPicPr>
          <p:nvPr/>
        </p:nvPicPr>
        <p:blipFill>
          <a:blip r:embed="rId3" cstate="print"/>
          <a:srcRect/>
          <a:stretch>
            <a:fillRect/>
          </a:stretch>
        </p:blipFill>
        <p:spPr bwMode="auto">
          <a:xfrm>
            <a:off x="2286000" y="2514600"/>
            <a:ext cx="4724400" cy="398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81000"/>
            <a:ext cx="7772400" cy="1143000"/>
          </a:xfrm>
        </p:spPr>
        <p:txBody>
          <a:bodyPr/>
          <a:lstStyle/>
          <a:p>
            <a:pPr eaLnBrk="1" hangingPunct="1"/>
            <a:r>
              <a:rPr lang="en-US" sz="4000" b="1" smtClean="0">
                <a:solidFill>
                  <a:srgbClr val="FFFF00"/>
                </a:solidFill>
                <a:latin typeface="Comic Sans MS" pitchFamily="66" charset="0"/>
              </a:rPr>
              <a:t>WHAT IS ECOLOGY?</a:t>
            </a:r>
          </a:p>
        </p:txBody>
      </p:sp>
      <p:sp>
        <p:nvSpPr>
          <p:cNvPr id="3075" name="Rectangle 3"/>
          <p:cNvSpPr>
            <a:spLocks noGrp="1" noChangeArrowheads="1"/>
          </p:cNvSpPr>
          <p:nvPr>
            <p:ph type="body" idx="1"/>
          </p:nvPr>
        </p:nvSpPr>
        <p:spPr>
          <a:xfrm>
            <a:off x="609600" y="1676400"/>
            <a:ext cx="8229600" cy="4572000"/>
          </a:xfrm>
        </p:spPr>
        <p:txBody>
          <a:bodyPr/>
          <a:lstStyle/>
          <a:p>
            <a:pPr eaLnBrk="1" hangingPunct="1">
              <a:buFontTx/>
              <a:buNone/>
            </a:pPr>
            <a:r>
              <a:rPr lang="en-US" sz="3600" b="1" smtClean="0">
                <a:solidFill>
                  <a:srgbClr val="FFFF00"/>
                </a:solidFill>
                <a:latin typeface="Comic Sans MS" pitchFamily="66" charset="0"/>
              </a:rPr>
              <a:t>Ecology-</a:t>
            </a:r>
            <a:r>
              <a:rPr lang="en-US" sz="3600" b="1" smtClean="0">
                <a:solidFill>
                  <a:schemeClr val="accent1"/>
                </a:solidFill>
                <a:latin typeface="Comic Sans MS" pitchFamily="66" charset="0"/>
              </a:rPr>
              <a:t> </a:t>
            </a:r>
            <a:r>
              <a:rPr lang="en-US" sz="3600" b="1" smtClean="0">
                <a:solidFill>
                  <a:schemeClr val="bg1"/>
                </a:solidFill>
                <a:latin typeface="Comic Sans MS" pitchFamily="66" charset="0"/>
              </a:rPr>
              <a:t>the scientific study of interactions between </a:t>
            </a:r>
            <a:r>
              <a:rPr lang="en-US" sz="3600" b="1" smtClean="0">
                <a:solidFill>
                  <a:schemeClr val="tx2"/>
                </a:solidFill>
                <a:latin typeface="Comic Sans MS" pitchFamily="66" charset="0"/>
              </a:rPr>
              <a:t>organisms and their environments, </a:t>
            </a:r>
            <a:r>
              <a:rPr lang="en-US" sz="3600" b="1" smtClean="0">
                <a:solidFill>
                  <a:schemeClr val="bg1"/>
                </a:solidFill>
                <a:latin typeface="Comic Sans MS" pitchFamily="66" charset="0"/>
              </a:rPr>
              <a:t>focusing on energy transfer</a:t>
            </a:r>
          </a:p>
          <a:p>
            <a:pPr eaLnBrk="1" hangingPunct="1">
              <a:buFontTx/>
              <a:buNone/>
            </a:pPr>
            <a:endParaRPr lang="en-US" sz="3600" b="1" smtClean="0">
              <a:solidFill>
                <a:schemeClr val="bg1"/>
              </a:solidFill>
              <a:latin typeface="Comic Sans MS" pitchFamily="66" charset="0"/>
            </a:endParaRPr>
          </a:p>
          <a:p>
            <a:pPr eaLnBrk="1" hangingPunct="1">
              <a:buFontTx/>
              <a:buNone/>
            </a:pPr>
            <a:r>
              <a:rPr lang="en-US" sz="3600" b="1" smtClean="0">
                <a:solidFill>
                  <a:schemeClr val="bg1"/>
                </a:solidFill>
                <a:latin typeface="Comic Sans MS" pitchFamily="66" charset="0"/>
              </a:rPr>
              <a:t>Ecology is a science of </a:t>
            </a:r>
            <a:r>
              <a:rPr lang="en-US" sz="3600" b="1" smtClean="0">
                <a:solidFill>
                  <a:schemeClr val="tx2"/>
                </a:solidFill>
                <a:latin typeface="Comic Sans MS" pitchFamily="66" charset="0"/>
              </a:rPr>
              <a:t>relationships</a:t>
            </a:r>
            <a:endParaRPr lang="en-US" b="1" smtClean="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ox(in)">
                                      <p:cBhvr>
                                        <p:cTn id="1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533400"/>
          </a:xfrm>
        </p:spPr>
        <p:txBody>
          <a:bodyPr/>
          <a:lstStyle/>
          <a:p>
            <a:pPr eaLnBrk="1" hangingPunct="1"/>
            <a:r>
              <a:rPr lang="en-US" sz="3600" b="1" smtClean="0">
                <a:solidFill>
                  <a:schemeClr val="accent1"/>
                </a:solidFill>
                <a:latin typeface="Comic Sans MS" pitchFamily="66" charset="0"/>
              </a:rPr>
              <a:t>Feeding Relationships</a:t>
            </a:r>
          </a:p>
        </p:txBody>
      </p:sp>
      <p:sp>
        <p:nvSpPr>
          <p:cNvPr id="21507" name="Rectangle 3"/>
          <p:cNvSpPr>
            <a:spLocks noGrp="1" noChangeArrowheads="1"/>
          </p:cNvSpPr>
          <p:nvPr>
            <p:ph type="body" idx="1"/>
          </p:nvPr>
        </p:nvSpPr>
        <p:spPr>
          <a:xfrm>
            <a:off x="304800" y="1371600"/>
            <a:ext cx="4800600" cy="4648200"/>
          </a:xfrm>
        </p:spPr>
        <p:txBody>
          <a:bodyPr/>
          <a:lstStyle/>
          <a:p>
            <a:pPr eaLnBrk="1" hangingPunct="1">
              <a:buFontTx/>
              <a:buNone/>
            </a:pPr>
            <a:r>
              <a:rPr lang="en-US" sz="3600" smtClean="0">
                <a:solidFill>
                  <a:schemeClr val="accent1"/>
                </a:solidFill>
                <a:latin typeface="Comic Sans MS" pitchFamily="66" charset="0"/>
              </a:rPr>
              <a:t>Consumer- </a:t>
            </a:r>
            <a:r>
              <a:rPr lang="en-US" sz="3600" smtClean="0">
                <a:solidFill>
                  <a:schemeClr val="bg1"/>
                </a:solidFill>
                <a:latin typeface="Comic Sans MS" pitchFamily="66" charset="0"/>
              </a:rPr>
              <a:t>Decomposers</a:t>
            </a:r>
          </a:p>
          <a:p>
            <a:pPr lvl="2" eaLnBrk="1" hangingPunct="1"/>
            <a:r>
              <a:rPr lang="en-US" sz="2800" smtClean="0">
                <a:solidFill>
                  <a:schemeClr val="bg1"/>
                </a:solidFill>
                <a:latin typeface="Comic Sans MS" pitchFamily="66" charset="0"/>
              </a:rPr>
              <a:t>Breakdown the complex compounds of dead and decaying plants and animals into simpler molecules that can be absorbed</a:t>
            </a:r>
          </a:p>
        </p:txBody>
      </p:sp>
      <p:pic>
        <p:nvPicPr>
          <p:cNvPr id="21508" name="Picture 4" descr="Amanita_phalloides(fs-01)"/>
          <p:cNvPicPr>
            <a:picLocks noChangeAspect="1" noChangeArrowheads="1"/>
          </p:cNvPicPr>
          <p:nvPr/>
        </p:nvPicPr>
        <p:blipFill>
          <a:blip r:embed="rId3" cstate="print"/>
          <a:srcRect/>
          <a:stretch>
            <a:fillRect/>
          </a:stretch>
        </p:blipFill>
        <p:spPr bwMode="auto">
          <a:xfrm>
            <a:off x="5105400" y="1295400"/>
            <a:ext cx="3505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09600"/>
          </a:xfrm>
        </p:spPr>
        <p:txBody>
          <a:bodyPr/>
          <a:lstStyle/>
          <a:p>
            <a:pPr eaLnBrk="1" hangingPunct="1"/>
            <a:r>
              <a:rPr lang="en-US" sz="3600" b="1" smtClean="0">
                <a:solidFill>
                  <a:schemeClr val="accent1"/>
                </a:solidFill>
                <a:latin typeface="Comic Sans MS" pitchFamily="66" charset="0"/>
              </a:rPr>
              <a:t>Symbiotic Relationships</a:t>
            </a:r>
          </a:p>
        </p:txBody>
      </p:sp>
      <p:sp>
        <p:nvSpPr>
          <p:cNvPr id="22531" name="Rectangle 3"/>
          <p:cNvSpPr>
            <a:spLocks noGrp="1" noChangeArrowheads="1"/>
          </p:cNvSpPr>
          <p:nvPr>
            <p:ph type="body" idx="1"/>
          </p:nvPr>
        </p:nvSpPr>
        <p:spPr>
          <a:xfrm>
            <a:off x="228600" y="1066800"/>
            <a:ext cx="8610600" cy="762000"/>
          </a:xfrm>
        </p:spPr>
        <p:txBody>
          <a:bodyPr/>
          <a:lstStyle/>
          <a:p>
            <a:pPr eaLnBrk="1" hangingPunct="1">
              <a:buFontTx/>
              <a:buNone/>
            </a:pPr>
            <a:r>
              <a:rPr lang="en-US" b="1" smtClean="0">
                <a:solidFill>
                  <a:schemeClr val="accent1"/>
                </a:solidFill>
                <a:latin typeface="Comic Sans MS" pitchFamily="66" charset="0"/>
              </a:rPr>
              <a:t>Symbiosis- </a:t>
            </a:r>
            <a:r>
              <a:rPr lang="en-US" b="1" smtClean="0">
                <a:solidFill>
                  <a:schemeClr val="bg1"/>
                </a:solidFill>
                <a:latin typeface="Comic Sans MS" pitchFamily="66" charset="0"/>
              </a:rPr>
              <a:t>two species</a:t>
            </a:r>
            <a:r>
              <a:rPr lang="en-US" b="1" smtClean="0">
                <a:solidFill>
                  <a:schemeClr val="accent1"/>
                </a:solidFill>
                <a:latin typeface="Comic Sans MS" pitchFamily="66" charset="0"/>
              </a:rPr>
              <a:t> </a:t>
            </a:r>
            <a:r>
              <a:rPr lang="en-US" b="1" smtClean="0">
                <a:solidFill>
                  <a:schemeClr val="bg1"/>
                </a:solidFill>
                <a:latin typeface="Comic Sans MS" pitchFamily="66" charset="0"/>
              </a:rPr>
              <a:t>living together</a:t>
            </a:r>
          </a:p>
        </p:txBody>
      </p:sp>
      <p:pic>
        <p:nvPicPr>
          <p:cNvPr id="22532" name="Picture 8" descr="Symbiosis">
            <a:hlinkClick r:id="rId3" action="ppaction://hlinksldjump"/>
          </p:cNvPr>
          <p:cNvPicPr>
            <a:picLocks noChangeAspect="1" noChangeArrowheads="1"/>
          </p:cNvPicPr>
          <p:nvPr/>
        </p:nvPicPr>
        <p:blipFill>
          <a:blip r:embed="rId4" cstate="print"/>
          <a:srcRect/>
          <a:stretch>
            <a:fillRect/>
          </a:stretch>
        </p:blipFill>
        <p:spPr bwMode="auto">
          <a:xfrm>
            <a:off x="4876800" y="2057400"/>
            <a:ext cx="3711575" cy="4248150"/>
          </a:xfrm>
          <a:prstGeom prst="rect">
            <a:avLst/>
          </a:prstGeom>
          <a:noFill/>
          <a:ln w="9525">
            <a:noFill/>
            <a:miter lim="800000"/>
            <a:headEnd/>
            <a:tailEnd/>
          </a:ln>
        </p:spPr>
      </p:pic>
      <p:sp>
        <p:nvSpPr>
          <p:cNvPr id="22533" name="Text Box 10"/>
          <p:cNvSpPr txBox="1">
            <a:spLocks noChangeArrowheads="1"/>
          </p:cNvSpPr>
          <p:nvPr/>
        </p:nvSpPr>
        <p:spPr bwMode="auto">
          <a:xfrm>
            <a:off x="228600" y="1828800"/>
            <a:ext cx="4419600" cy="3662363"/>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3 Types of symbiosis:</a:t>
            </a:r>
          </a:p>
          <a:p>
            <a:pPr>
              <a:spcBef>
                <a:spcPct val="50000"/>
              </a:spcBef>
            </a:pPr>
            <a:r>
              <a:rPr lang="en-US" sz="3600" b="1">
                <a:solidFill>
                  <a:schemeClr val="bg1"/>
                </a:solidFill>
                <a:latin typeface="Comic Sans MS" pitchFamily="66" charset="0"/>
              </a:rPr>
              <a:t>1. Commensalism</a:t>
            </a:r>
          </a:p>
          <a:p>
            <a:pPr>
              <a:spcBef>
                <a:spcPct val="50000"/>
              </a:spcBef>
            </a:pPr>
            <a:r>
              <a:rPr lang="en-US" sz="3600" b="1">
                <a:solidFill>
                  <a:schemeClr val="bg1"/>
                </a:solidFill>
                <a:latin typeface="Comic Sans MS" pitchFamily="66" charset="0"/>
              </a:rPr>
              <a:t>2. Parasitism</a:t>
            </a:r>
          </a:p>
          <a:p>
            <a:pPr>
              <a:spcBef>
                <a:spcPct val="50000"/>
              </a:spcBef>
            </a:pPr>
            <a:r>
              <a:rPr lang="en-US" sz="3600" b="1">
                <a:solidFill>
                  <a:schemeClr val="bg1"/>
                </a:solidFill>
                <a:latin typeface="Comic Sans MS" pitchFamily="66" charset="0"/>
              </a:rPr>
              <a:t>3. Mutualism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838200"/>
          </a:xfrm>
        </p:spPr>
        <p:txBody>
          <a:bodyPr/>
          <a:lstStyle/>
          <a:p>
            <a:pPr eaLnBrk="1" hangingPunct="1"/>
            <a:r>
              <a:rPr lang="en-US" sz="3600" b="1" smtClean="0">
                <a:solidFill>
                  <a:schemeClr val="accent1"/>
                </a:solidFill>
                <a:latin typeface="Comic Sans MS" pitchFamily="66" charset="0"/>
              </a:rPr>
              <a:t>Symbiotic Relationships</a:t>
            </a:r>
          </a:p>
        </p:txBody>
      </p:sp>
      <p:sp>
        <p:nvSpPr>
          <p:cNvPr id="23555" name="Rectangle 3"/>
          <p:cNvSpPr>
            <a:spLocks noGrp="1" noChangeArrowheads="1"/>
          </p:cNvSpPr>
          <p:nvPr>
            <p:ph type="body" idx="1"/>
          </p:nvPr>
        </p:nvSpPr>
        <p:spPr>
          <a:xfrm>
            <a:off x="228600" y="990600"/>
            <a:ext cx="4953000" cy="3886200"/>
          </a:xfrm>
        </p:spPr>
        <p:txBody>
          <a:bodyPr/>
          <a:lstStyle/>
          <a:p>
            <a:pPr eaLnBrk="1" hangingPunct="1">
              <a:buFontTx/>
              <a:buNone/>
            </a:pPr>
            <a:r>
              <a:rPr lang="en-US" b="1" smtClean="0">
                <a:solidFill>
                  <a:schemeClr val="accent1"/>
                </a:solidFill>
                <a:latin typeface="Comic Sans MS" pitchFamily="66" charset="0"/>
              </a:rPr>
              <a:t>Commensalism- </a:t>
            </a:r>
          </a:p>
          <a:p>
            <a:pPr eaLnBrk="1" hangingPunct="1">
              <a:buFontTx/>
              <a:buNone/>
            </a:pPr>
            <a:r>
              <a:rPr lang="en-US" b="1" smtClean="0">
                <a:solidFill>
                  <a:schemeClr val="accent1"/>
                </a:solidFill>
                <a:latin typeface="Comic Sans MS" pitchFamily="66" charset="0"/>
              </a:rPr>
              <a:t>	</a:t>
            </a:r>
            <a:r>
              <a:rPr lang="en-US" b="1" smtClean="0">
                <a:solidFill>
                  <a:schemeClr val="bg1"/>
                </a:solidFill>
                <a:latin typeface="Comic Sans MS" pitchFamily="66" charset="0"/>
              </a:rPr>
              <a:t>one species benefits and the other is neither harmed nor helped</a:t>
            </a:r>
          </a:p>
          <a:p>
            <a:pPr eaLnBrk="1" hangingPunct="1">
              <a:buFontTx/>
              <a:buNone/>
            </a:pPr>
            <a:r>
              <a:rPr lang="en-US" b="1" smtClean="0">
                <a:solidFill>
                  <a:schemeClr val="bg1"/>
                </a:solidFill>
                <a:latin typeface="Comic Sans MS" pitchFamily="66" charset="0"/>
              </a:rPr>
              <a:t>Ex. orchids on a tree</a:t>
            </a:r>
          </a:p>
        </p:txBody>
      </p:sp>
      <p:sp>
        <p:nvSpPr>
          <p:cNvPr id="23556" name="Text Box 1029"/>
          <p:cNvSpPr txBox="1">
            <a:spLocks noChangeArrowheads="1"/>
          </p:cNvSpPr>
          <p:nvPr/>
        </p:nvSpPr>
        <p:spPr bwMode="auto">
          <a:xfrm>
            <a:off x="304800" y="4343400"/>
            <a:ext cx="5943600" cy="1692275"/>
          </a:xfrm>
          <a:prstGeom prst="rect">
            <a:avLst/>
          </a:prstGeom>
          <a:noFill/>
          <a:ln w="9525">
            <a:noFill/>
            <a:miter lim="800000"/>
            <a:headEnd/>
            <a:tailEnd/>
          </a:ln>
        </p:spPr>
        <p:txBody>
          <a:bodyPr>
            <a:spAutoFit/>
          </a:bodyPr>
          <a:lstStyle/>
          <a:p>
            <a:pPr>
              <a:spcBef>
                <a:spcPct val="50000"/>
              </a:spcBef>
            </a:pPr>
            <a:r>
              <a:rPr lang="en-US" b="1">
                <a:solidFill>
                  <a:srgbClr val="00FFFF"/>
                </a:solidFill>
                <a:latin typeface="Comic Sans MS" pitchFamily="66" charset="0"/>
              </a:rPr>
              <a:t>Epiphytes: </a:t>
            </a:r>
            <a:r>
              <a:rPr lang="en-US" sz="2000" b="1">
                <a:solidFill>
                  <a:schemeClr val="bg1"/>
                </a:solidFill>
                <a:latin typeface="Comic Sans MS" pitchFamily="66" charset="0"/>
              </a:rPr>
              <a:t>A plant, such as a tropical orchid or a bromeliad, that grows on another plant upon which it depends for mechanical support but not for nutrients. Also called </a:t>
            </a:r>
            <a:r>
              <a:rPr lang="en-US" sz="2000" b="1" i="1">
                <a:solidFill>
                  <a:schemeClr val="tx2"/>
                </a:solidFill>
                <a:latin typeface="Comic Sans MS" pitchFamily="66" charset="0"/>
              </a:rPr>
              <a:t>xerophyte</a:t>
            </a:r>
            <a:r>
              <a:rPr lang="en-US" sz="2000" b="1">
                <a:solidFill>
                  <a:schemeClr val="bg1"/>
                </a:solidFill>
                <a:latin typeface="Comic Sans MS" pitchFamily="66" charset="0"/>
              </a:rPr>
              <a:t>, </a:t>
            </a:r>
            <a:r>
              <a:rPr lang="en-US" sz="2000" b="1" i="1">
                <a:solidFill>
                  <a:schemeClr val="bg1"/>
                </a:solidFill>
                <a:latin typeface="Comic Sans MS" pitchFamily="66" charset="0"/>
              </a:rPr>
              <a:t>air plant</a:t>
            </a:r>
            <a:r>
              <a:rPr lang="en-US" sz="2000" b="1">
                <a:solidFill>
                  <a:schemeClr val="bg1"/>
                </a:solidFill>
                <a:latin typeface="Comic Sans MS" pitchFamily="66" charset="0"/>
              </a:rPr>
              <a:t>.</a:t>
            </a:r>
            <a:r>
              <a:rPr lang="en-US" sz="2000">
                <a:solidFill>
                  <a:schemeClr val="bg1"/>
                </a:solidFill>
                <a:latin typeface="Comic Sans MS" pitchFamily="66" charset="0"/>
              </a:rPr>
              <a:t> </a:t>
            </a:r>
          </a:p>
        </p:txBody>
      </p:sp>
      <p:pic>
        <p:nvPicPr>
          <p:cNvPr id="23557" name="Picture 7" descr="C:\Users\Cheryl\AppData\Local\Microsoft\Windows\Temporary Internet Files\Low\Content.IE5\LGH5ORJA\20090829-11-19-26-top-creek--orchid--epiphyte[1].jpg"/>
          <p:cNvPicPr>
            <a:picLocks noChangeAspect="1" noChangeArrowheads="1"/>
          </p:cNvPicPr>
          <p:nvPr/>
        </p:nvPicPr>
        <p:blipFill>
          <a:blip r:embed="rId3" cstate="print"/>
          <a:srcRect/>
          <a:stretch>
            <a:fillRect/>
          </a:stretch>
        </p:blipFill>
        <p:spPr bwMode="auto">
          <a:xfrm>
            <a:off x="4800600" y="762000"/>
            <a:ext cx="3860800" cy="2892425"/>
          </a:xfrm>
          <a:prstGeom prst="rect">
            <a:avLst/>
          </a:prstGeom>
          <a:noFill/>
          <a:ln w="9525">
            <a:noFill/>
            <a:miter lim="800000"/>
            <a:headEnd/>
            <a:tailEnd/>
          </a:ln>
        </p:spPr>
      </p:pic>
      <p:pic>
        <p:nvPicPr>
          <p:cNvPr id="23558" name="Picture 9" descr="http://www.kew.org/mng/gallery/img_large/093.jpg"/>
          <p:cNvPicPr>
            <a:picLocks noChangeAspect="1" noChangeArrowheads="1"/>
          </p:cNvPicPr>
          <p:nvPr/>
        </p:nvPicPr>
        <p:blipFill>
          <a:blip r:embed="rId4" cstate="print"/>
          <a:srcRect/>
          <a:stretch>
            <a:fillRect/>
          </a:stretch>
        </p:blipFill>
        <p:spPr bwMode="auto">
          <a:xfrm>
            <a:off x="6553200" y="3124200"/>
            <a:ext cx="2378075" cy="34369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Symbiotic Relationships</a:t>
            </a:r>
          </a:p>
        </p:txBody>
      </p:sp>
      <p:sp>
        <p:nvSpPr>
          <p:cNvPr id="24579" name="Rectangle 1027"/>
          <p:cNvSpPr>
            <a:spLocks noGrp="1" noChangeArrowheads="1"/>
          </p:cNvSpPr>
          <p:nvPr>
            <p:ph type="body" idx="1"/>
          </p:nvPr>
        </p:nvSpPr>
        <p:spPr>
          <a:xfrm>
            <a:off x="228600" y="1295400"/>
            <a:ext cx="4953000" cy="3886200"/>
          </a:xfrm>
        </p:spPr>
        <p:txBody>
          <a:bodyPr/>
          <a:lstStyle/>
          <a:p>
            <a:pPr eaLnBrk="1" hangingPunct="1">
              <a:buFontTx/>
              <a:buNone/>
            </a:pPr>
            <a:r>
              <a:rPr lang="en-US" b="1" smtClean="0">
                <a:solidFill>
                  <a:schemeClr val="accent1"/>
                </a:solidFill>
                <a:latin typeface="Comic Sans MS" pitchFamily="66" charset="0"/>
              </a:rPr>
              <a:t>Commensalism- </a:t>
            </a:r>
          </a:p>
          <a:p>
            <a:pPr eaLnBrk="1" hangingPunct="1">
              <a:buFontTx/>
              <a:buNone/>
            </a:pPr>
            <a:r>
              <a:rPr lang="en-US" b="1" smtClean="0">
                <a:solidFill>
                  <a:schemeClr val="accent1"/>
                </a:solidFill>
                <a:latin typeface="Comic Sans MS" pitchFamily="66" charset="0"/>
              </a:rPr>
              <a:t>	</a:t>
            </a:r>
            <a:r>
              <a:rPr lang="en-US" b="1" smtClean="0">
                <a:solidFill>
                  <a:schemeClr val="bg1"/>
                </a:solidFill>
                <a:latin typeface="Comic Sans MS" pitchFamily="66" charset="0"/>
              </a:rPr>
              <a:t>one species benefits and the other is neither harmed nor helped</a:t>
            </a:r>
          </a:p>
          <a:p>
            <a:pPr eaLnBrk="1" hangingPunct="1">
              <a:buFontTx/>
              <a:buNone/>
            </a:pPr>
            <a:r>
              <a:rPr lang="en-US" b="1" smtClean="0">
                <a:solidFill>
                  <a:schemeClr val="bg1"/>
                </a:solidFill>
                <a:latin typeface="Comic Sans MS" pitchFamily="66" charset="0"/>
              </a:rPr>
              <a:t>Ex. polar bears and cyanobacteria</a:t>
            </a:r>
          </a:p>
        </p:txBody>
      </p:sp>
      <p:pic>
        <p:nvPicPr>
          <p:cNvPr id="24580" name="Picture 1030" descr="polar-bear-slumped"/>
          <p:cNvPicPr>
            <a:picLocks noChangeAspect="1" noChangeArrowheads="1"/>
          </p:cNvPicPr>
          <p:nvPr/>
        </p:nvPicPr>
        <p:blipFill>
          <a:blip r:embed="rId3" cstate="print"/>
          <a:srcRect/>
          <a:stretch>
            <a:fillRect/>
          </a:stretch>
        </p:blipFill>
        <p:spPr bwMode="auto">
          <a:xfrm>
            <a:off x="5029200" y="1219200"/>
            <a:ext cx="4114800" cy="563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Symbiotic Relationships</a:t>
            </a:r>
          </a:p>
        </p:txBody>
      </p:sp>
      <p:sp>
        <p:nvSpPr>
          <p:cNvPr id="25603" name="Rectangle 3"/>
          <p:cNvSpPr>
            <a:spLocks noGrp="1" noChangeArrowheads="1"/>
          </p:cNvSpPr>
          <p:nvPr>
            <p:ph type="body" idx="1"/>
          </p:nvPr>
        </p:nvSpPr>
        <p:spPr>
          <a:xfrm>
            <a:off x="228600" y="1295400"/>
            <a:ext cx="8305800" cy="3886200"/>
          </a:xfrm>
        </p:spPr>
        <p:txBody>
          <a:bodyPr/>
          <a:lstStyle/>
          <a:p>
            <a:pPr eaLnBrk="1" hangingPunct="1">
              <a:buFontTx/>
              <a:buNone/>
            </a:pPr>
            <a:r>
              <a:rPr lang="en-US" sz="3600" b="1" smtClean="0">
                <a:solidFill>
                  <a:schemeClr val="accent1"/>
                </a:solidFill>
                <a:latin typeface="Comic Sans MS" pitchFamily="66" charset="0"/>
              </a:rPr>
              <a:t>Parasitism- 	</a:t>
            </a:r>
          </a:p>
          <a:p>
            <a:pPr eaLnBrk="1" hangingPunct="1">
              <a:buFontTx/>
              <a:buNone/>
            </a:pPr>
            <a:r>
              <a:rPr lang="en-US" sz="3600" b="1" smtClean="0">
                <a:solidFill>
                  <a:schemeClr val="bg1"/>
                </a:solidFill>
                <a:latin typeface="Comic Sans MS" pitchFamily="66" charset="0"/>
              </a:rPr>
              <a:t>one species benefits (parasite) and the other is harmed (host)</a:t>
            </a:r>
          </a:p>
          <a:p>
            <a:pPr eaLnBrk="1" hangingPunct="1">
              <a:buFontTx/>
              <a:buNone/>
            </a:pPr>
            <a:endParaRPr lang="en-US" sz="1400" b="1" smtClean="0">
              <a:solidFill>
                <a:schemeClr val="bg1"/>
              </a:solidFill>
              <a:latin typeface="Comic Sans MS" pitchFamily="66" charset="0"/>
            </a:endParaRPr>
          </a:p>
          <a:p>
            <a:pPr eaLnBrk="1" hangingPunct="1"/>
            <a:r>
              <a:rPr lang="en-US" sz="3600" b="1" smtClean="0">
                <a:solidFill>
                  <a:schemeClr val="bg1"/>
                </a:solidFill>
                <a:latin typeface="Comic Sans MS" pitchFamily="66" charset="0"/>
              </a:rPr>
              <a:t>Parasite-Host relationship</a:t>
            </a:r>
          </a:p>
        </p:txBody>
      </p:sp>
      <p:pic>
        <p:nvPicPr>
          <p:cNvPr id="25604" name="Picture 1031" descr="IDVectorDeerTicks"/>
          <p:cNvPicPr>
            <a:picLocks noChangeAspect="1" noChangeArrowheads="1"/>
          </p:cNvPicPr>
          <p:nvPr/>
        </p:nvPicPr>
        <p:blipFill>
          <a:blip r:embed="rId3" cstate="print"/>
          <a:srcRect/>
          <a:stretch>
            <a:fillRect/>
          </a:stretch>
        </p:blipFill>
        <p:spPr bwMode="auto">
          <a:xfrm>
            <a:off x="1219200" y="4114800"/>
            <a:ext cx="6324600" cy="274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Symbiotic Relationships</a:t>
            </a:r>
          </a:p>
        </p:txBody>
      </p:sp>
      <p:sp>
        <p:nvSpPr>
          <p:cNvPr id="26627" name="Rectangle 3"/>
          <p:cNvSpPr>
            <a:spLocks noGrp="1" noChangeArrowheads="1"/>
          </p:cNvSpPr>
          <p:nvPr>
            <p:ph type="body" idx="1"/>
          </p:nvPr>
        </p:nvSpPr>
        <p:spPr>
          <a:xfrm>
            <a:off x="228600" y="1295400"/>
            <a:ext cx="8305800" cy="3886200"/>
          </a:xfrm>
        </p:spPr>
        <p:txBody>
          <a:bodyPr/>
          <a:lstStyle/>
          <a:p>
            <a:pPr eaLnBrk="1" hangingPunct="1">
              <a:buFontTx/>
              <a:buNone/>
            </a:pPr>
            <a:r>
              <a:rPr lang="en-US" sz="3600" b="1" smtClean="0">
                <a:solidFill>
                  <a:schemeClr val="accent1"/>
                </a:solidFill>
                <a:latin typeface="Comic Sans MS" pitchFamily="66" charset="0"/>
              </a:rPr>
              <a:t>Parasitism- 	</a:t>
            </a:r>
            <a:r>
              <a:rPr lang="en-US" sz="3600" b="1" smtClean="0">
                <a:solidFill>
                  <a:schemeClr val="bg1"/>
                </a:solidFill>
                <a:latin typeface="Comic Sans MS" pitchFamily="66" charset="0"/>
              </a:rPr>
              <a:t>parasite-host</a:t>
            </a:r>
          </a:p>
          <a:p>
            <a:pPr eaLnBrk="1" hangingPunct="1">
              <a:buFontTx/>
              <a:buNone/>
            </a:pPr>
            <a:r>
              <a:rPr lang="en-US" sz="3600" b="1" smtClean="0">
                <a:solidFill>
                  <a:schemeClr val="bg1"/>
                </a:solidFill>
                <a:latin typeface="Comic Sans MS" pitchFamily="66" charset="0"/>
              </a:rPr>
              <a:t>Ex. lampreys, </a:t>
            </a:r>
          </a:p>
          <a:p>
            <a:pPr eaLnBrk="1" hangingPunct="1">
              <a:buFontTx/>
              <a:buNone/>
            </a:pPr>
            <a:r>
              <a:rPr lang="en-US" sz="3600" b="1" smtClean="0">
                <a:solidFill>
                  <a:schemeClr val="bg1"/>
                </a:solidFill>
                <a:latin typeface="Comic Sans MS" pitchFamily="66" charset="0"/>
              </a:rPr>
              <a:t>leeches, fleas,</a:t>
            </a:r>
          </a:p>
          <a:p>
            <a:pPr eaLnBrk="1" hangingPunct="1">
              <a:buFontTx/>
              <a:buNone/>
            </a:pPr>
            <a:r>
              <a:rPr lang="en-US" sz="3600" b="1" smtClean="0">
                <a:solidFill>
                  <a:schemeClr val="bg1"/>
                </a:solidFill>
                <a:latin typeface="Comic Sans MS" pitchFamily="66" charset="0"/>
              </a:rPr>
              <a:t>ticks, tapeworm</a:t>
            </a:r>
          </a:p>
        </p:txBody>
      </p:sp>
      <p:pic>
        <p:nvPicPr>
          <p:cNvPr id="26628" name="Picture 4" descr="lamprey"/>
          <p:cNvPicPr>
            <a:picLocks noChangeAspect="1" noChangeArrowheads="1"/>
          </p:cNvPicPr>
          <p:nvPr/>
        </p:nvPicPr>
        <p:blipFill>
          <a:blip r:embed="rId3" cstate="print"/>
          <a:srcRect/>
          <a:stretch>
            <a:fillRect/>
          </a:stretch>
        </p:blipFill>
        <p:spPr bwMode="auto">
          <a:xfrm>
            <a:off x="4038600" y="1981200"/>
            <a:ext cx="4876800"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Symbiotic Relationships</a:t>
            </a:r>
          </a:p>
        </p:txBody>
      </p:sp>
      <p:sp>
        <p:nvSpPr>
          <p:cNvPr id="27651" name="Rectangle 1027"/>
          <p:cNvSpPr>
            <a:spLocks noGrp="1" noChangeArrowheads="1"/>
          </p:cNvSpPr>
          <p:nvPr>
            <p:ph type="body" idx="1"/>
          </p:nvPr>
        </p:nvSpPr>
        <p:spPr>
          <a:xfrm>
            <a:off x="228600" y="1295400"/>
            <a:ext cx="4419600" cy="3886200"/>
          </a:xfrm>
        </p:spPr>
        <p:txBody>
          <a:bodyPr/>
          <a:lstStyle/>
          <a:p>
            <a:pPr eaLnBrk="1" hangingPunct="1">
              <a:lnSpc>
                <a:spcPct val="90000"/>
              </a:lnSpc>
              <a:buFontTx/>
              <a:buNone/>
            </a:pPr>
            <a:r>
              <a:rPr lang="en-US" sz="3600" b="1" smtClean="0">
                <a:solidFill>
                  <a:schemeClr val="accent1"/>
                </a:solidFill>
                <a:latin typeface="Comic Sans MS" pitchFamily="66" charset="0"/>
              </a:rPr>
              <a:t>Mutualism- </a:t>
            </a:r>
          </a:p>
          <a:p>
            <a:pPr eaLnBrk="1" hangingPunct="1">
              <a:lnSpc>
                <a:spcPct val="90000"/>
              </a:lnSpc>
              <a:buFontTx/>
              <a:buNone/>
            </a:pPr>
            <a:r>
              <a:rPr lang="en-US" sz="3600" b="1" smtClean="0">
                <a:solidFill>
                  <a:schemeClr val="accent1"/>
                </a:solidFill>
                <a:latin typeface="Comic Sans MS" pitchFamily="66" charset="0"/>
              </a:rPr>
              <a:t>	</a:t>
            </a:r>
            <a:r>
              <a:rPr lang="en-US" sz="3600" b="1" smtClean="0">
                <a:solidFill>
                  <a:schemeClr val="bg1"/>
                </a:solidFill>
                <a:latin typeface="Comic Sans MS" pitchFamily="66" charset="0"/>
              </a:rPr>
              <a:t>beneficial to both species</a:t>
            </a:r>
          </a:p>
          <a:p>
            <a:pPr eaLnBrk="1" hangingPunct="1">
              <a:lnSpc>
                <a:spcPct val="90000"/>
              </a:lnSpc>
              <a:buFontTx/>
              <a:buNone/>
            </a:pPr>
            <a:endParaRPr lang="en-US" sz="3600" b="1" smtClean="0">
              <a:solidFill>
                <a:schemeClr val="bg1"/>
              </a:solidFill>
              <a:latin typeface="Comic Sans MS" pitchFamily="66" charset="0"/>
            </a:endParaRPr>
          </a:p>
          <a:p>
            <a:pPr eaLnBrk="1" hangingPunct="1">
              <a:lnSpc>
                <a:spcPct val="90000"/>
              </a:lnSpc>
              <a:buFontTx/>
              <a:buNone/>
            </a:pPr>
            <a:r>
              <a:rPr lang="en-US" sz="3600" b="1" smtClean="0">
                <a:solidFill>
                  <a:schemeClr val="bg1"/>
                </a:solidFill>
                <a:latin typeface="Comic Sans MS" pitchFamily="66" charset="0"/>
              </a:rPr>
              <a:t>Ex. cleaning birds and cleaner shrimp</a:t>
            </a:r>
            <a:endParaRPr lang="en-US" sz="3600" smtClean="0">
              <a:solidFill>
                <a:schemeClr val="bg1"/>
              </a:solidFill>
              <a:latin typeface="Comic Sans MS" pitchFamily="66" charset="0"/>
            </a:endParaRPr>
          </a:p>
        </p:txBody>
      </p:sp>
      <p:pic>
        <p:nvPicPr>
          <p:cNvPr id="27652" name="Picture 1028" descr="Cleaning birds on the back of a rhinoceros">
            <a:hlinkClick r:id="rId3" action="ppaction://hlinksldjump"/>
          </p:cNvPr>
          <p:cNvPicPr>
            <a:picLocks noChangeAspect="1" noChangeArrowheads="1"/>
          </p:cNvPicPr>
          <p:nvPr/>
        </p:nvPicPr>
        <p:blipFill>
          <a:blip r:embed="rId4" cstate="print"/>
          <a:srcRect/>
          <a:stretch>
            <a:fillRect/>
          </a:stretch>
        </p:blipFill>
        <p:spPr bwMode="auto">
          <a:xfrm>
            <a:off x="4800600" y="1371600"/>
            <a:ext cx="3657600" cy="510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sz="3600" b="1" smtClean="0">
                <a:solidFill>
                  <a:schemeClr val="accent1"/>
                </a:solidFill>
                <a:latin typeface="Comic Sans MS" pitchFamily="66" charset="0"/>
              </a:rPr>
              <a:t>Symbiotic Relationships</a:t>
            </a:r>
          </a:p>
        </p:txBody>
      </p:sp>
      <p:sp>
        <p:nvSpPr>
          <p:cNvPr id="28675" name="Rectangle 3"/>
          <p:cNvSpPr>
            <a:spLocks noGrp="1" noChangeArrowheads="1"/>
          </p:cNvSpPr>
          <p:nvPr>
            <p:ph type="body" idx="1"/>
          </p:nvPr>
        </p:nvSpPr>
        <p:spPr>
          <a:xfrm>
            <a:off x="228600" y="1295400"/>
            <a:ext cx="8534400" cy="2133600"/>
          </a:xfrm>
        </p:spPr>
        <p:txBody>
          <a:bodyPr/>
          <a:lstStyle/>
          <a:p>
            <a:pPr eaLnBrk="1" hangingPunct="1">
              <a:lnSpc>
                <a:spcPct val="90000"/>
              </a:lnSpc>
              <a:buFontTx/>
              <a:buNone/>
            </a:pPr>
            <a:r>
              <a:rPr lang="en-US" b="1" smtClean="0">
                <a:solidFill>
                  <a:schemeClr val="accent1"/>
                </a:solidFill>
                <a:latin typeface="Comic Sans MS" pitchFamily="66" charset="0"/>
              </a:rPr>
              <a:t>Mutualism- </a:t>
            </a:r>
          </a:p>
          <a:p>
            <a:pPr eaLnBrk="1" hangingPunct="1">
              <a:lnSpc>
                <a:spcPct val="90000"/>
              </a:lnSpc>
              <a:buFontTx/>
              <a:buNone/>
            </a:pPr>
            <a:r>
              <a:rPr lang="en-US" b="1" smtClean="0">
                <a:solidFill>
                  <a:schemeClr val="accent1"/>
                </a:solidFill>
                <a:latin typeface="Comic Sans MS" pitchFamily="66" charset="0"/>
              </a:rPr>
              <a:t>	</a:t>
            </a:r>
            <a:r>
              <a:rPr lang="en-US" b="1" smtClean="0">
                <a:solidFill>
                  <a:schemeClr val="bg1"/>
                </a:solidFill>
                <a:latin typeface="Comic Sans MS" pitchFamily="66" charset="0"/>
              </a:rPr>
              <a:t>beneficial to both species</a:t>
            </a:r>
          </a:p>
          <a:p>
            <a:pPr eaLnBrk="1" hangingPunct="1">
              <a:lnSpc>
                <a:spcPct val="90000"/>
              </a:lnSpc>
              <a:buFontTx/>
              <a:buNone/>
            </a:pPr>
            <a:endParaRPr lang="en-US" b="1" smtClean="0">
              <a:solidFill>
                <a:schemeClr val="bg1"/>
              </a:solidFill>
              <a:latin typeface="Comic Sans MS" pitchFamily="66" charset="0"/>
            </a:endParaRPr>
          </a:p>
          <a:p>
            <a:pPr eaLnBrk="1" hangingPunct="1">
              <a:lnSpc>
                <a:spcPct val="90000"/>
              </a:lnSpc>
              <a:buFontTx/>
              <a:buNone/>
            </a:pPr>
            <a:r>
              <a:rPr lang="en-US" b="1" smtClean="0">
                <a:solidFill>
                  <a:schemeClr val="bg1"/>
                </a:solidFill>
                <a:latin typeface="Comic Sans MS" pitchFamily="66" charset="0"/>
              </a:rPr>
              <a:t>Ex. lichen</a:t>
            </a:r>
            <a:endParaRPr lang="en-US" smtClean="0">
              <a:solidFill>
                <a:schemeClr val="bg1"/>
              </a:solidFill>
              <a:latin typeface="Comic Sans MS" pitchFamily="66" charset="0"/>
            </a:endParaRPr>
          </a:p>
        </p:txBody>
      </p:sp>
      <p:pic>
        <p:nvPicPr>
          <p:cNvPr id="28676" name="Picture 6" descr="lichen"/>
          <p:cNvPicPr>
            <a:picLocks noChangeAspect="1" noChangeArrowheads="1"/>
          </p:cNvPicPr>
          <p:nvPr/>
        </p:nvPicPr>
        <p:blipFill>
          <a:blip r:embed="rId3" cstate="print"/>
          <a:srcRect/>
          <a:stretch>
            <a:fillRect/>
          </a:stretch>
        </p:blipFill>
        <p:spPr bwMode="auto">
          <a:xfrm>
            <a:off x="1752600" y="3657600"/>
            <a:ext cx="6103938" cy="2549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4" descr="NI116%20Lichen%20on%20Cley%20Beach%20A3"/>
          <p:cNvPicPr>
            <a:picLocks noChangeAspect="1" noChangeArrowheads="1"/>
          </p:cNvPicPr>
          <p:nvPr/>
        </p:nvPicPr>
        <p:blipFill>
          <a:blip r:embed="rId3" cstate="print"/>
          <a:srcRect/>
          <a:stretch>
            <a:fillRect/>
          </a:stretch>
        </p:blipFill>
        <p:spPr bwMode="auto">
          <a:xfrm>
            <a:off x="228600" y="152400"/>
            <a:ext cx="4029075" cy="3325813"/>
          </a:xfrm>
          <a:prstGeom prst="rect">
            <a:avLst/>
          </a:prstGeom>
          <a:noFill/>
          <a:ln w="9525">
            <a:noFill/>
            <a:miter lim="800000"/>
            <a:headEnd/>
            <a:tailEnd/>
          </a:ln>
        </p:spPr>
      </p:pic>
      <p:pic>
        <p:nvPicPr>
          <p:cNvPr id="29699" name="Picture 6" descr="7472c-lichen"/>
          <p:cNvPicPr>
            <a:picLocks noChangeAspect="1" noChangeArrowheads="1"/>
          </p:cNvPicPr>
          <p:nvPr/>
        </p:nvPicPr>
        <p:blipFill>
          <a:blip r:embed="rId4" cstate="print"/>
          <a:srcRect/>
          <a:stretch>
            <a:fillRect/>
          </a:stretch>
        </p:blipFill>
        <p:spPr bwMode="auto">
          <a:xfrm>
            <a:off x="4495800" y="3733800"/>
            <a:ext cx="4419600" cy="2952750"/>
          </a:xfrm>
          <a:prstGeom prst="rect">
            <a:avLst/>
          </a:prstGeom>
          <a:noFill/>
          <a:ln w="9525">
            <a:noFill/>
            <a:miter lim="800000"/>
            <a:headEnd/>
            <a:tailEnd/>
          </a:ln>
        </p:spPr>
      </p:pic>
      <p:pic>
        <p:nvPicPr>
          <p:cNvPr id="29700" name="Picture 8" descr="lichen-2"/>
          <p:cNvPicPr>
            <a:picLocks noChangeAspect="1" noChangeArrowheads="1"/>
          </p:cNvPicPr>
          <p:nvPr/>
        </p:nvPicPr>
        <p:blipFill>
          <a:blip r:embed="rId5" cstate="print"/>
          <a:srcRect/>
          <a:stretch>
            <a:fillRect/>
          </a:stretch>
        </p:blipFill>
        <p:spPr bwMode="auto">
          <a:xfrm>
            <a:off x="5181600" y="381000"/>
            <a:ext cx="3154363" cy="3006725"/>
          </a:xfrm>
          <a:prstGeom prst="rect">
            <a:avLst/>
          </a:prstGeom>
          <a:noFill/>
          <a:ln w="9525">
            <a:noFill/>
            <a:miter lim="800000"/>
            <a:headEnd/>
            <a:tailEnd/>
          </a:ln>
        </p:spPr>
      </p:pic>
      <p:pic>
        <p:nvPicPr>
          <p:cNvPr id="29701" name="Picture 10" descr="lichen-5"/>
          <p:cNvPicPr>
            <a:picLocks noChangeAspect="1" noChangeArrowheads="1"/>
          </p:cNvPicPr>
          <p:nvPr/>
        </p:nvPicPr>
        <p:blipFill>
          <a:blip r:embed="rId6" cstate="print"/>
          <a:srcRect/>
          <a:stretch>
            <a:fillRect/>
          </a:stretch>
        </p:blipFill>
        <p:spPr bwMode="auto">
          <a:xfrm>
            <a:off x="609600" y="3836988"/>
            <a:ext cx="3429000" cy="30210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051"/>
          <p:cNvSpPr>
            <a:spLocks noGrp="1" noChangeArrowheads="1"/>
          </p:cNvSpPr>
          <p:nvPr>
            <p:ph type="body" idx="1"/>
          </p:nvPr>
        </p:nvSpPr>
        <p:spPr>
          <a:xfrm>
            <a:off x="304800" y="304800"/>
            <a:ext cx="8153400" cy="6096000"/>
          </a:xfrm>
        </p:spPr>
        <p:txBody>
          <a:bodyPr/>
          <a:lstStyle/>
          <a:p>
            <a:pPr eaLnBrk="1" hangingPunct="1">
              <a:buFontTx/>
              <a:buNone/>
            </a:pPr>
            <a:r>
              <a:rPr lang="en-US" sz="3600" smtClean="0">
                <a:solidFill>
                  <a:schemeClr val="accent1"/>
                </a:solidFill>
                <a:latin typeface="Comic Sans MS" pitchFamily="66" charset="0"/>
              </a:rPr>
              <a:t>				</a:t>
            </a:r>
            <a:endParaRPr lang="en-US" smtClean="0">
              <a:solidFill>
                <a:schemeClr val="bg1"/>
              </a:solidFill>
              <a:latin typeface="Comic Sans MS" pitchFamily="66" charset="0"/>
            </a:endParaRPr>
          </a:p>
        </p:txBody>
      </p:sp>
      <p:graphicFrame>
        <p:nvGraphicFramePr>
          <p:cNvPr id="68730" name="Group 2170"/>
          <p:cNvGraphicFramePr>
            <a:graphicFrameLocks noGrp="1"/>
          </p:cNvGraphicFramePr>
          <p:nvPr/>
        </p:nvGraphicFramePr>
        <p:xfrm>
          <a:off x="228600" y="685800"/>
          <a:ext cx="8534400" cy="3383280"/>
        </p:xfrm>
        <a:graphic>
          <a:graphicData uri="http://schemas.openxmlformats.org/drawingml/2006/table">
            <a:tbl>
              <a:tblPr/>
              <a:tblGrid>
                <a:gridCol w="2633663">
                  <a:extLst>
                    <a:ext uri="{9D8B030D-6E8A-4147-A177-3AD203B41FA5}">
                      <a16:colId xmlns="" xmlns:a16="http://schemas.microsoft.com/office/drawing/2014/main" val="20000"/>
                    </a:ext>
                  </a:extLst>
                </a:gridCol>
                <a:gridCol w="1906587">
                  <a:extLst>
                    <a:ext uri="{9D8B030D-6E8A-4147-A177-3AD203B41FA5}">
                      <a16:colId xmlns="" xmlns:a16="http://schemas.microsoft.com/office/drawing/2014/main" val="20001"/>
                    </a:ext>
                  </a:extLst>
                </a:gridCol>
                <a:gridCol w="2087563">
                  <a:extLst>
                    <a:ext uri="{9D8B030D-6E8A-4147-A177-3AD203B41FA5}">
                      <a16:colId xmlns="" xmlns:a16="http://schemas.microsoft.com/office/drawing/2014/main" val="20002"/>
                    </a:ext>
                  </a:extLst>
                </a:gridCol>
                <a:gridCol w="1906587">
                  <a:extLst>
                    <a:ext uri="{9D8B030D-6E8A-4147-A177-3AD203B41FA5}">
                      <a16:colId xmlns="" xmlns:a16="http://schemas.microsoft.com/office/drawing/2014/main" val="20003"/>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Type of relationship</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harmed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benefits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neutral</a:t>
                      </a: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Commensalism</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Parasitism</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Mutualism</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0750" name="Oval 2157"/>
          <p:cNvSpPr>
            <a:spLocks noChangeArrowheads="1"/>
          </p:cNvSpPr>
          <p:nvPr/>
        </p:nvSpPr>
        <p:spPr bwMode="auto">
          <a:xfrm>
            <a:off x="5562600" y="2667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1" name="Oval 2161"/>
          <p:cNvSpPr>
            <a:spLocks noChangeArrowheads="1"/>
          </p:cNvSpPr>
          <p:nvPr/>
        </p:nvSpPr>
        <p:spPr bwMode="auto">
          <a:xfrm>
            <a:off x="3581400" y="2667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2" name="Oval 2164"/>
          <p:cNvSpPr>
            <a:spLocks noChangeArrowheads="1"/>
          </p:cNvSpPr>
          <p:nvPr/>
        </p:nvSpPr>
        <p:spPr bwMode="auto">
          <a:xfrm>
            <a:off x="5867400" y="3429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3" name="Oval 2165"/>
          <p:cNvSpPr>
            <a:spLocks noChangeArrowheads="1"/>
          </p:cNvSpPr>
          <p:nvPr/>
        </p:nvSpPr>
        <p:spPr bwMode="auto">
          <a:xfrm>
            <a:off x="5181600" y="3429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4" name="Oval 2166"/>
          <p:cNvSpPr>
            <a:spLocks noChangeArrowheads="1"/>
          </p:cNvSpPr>
          <p:nvPr/>
        </p:nvSpPr>
        <p:spPr bwMode="auto">
          <a:xfrm>
            <a:off x="5562600" y="18288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5" name="Oval 2167"/>
          <p:cNvSpPr>
            <a:spLocks noChangeArrowheads="1"/>
          </p:cNvSpPr>
          <p:nvPr/>
        </p:nvSpPr>
        <p:spPr bwMode="auto">
          <a:xfrm>
            <a:off x="7467600" y="18288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6" name="Oval 2168"/>
          <p:cNvSpPr>
            <a:spLocks noChangeArrowheads="1"/>
          </p:cNvSpPr>
          <p:nvPr/>
        </p:nvSpPr>
        <p:spPr bwMode="auto">
          <a:xfrm>
            <a:off x="1066800" y="50292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7" name="Text Box 2169"/>
          <p:cNvSpPr txBox="1">
            <a:spLocks noChangeArrowheads="1"/>
          </p:cNvSpPr>
          <p:nvPr/>
        </p:nvSpPr>
        <p:spPr bwMode="auto">
          <a:xfrm>
            <a:off x="1600200" y="4953000"/>
            <a:ext cx="32004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latin typeface="Comic Sans MS" pitchFamily="66" charset="0"/>
              </a:rPr>
              <a:t>= 1 species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685800"/>
          </a:xfrm>
        </p:spPr>
        <p:txBody>
          <a:bodyPr/>
          <a:lstStyle/>
          <a:p>
            <a:pPr eaLnBrk="1" hangingPunct="1"/>
            <a:r>
              <a:rPr lang="en-US" sz="2800" b="1" smtClean="0">
                <a:solidFill>
                  <a:srgbClr val="FFFF00"/>
                </a:solidFill>
                <a:latin typeface="Comic Sans MS" pitchFamily="66" charset="0"/>
              </a:rPr>
              <a:t>WHAT DO YOU MEAN BY ENVIRONMENT?</a:t>
            </a:r>
          </a:p>
        </p:txBody>
      </p:sp>
      <p:sp>
        <p:nvSpPr>
          <p:cNvPr id="19459" name="Rectangle 3"/>
          <p:cNvSpPr>
            <a:spLocks noGrp="1" noChangeArrowheads="1"/>
          </p:cNvSpPr>
          <p:nvPr>
            <p:ph type="body" idx="1"/>
          </p:nvPr>
        </p:nvSpPr>
        <p:spPr>
          <a:xfrm>
            <a:off x="304800" y="1295400"/>
            <a:ext cx="5334000" cy="4876800"/>
          </a:xfrm>
        </p:spPr>
        <p:txBody>
          <a:bodyPr/>
          <a:lstStyle/>
          <a:p>
            <a:pPr eaLnBrk="1" hangingPunct="1">
              <a:buFontTx/>
              <a:buNone/>
            </a:pPr>
            <a:r>
              <a:rPr lang="en-US" b="1" dirty="0" smtClean="0">
                <a:solidFill>
                  <a:schemeClr val="bg1"/>
                </a:solidFill>
                <a:latin typeface="Comic Sans MS" pitchFamily="66" charset="0"/>
              </a:rPr>
              <a:t>The environment is made up of two factors:</a:t>
            </a:r>
          </a:p>
          <a:p>
            <a:pPr eaLnBrk="1" hangingPunct="1"/>
            <a:r>
              <a:rPr lang="en-US" sz="2800" b="1" dirty="0" smtClean="0">
                <a:solidFill>
                  <a:schemeClr val="bg1"/>
                </a:solidFill>
                <a:latin typeface="Comic Sans MS" pitchFamily="66" charset="0"/>
              </a:rPr>
              <a:t> </a:t>
            </a:r>
            <a:r>
              <a:rPr lang="en-US" sz="2800" b="1" dirty="0" smtClean="0">
                <a:solidFill>
                  <a:srgbClr val="FFFF00"/>
                </a:solidFill>
                <a:latin typeface="Comic Sans MS" pitchFamily="66" charset="0"/>
              </a:rPr>
              <a:t>Biotic factors</a:t>
            </a:r>
            <a:r>
              <a:rPr lang="en-US" sz="2800" b="1" dirty="0" smtClean="0">
                <a:solidFill>
                  <a:schemeClr val="bg1"/>
                </a:solidFill>
                <a:latin typeface="Comic Sans MS" pitchFamily="66" charset="0"/>
              </a:rPr>
              <a:t>- all living organisms inhabiting the Earth</a:t>
            </a:r>
          </a:p>
          <a:p>
            <a:pPr eaLnBrk="1" hangingPunct="1"/>
            <a:r>
              <a:rPr lang="en-US" sz="2800" b="1" dirty="0" smtClean="0">
                <a:solidFill>
                  <a:srgbClr val="FFFF00"/>
                </a:solidFill>
                <a:latin typeface="Comic Sans MS" pitchFamily="66" charset="0"/>
              </a:rPr>
              <a:t>Abiotic factors</a:t>
            </a:r>
            <a:r>
              <a:rPr lang="en-US" sz="2800" b="1" dirty="0" smtClean="0">
                <a:solidFill>
                  <a:schemeClr val="bg1"/>
                </a:solidFill>
                <a:latin typeface="Comic Sans MS" pitchFamily="66" charset="0"/>
              </a:rPr>
              <a:t>- nonliving parts of the environment (i.e. temperature, soil, light, moisture, air currents)</a:t>
            </a:r>
          </a:p>
        </p:txBody>
      </p:sp>
      <p:pic>
        <p:nvPicPr>
          <p:cNvPr id="4100" name="Picture 7" descr="http://www.saburchill.com/images04/020907003.jpg"/>
          <p:cNvPicPr>
            <a:picLocks noChangeAspect="1" noChangeArrowheads="1"/>
          </p:cNvPicPr>
          <p:nvPr/>
        </p:nvPicPr>
        <p:blipFill>
          <a:blip r:embed="rId3" cstate="print"/>
          <a:srcRect/>
          <a:stretch>
            <a:fillRect/>
          </a:stretch>
        </p:blipFill>
        <p:spPr bwMode="auto">
          <a:xfrm>
            <a:off x="5486400" y="1447800"/>
            <a:ext cx="3343275" cy="488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609600" y="-76200"/>
            <a:ext cx="7772400" cy="1143000"/>
          </a:xfrm>
        </p:spPr>
        <p:txBody>
          <a:bodyPr/>
          <a:lstStyle/>
          <a:p>
            <a:pPr eaLnBrk="1" hangingPunct="1"/>
            <a:r>
              <a:rPr lang="en-US" sz="3600" b="1" smtClean="0">
                <a:solidFill>
                  <a:schemeClr val="accent1"/>
                </a:solidFill>
                <a:latin typeface="Comic Sans MS" pitchFamily="66" charset="0"/>
              </a:rPr>
              <a:t>Trophic Levels</a:t>
            </a:r>
          </a:p>
        </p:txBody>
      </p:sp>
      <p:sp>
        <p:nvSpPr>
          <p:cNvPr id="31747" name="Rectangle 1027"/>
          <p:cNvSpPr>
            <a:spLocks noGrp="1" noChangeArrowheads="1"/>
          </p:cNvSpPr>
          <p:nvPr>
            <p:ph type="body" idx="1"/>
          </p:nvPr>
        </p:nvSpPr>
        <p:spPr>
          <a:xfrm>
            <a:off x="228600" y="990600"/>
            <a:ext cx="8305800" cy="4191000"/>
          </a:xfrm>
        </p:spPr>
        <p:txBody>
          <a:bodyPr/>
          <a:lstStyle/>
          <a:p>
            <a:pPr eaLnBrk="1" hangingPunct="1">
              <a:buFontTx/>
              <a:buNone/>
            </a:pPr>
            <a:endParaRPr lang="en-US" b="1" smtClean="0">
              <a:solidFill>
                <a:schemeClr val="accent1"/>
              </a:solidFill>
              <a:latin typeface="Comic Sans MS" pitchFamily="66" charset="0"/>
            </a:endParaRPr>
          </a:p>
          <a:p>
            <a:pPr eaLnBrk="1" hangingPunct="1"/>
            <a:r>
              <a:rPr lang="en-US" sz="3600" b="1" smtClean="0">
                <a:solidFill>
                  <a:schemeClr val="bg1"/>
                </a:solidFill>
                <a:latin typeface="Comic Sans MS" pitchFamily="66" charset="0"/>
              </a:rPr>
              <a:t>Each link in a food chain is known as a trophic level.</a:t>
            </a:r>
          </a:p>
          <a:p>
            <a:pPr eaLnBrk="1" hangingPunct="1"/>
            <a:r>
              <a:rPr lang="en-US" sz="3600" b="1" smtClean="0">
                <a:solidFill>
                  <a:schemeClr val="bg1"/>
                </a:solidFill>
                <a:latin typeface="Comic Sans MS" pitchFamily="66" charset="0"/>
              </a:rPr>
              <a:t>Trophic levels represent a </a:t>
            </a:r>
            <a:r>
              <a:rPr lang="en-US" sz="3600" b="1" smtClean="0">
                <a:solidFill>
                  <a:schemeClr val="tx2"/>
                </a:solidFill>
                <a:latin typeface="Comic Sans MS" pitchFamily="66" charset="0"/>
              </a:rPr>
              <a:t>feeding step </a:t>
            </a:r>
            <a:r>
              <a:rPr lang="en-US" sz="3600" b="1" smtClean="0">
                <a:solidFill>
                  <a:schemeClr val="bg1"/>
                </a:solidFill>
                <a:latin typeface="Comic Sans MS" pitchFamily="66" charset="0"/>
              </a:rPr>
              <a:t>in the transfer of energy and matter in an ecosystem.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81000"/>
            <a:ext cx="7772400" cy="762000"/>
          </a:xfrm>
        </p:spPr>
        <p:txBody>
          <a:bodyPr/>
          <a:lstStyle/>
          <a:p>
            <a:pPr eaLnBrk="1" hangingPunct="1"/>
            <a:r>
              <a:rPr lang="en-US" sz="3600" b="1" smtClean="0">
                <a:solidFill>
                  <a:schemeClr val="accent1"/>
                </a:solidFill>
                <a:latin typeface="Comic Sans MS" pitchFamily="66" charset="0"/>
              </a:rPr>
              <a:t>Trophic Levels</a:t>
            </a:r>
          </a:p>
        </p:txBody>
      </p:sp>
      <p:sp>
        <p:nvSpPr>
          <p:cNvPr id="32771" name="Rectangle 3"/>
          <p:cNvSpPr>
            <a:spLocks noGrp="1" noChangeArrowheads="1"/>
          </p:cNvSpPr>
          <p:nvPr>
            <p:ph type="body" idx="1"/>
          </p:nvPr>
        </p:nvSpPr>
        <p:spPr>
          <a:xfrm>
            <a:off x="381000" y="1295400"/>
            <a:ext cx="8305800" cy="5029200"/>
          </a:xfrm>
        </p:spPr>
        <p:txBody>
          <a:bodyPr/>
          <a:lstStyle/>
          <a:p>
            <a:pPr eaLnBrk="1" hangingPunct="1">
              <a:buFontTx/>
              <a:buNone/>
            </a:pPr>
            <a:r>
              <a:rPr lang="en-US" b="1" dirty="0" smtClean="0">
                <a:solidFill>
                  <a:schemeClr val="accent1"/>
                </a:solidFill>
                <a:latin typeface="Comic Sans MS" pitchFamily="66" charset="0"/>
              </a:rPr>
              <a:t>Biomass- </a:t>
            </a:r>
            <a:r>
              <a:rPr lang="en-US" b="1" dirty="0" smtClean="0">
                <a:solidFill>
                  <a:schemeClr val="bg1"/>
                </a:solidFill>
                <a:latin typeface="Comic Sans MS" pitchFamily="66" charset="0"/>
              </a:rPr>
              <a:t>the amount of organic matter comprising a group of organisms in a habitat.</a:t>
            </a:r>
          </a:p>
          <a:p>
            <a:pPr eaLnBrk="1" hangingPunct="1">
              <a:buFontTx/>
              <a:buNone/>
            </a:pPr>
            <a:endParaRPr lang="en-US" sz="1400" b="1" dirty="0" smtClean="0">
              <a:solidFill>
                <a:schemeClr val="bg1"/>
              </a:solidFill>
              <a:latin typeface="Comic Sans MS" pitchFamily="66" charset="0"/>
            </a:endParaRPr>
          </a:p>
          <a:p>
            <a:pPr eaLnBrk="1" hangingPunct="1"/>
            <a:r>
              <a:rPr lang="en-US" b="1" dirty="0" smtClean="0">
                <a:solidFill>
                  <a:schemeClr val="bg1"/>
                </a:solidFill>
                <a:latin typeface="Comic Sans MS" pitchFamily="66" charset="0"/>
              </a:rPr>
              <a:t>As you move up a food chain, both available energy and biomass decrease.</a:t>
            </a:r>
          </a:p>
          <a:p>
            <a:pPr eaLnBrk="1" hangingPunct="1">
              <a:buFontTx/>
              <a:buNone/>
            </a:pPr>
            <a:endParaRPr lang="en-US" sz="1200" b="1" dirty="0" smtClean="0">
              <a:solidFill>
                <a:schemeClr val="bg1"/>
              </a:solidFill>
              <a:latin typeface="Comic Sans MS" pitchFamily="66" charset="0"/>
            </a:endParaRPr>
          </a:p>
          <a:p>
            <a:pPr eaLnBrk="1" hangingPunct="1"/>
            <a:r>
              <a:rPr lang="en-US" b="1" dirty="0" smtClean="0">
                <a:solidFill>
                  <a:schemeClr val="bg1"/>
                </a:solidFill>
                <a:latin typeface="Comic Sans MS" pitchFamily="66" charset="0"/>
              </a:rPr>
              <a:t>Energy is transferred upwards but is diminished with each transfer </a:t>
            </a:r>
            <a:r>
              <a:rPr lang="en-US" b="1" dirty="0" smtClean="0">
                <a:solidFill>
                  <a:schemeClr val="tx2"/>
                </a:solidFill>
                <a:latin typeface="Comic Sans MS" pitchFamily="66" charset="0"/>
              </a:rPr>
              <a:t>by 10 %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685800"/>
          </a:xfrm>
        </p:spPr>
        <p:txBody>
          <a:bodyPr/>
          <a:lstStyle/>
          <a:p>
            <a:pPr eaLnBrk="1" hangingPunct="1"/>
            <a:r>
              <a:rPr lang="en-US" sz="3600" b="1" smtClean="0">
                <a:solidFill>
                  <a:schemeClr val="accent1"/>
                </a:solidFill>
                <a:latin typeface="Comic Sans MS" pitchFamily="66" charset="0"/>
              </a:rPr>
              <a:t>Trophic Levels</a:t>
            </a:r>
          </a:p>
        </p:txBody>
      </p:sp>
      <p:sp>
        <p:nvSpPr>
          <p:cNvPr id="33795" name="Rectangle 3"/>
          <p:cNvSpPr>
            <a:spLocks noChangeArrowheads="1"/>
          </p:cNvSpPr>
          <p:nvPr/>
        </p:nvSpPr>
        <p:spPr bwMode="auto">
          <a:xfrm>
            <a:off x="0" y="4572000"/>
            <a:ext cx="9144000" cy="1905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6" name="Rectangle 4"/>
          <p:cNvSpPr>
            <a:spLocks noChangeArrowheads="1"/>
          </p:cNvSpPr>
          <p:nvPr/>
        </p:nvSpPr>
        <p:spPr bwMode="auto">
          <a:xfrm>
            <a:off x="1447800" y="3352800"/>
            <a:ext cx="6705600" cy="12192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3797" name="Rectangle 5"/>
          <p:cNvSpPr>
            <a:spLocks noChangeArrowheads="1"/>
          </p:cNvSpPr>
          <p:nvPr/>
        </p:nvSpPr>
        <p:spPr bwMode="auto">
          <a:xfrm>
            <a:off x="2438400" y="2057400"/>
            <a:ext cx="4343400" cy="1295400"/>
          </a:xfrm>
          <a:prstGeom prst="rect">
            <a:avLst/>
          </a:prstGeom>
          <a:solidFill>
            <a:srgbClr val="FF3399"/>
          </a:solidFill>
          <a:ln w="9525">
            <a:solidFill>
              <a:schemeClr val="tx1"/>
            </a:solidFill>
            <a:miter lim="800000"/>
            <a:headEnd/>
            <a:tailEnd/>
          </a:ln>
        </p:spPr>
        <p:txBody>
          <a:bodyPr wrap="none" anchor="ctr"/>
          <a:lstStyle/>
          <a:p>
            <a:endParaRPr lang="en-US"/>
          </a:p>
        </p:txBody>
      </p:sp>
      <p:sp>
        <p:nvSpPr>
          <p:cNvPr id="33798" name="Rectangle 6"/>
          <p:cNvSpPr>
            <a:spLocks noChangeArrowheads="1"/>
          </p:cNvSpPr>
          <p:nvPr/>
        </p:nvSpPr>
        <p:spPr bwMode="auto">
          <a:xfrm>
            <a:off x="3124200" y="914400"/>
            <a:ext cx="2590800" cy="11430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33799" name="Text Box 8"/>
          <p:cNvSpPr txBox="1">
            <a:spLocks noChangeArrowheads="1"/>
          </p:cNvSpPr>
          <p:nvPr/>
        </p:nvSpPr>
        <p:spPr bwMode="auto">
          <a:xfrm>
            <a:off x="1752600" y="5105400"/>
            <a:ext cx="5715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Comic Sans MS" pitchFamily="66" charset="0"/>
              </a:rPr>
              <a:t>Producers- Autotrophs</a:t>
            </a:r>
          </a:p>
        </p:txBody>
      </p:sp>
      <p:sp>
        <p:nvSpPr>
          <p:cNvPr id="33800" name="Text Box 9"/>
          <p:cNvSpPr txBox="1">
            <a:spLocks noChangeArrowheads="1"/>
          </p:cNvSpPr>
          <p:nvPr/>
        </p:nvSpPr>
        <p:spPr bwMode="auto">
          <a:xfrm>
            <a:off x="1219200" y="3581400"/>
            <a:ext cx="73914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latin typeface="Comic Sans MS" pitchFamily="66" charset="0"/>
              </a:rPr>
              <a:t>Primary consumers- Herbivores</a:t>
            </a:r>
          </a:p>
        </p:txBody>
      </p:sp>
      <p:sp>
        <p:nvSpPr>
          <p:cNvPr id="33801" name="Text Box 10"/>
          <p:cNvSpPr txBox="1">
            <a:spLocks noChangeArrowheads="1"/>
          </p:cNvSpPr>
          <p:nvPr/>
        </p:nvSpPr>
        <p:spPr bwMode="auto">
          <a:xfrm>
            <a:off x="2362200" y="2286000"/>
            <a:ext cx="4648200" cy="946150"/>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Comic Sans MS" pitchFamily="66" charset="0"/>
              </a:rPr>
              <a:t>Secondary consumers-small carnivores</a:t>
            </a:r>
          </a:p>
        </p:txBody>
      </p:sp>
      <p:sp>
        <p:nvSpPr>
          <p:cNvPr id="33802" name="Text Box 11"/>
          <p:cNvSpPr txBox="1">
            <a:spLocks noChangeArrowheads="1"/>
          </p:cNvSpPr>
          <p:nvPr/>
        </p:nvSpPr>
        <p:spPr bwMode="auto">
          <a:xfrm>
            <a:off x="3200400" y="914400"/>
            <a:ext cx="2514600" cy="1187450"/>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Comic Sans MS" pitchFamily="66" charset="0"/>
              </a:rPr>
              <a:t>Tertiary consumers- top carnivores</a:t>
            </a:r>
          </a:p>
        </p:txBody>
      </p:sp>
      <p:sp>
        <p:nvSpPr>
          <p:cNvPr id="33803" name="Line 13"/>
          <p:cNvSpPr>
            <a:spLocks noChangeShapeType="1"/>
          </p:cNvSpPr>
          <p:nvPr/>
        </p:nvSpPr>
        <p:spPr bwMode="auto">
          <a:xfrm flipV="1">
            <a:off x="457200" y="762000"/>
            <a:ext cx="0" cy="5486400"/>
          </a:xfrm>
          <a:prstGeom prst="line">
            <a:avLst/>
          </a:prstGeom>
          <a:noFill/>
          <a:ln w="57150">
            <a:solidFill>
              <a:schemeClr val="bg1"/>
            </a:solidFill>
            <a:round/>
            <a:headEnd/>
            <a:tailEnd type="triangle" w="med" len="med"/>
          </a:ln>
        </p:spPr>
        <p:txBody>
          <a:bodyPr/>
          <a:lstStyle/>
          <a:p>
            <a:endParaRPr lang="en-US"/>
          </a:p>
        </p:txBody>
      </p:sp>
      <p:sp>
        <p:nvSpPr>
          <p:cNvPr id="33804" name="Text Box 14"/>
          <p:cNvSpPr txBox="1">
            <a:spLocks noChangeArrowheads="1"/>
          </p:cNvSpPr>
          <p:nvPr/>
        </p:nvSpPr>
        <p:spPr bwMode="auto">
          <a:xfrm>
            <a:off x="609600" y="762000"/>
            <a:ext cx="609600" cy="527367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Comic Sans MS" pitchFamily="66" charset="0"/>
              </a:rPr>
              <a:t>E</a:t>
            </a:r>
          </a:p>
          <a:p>
            <a:pPr algn="ctr">
              <a:spcBef>
                <a:spcPct val="50000"/>
              </a:spcBef>
            </a:pPr>
            <a:r>
              <a:rPr lang="en-US" sz="4000" b="1">
                <a:solidFill>
                  <a:srgbClr val="FF0000"/>
                </a:solidFill>
                <a:latin typeface="Comic Sans MS" pitchFamily="66" charset="0"/>
              </a:rPr>
              <a:t>N</a:t>
            </a:r>
          </a:p>
          <a:p>
            <a:pPr algn="ctr">
              <a:spcBef>
                <a:spcPct val="50000"/>
              </a:spcBef>
            </a:pPr>
            <a:r>
              <a:rPr lang="en-US" sz="4000" b="1">
                <a:solidFill>
                  <a:srgbClr val="FF0000"/>
                </a:solidFill>
                <a:latin typeface="Comic Sans MS" pitchFamily="66" charset="0"/>
              </a:rPr>
              <a:t>E</a:t>
            </a:r>
          </a:p>
          <a:p>
            <a:pPr algn="ctr">
              <a:spcBef>
                <a:spcPct val="50000"/>
              </a:spcBef>
            </a:pPr>
            <a:r>
              <a:rPr lang="en-US" sz="4000" b="1">
                <a:solidFill>
                  <a:srgbClr val="FF0000"/>
                </a:solidFill>
                <a:latin typeface="Comic Sans MS" pitchFamily="66" charset="0"/>
              </a:rPr>
              <a:t>R</a:t>
            </a:r>
          </a:p>
          <a:p>
            <a:pPr algn="ctr">
              <a:spcBef>
                <a:spcPct val="50000"/>
              </a:spcBef>
            </a:pPr>
            <a:r>
              <a:rPr lang="en-US" sz="4000" b="1">
                <a:solidFill>
                  <a:srgbClr val="FF0000"/>
                </a:solidFill>
                <a:latin typeface="Comic Sans MS" pitchFamily="66" charset="0"/>
              </a:rPr>
              <a:t>G</a:t>
            </a:r>
          </a:p>
          <a:p>
            <a:pPr algn="ctr">
              <a:spcBef>
                <a:spcPct val="50000"/>
              </a:spcBef>
            </a:pPr>
            <a:r>
              <a:rPr lang="en-US" sz="4000" b="1">
                <a:solidFill>
                  <a:srgbClr val="FF0000"/>
                </a:solidFill>
                <a:latin typeface="Comic Sans MS" pitchFamily="66" charset="0"/>
              </a:rPr>
              <a: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trophic"/>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12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914400"/>
          </a:xfrm>
        </p:spPr>
        <p:txBody>
          <a:bodyPr/>
          <a:lstStyle/>
          <a:p>
            <a:pPr eaLnBrk="1" hangingPunct="1"/>
            <a:r>
              <a:rPr lang="en-US" sz="3600" b="1" smtClean="0">
                <a:solidFill>
                  <a:schemeClr val="accent1"/>
                </a:solidFill>
                <a:latin typeface="Comic Sans MS" pitchFamily="66" charset="0"/>
              </a:rPr>
              <a:t>Trophic Levels</a:t>
            </a:r>
          </a:p>
        </p:txBody>
      </p:sp>
      <p:sp>
        <p:nvSpPr>
          <p:cNvPr id="36867" name="Rectangle 3"/>
          <p:cNvSpPr>
            <a:spLocks noGrp="1" noChangeArrowheads="1"/>
          </p:cNvSpPr>
          <p:nvPr>
            <p:ph type="body" idx="1"/>
          </p:nvPr>
        </p:nvSpPr>
        <p:spPr>
          <a:xfrm>
            <a:off x="685800" y="914400"/>
            <a:ext cx="7772400" cy="2057400"/>
          </a:xfrm>
        </p:spPr>
        <p:txBody>
          <a:bodyPr/>
          <a:lstStyle/>
          <a:p>
            <a:pPr eaLnBrk="1" hangingPunct="1">
              <a:buFontTx/>
              <a:buNone/>
            </a:pPr>
            <a:r>
              <a:rPr lang="en-US" sz="3600" b="1" smtClean="0">
                <a:solidFill>
                  <a:schemeClr val="accent1"/>
                </a:solidFill>
                <a:latin typeface="Comic Sans MS" pitchFamily="66" charset="0"/>
              </a:rPr>
              <a:t>Food chain</a:t>
            </a:r>
            <a:r>
              <a:rPr lang="en-US" sz="3600" b="1" smtClean="0">
                <a:solidFill>
                  <a:schemeClr val="bg1"/>
                </a:solidFill>
                <a:latin typeface="Comic Sans MS" pitchFamily="66" charset="0"/>
              </a:rPr>
              <a:t>- simple model that shows how matter and energy move through an ecosystem</a:t>
            </a:r>
            <a:endParaRPr lang="en-US" sz="3600" b="1" smtClean="0">
              <a:solidFill>
                <a:schemeClr val="accent1"/>
              </a:solidFill>
              <a:latin typeface="Comic Sans MS" pitchFamily="66" charset="0"/>
            </a:endParaRPr>
          </a:p>
        </p:txBody>
      </p:sp>
      <p:pic>
        <p:nvPicPr>
          <p:cNvPr id="36868" name="Picture 5" descr="foodchain"/>
          <p:cNvPicPr>
            <a:picLocks noChangeAspect="1" noChangeArrowheads="1"/>
          </p:cNvPicPr>
          <p:nvPr/>
        </p:nvPicPr>
        <p:blipFill>
          <a:blip r:embed="rId3" cstate="print"/>
          <a:srcRect/>
          <a:stretch>
            <a:fillRect/>
          </a:stretch>
        </p:blipFill>
        <p:spPr bwMode="auto">
          <a:xfrm>
            <a:off x="2057400" y="3200400"/>
            <a:ext cx="483076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838200"/>
            <a:ext cx="8001000" cy="641350"/>
          </a:xfrm>
          <a:prstGeom prst="rect">
            <a:avLst/>
          </a:prstGeom>
          <a:noFill/>
          <a:ln w="9525">
            <a:noFill/>
            <a:miter lim="800000"/>
            <a:headEnd/>
            <a:tailEnd/>
          </a:ln>
        </p:spPr>
        <p:txBody>
          <a:bodyPr>
            <a:spAutoFit/>
          </a:bodyPr>
          <a:lstStyle/>
          <a:p>
            <a:pPr>
              <a:spcBef>
                <a:spcPct val="50000"/>
              </a:spcBef>
            </a:pPr>
            <a:endParaRPr lang="en-US" sz="3600" b="1">
              <a:solidFill>
                <a:schemeClr val="bg1"/>
              </a:solidFill>
              <a:latin typeface="Comic Sans MS" pitchFamily="66" charset="0"/>
            </a:endParaRPr>
          </a:p>
        </p:txBody>
      </p:sp>
      <p:pic>
        <p:nvPicPr>
          <p:cNvPr id="37891" name="Picture 3" descr="food_chain"/>
          <p:cNvPicPr>
            <a:picLocks noChangeAspect="1" noChangeArrowheads="1"/>
          </p:cNvPicPr>
          <p:nvPr/>
        </p:nvPicPr>
        <p:blipFill>
          <a:blip r:embed="rId3" cstate="print"/>
          <a:srcRect/>
          <a:stretch>
            <a:fillRect/>
          </a:stretch>
        </p:blipFill>
        <p:spPr bwMode="auto">
          <a:xfrm>
            <a:off x="609600" y="533400"/>
            <a:ext cx="7924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914400"/>
          </a:xfrm>
        </p:spPr>
        <p:txBody>
          <a:bodyPr/>
          <a:lstStyle/>
          <a:p>
            <a:pPr eaLnBrk="1" hangingPunct="1"/>
            <a:r>
              <a:rPr lang="en-US" sz="3600" b="1" smtClean="0">
                <a:solidFill>
                  <a:schemeClr val="accent1"/>
                </a:solidFill>
                <a:latin typeface="Comic Sans MS" pitchFamily="66" charset="0"/>
              </a:rPr>
              <a:t>Trophic Levels</a:t>
            </a:r>
          </a:p>
        </p:txBody>
      </p:sp>
      <p:sp>
        <p:nvSpPr>
          <p:cNvPr id="38915" name="Rectangle 3"/>
          <p:cNvSpPr>
            <a:spLocks noGrp="1" noChangeArrowheads="1"/>
          </p:cNvSpPr>
          <p:nvPr>
            <p:ph type="body" idx="1"/>
          </p:nvPr>
        </p:nvSpPr>
        <p:spPr>
          <a:xfrm>
            <a:off x="685800" y="1524000"/>
            <a:ext cx="7772400" cy="3962400"/>
          </a:xfrm>
        </p:spPr>
        <p:txBody>
          <a:bodyPr/>
          <a:lstStyle/>
          <a:p>
            <a:pPr eaLnBrk="1" hangingPunct="1">
              <a:buFontTx/>
              <a:buNone/>
            </a:pPr>
            <a:r>
              <a:rPr lang="en-US" sz="3600" b="1" smtClean="0">
                <a:solidFill>
                  <a:schemeClr val="accent1"/>
                </a:solidFill>
                <a:latin typeface="Comic Sans MS" pitchFamily="66" charset="0"/>
              </a:rPr>
              <a:t>Food web</a:t>
            </a:r>
            <a:r>
              <a:rPr lang="en-US" sz="3600" b="1" smtClean="0">
                <a:solidFill>
                  <a:schemeClr val="bg1"/>
                </a:solidFill>
                <a:latin typeface="Comic Sans MS" pitchFamily="66" charset="0"/>
              </a:rPr>
              <a:t>- shows all possible feeding relationships in a community at each trophic level</a:t>
            </a:r>
          </a:p>
          <a:p>
            <a:pPr eaLnBrk="1" hangingPunct="1">
              <a:buFontTx/>
              <a:buNone/>
            </a:pPr>
            <a:endParaRPr lang="en-US" sz="3600" b="1" smtClean="0">
              <a:solidFill>
                <a:schemeClr val="bg1"/>
              </a:solidFill>
              <a:latin typeface="Comic Sans MS" pitchFamily="66" charset="0"/>
            </a:endParaRPr>
          </a:p>
          <a:p>
            <a:pPr eaLnBrk="1" hangingPunct="1"/>
            <a:r>
              <a:rPr lang="en-US" sz="3600" b="1" smtClean="0">
                <a:solidFill>
                  <a:schemeClr val="bg1"/>
                </a:solidFill>
                <a:latin typeface="Comic Sans MS" pitchFamily="66" charset="0"/>
              </a:rPr>
              <a:t>Represents a network of interconnected food chains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04800" y="228600"/>
            <a:ext cx="8610600" cy="1295400"/>
          </a:xfrm>
        </p:spPr>
        <p:txBody>
          <a:bodyPr/>
          <a:lstStyle/>
          <a:p>
            <a:pPr eaLnBrk="1" hangingPunct="1">
              <a:lnSpc>
                <a:spcPct val="90000"/>
              </a:lnSpc>
              <a:buFontTx/>
              <a:buNone/>
            </a:pPr>
            <a:r>
              <a:rPr lang="en-US" sz="2800" b="1" smtClean="0">
                <a:solidFill>
                  <a:schemeClr val="accent1"/>
                </a:solidFill>
                <a:latin typeface="Comic Sans MS" pitchFamily="66" charset="0"/>
              </a:rPr>
              <a:t>Food chain				Food web</a:t>
            </a:r>
          </a:p>
          <a:p>
            <a:pPr eaLnBrk="1" hangingPunct="1">
              <a:lnSpc>
                <a:spcPct val="90000"/>
              </a:lnSpc>
              <a:buFontTx/>
              <a:buNone/>
            </a:pPr>
            <a:r>
              <a:rPr lang="en-US" sz="2400" b="1" smtClean="0">
                <a:solidFill>
                  <a:schemeClr val="bg1"/>
                </a:solidFill>
                <a:latin typeface="Comic Sans MS" pitchFamily="66" charset="0"/>
              </a:rPr>
              <a:t>(just 1 path of energy)	    (all possible energy paths)</a:t>
            </a:r>
          </a:p>
        </p:txBody>
      </p:sp>
      <p:pic>
        <p:nvPicPr>
          <p:cNvPr id="39939" name="Picture 3" descr="food_chain"/>
          <p:cNvPicPr>
            <a:picLocks noChangeAspect="1" noChangeArrowheads="1"/>
          </p:cNvPicPr>
          <p:nvPr/>
        </p:nvPicPr>
        <p:blipFill>
          <a:blip r:embed="rId3" cstate="print"/>
          <a:srcRect/>
          <a:stretch>
            <a:fillRect/>
          </a:stretch>
        </p:blipFill>
        <p:spPr bwMode="auto">
          <a:xfrm>
            <a:off x="381000" y="1295400"/>
            <a:ext cx="2743200" cy="5334000"/>
          </a:xfrm>
          <a:prstGeom prst="rect">
            <a:avLst/>
          </a:prstGeom>
          <a:noFill/>
          <a:ln w="9525">
            <a:noFill/>
            <a:miter lim="800000"/>
            <a:headEnd/>
            <a:tailEnd/>
          </a:ln>
        </p:spPr>
      </p:pic>
      <p:pic>
        <p:nvPicPr>
          <p:cNvPr id="39940" name="Picture 4" descr="food_web"/>
          <p:cNvPicPr>
            <a:picLocks noChangeAspect="1" noChangeArrowheads="1"/>
          </p:cNvPicPr>
          <p:nvPr/>
        </p:nvPicPr>
        <p:blipFill>
          <a:blip r:embed="rId4" cstate="print"/>
          <a:srcRect/>
          <a:stretch>
            <a:fillRect/>
          </a:stretch>
        </p:blipFill>
        <p:spPr bwMode="auto">
          <a:xfrm>
            <a:off x="3352800" y="1295400"/>
            <a:ext cx="5410200"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desert_chai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a:off x="3886200" y="6019800"/>
            <a:ext cx="2057400" cy="838200"/>
          </a:xfrm>
          <a:prstGeom prst="ellipse">
            <a:avLst/>
          </a:prstGeom>
          <a:noFill/>
          <a:ln w="38100">
            <a:solidFill>
              <a:schemeClr val="bg1"/>
            </a:solidFill>
            <a:round/>
            <a:headEnd/>
            <a:tailEnd/>
          </a:ln>
        </p:spPr>
        <p:txBody>
          <a:bodyPr wrap="none" anchor="ctr"/>
          <a:lstStyle/>
          <a:p>
            <a:endParaRPr lang="en-US"/>
          </a:p>
        </p:txBody>
      </p:sp>
      <p:sp>
        <p:nvSpPr>
          <p:cNvPr id="5123" name="Text Box 3"/>
          <p:cNvSpPr txBox="1">
            <a:spLocks noChangeArrowheads="1"/>
          </p:cNvSpPr>
          <p:nvPr/>
        </p:nvSpPr>
        <p:spPr bwMode="auto">
          <a:xfrm>
            <a:off x="3886200" y="6096000"/>
            <a:ext cx="2514600" cy="579438"/>
          </a:xfrm>
          <a:prstGeom prst="rect">
            <a:avLst/>
          </a:prstGeom>
          <a:noFill/>
          <a:ln w="9525">
            <a:noFill/>
            <a:miter lim="800000"/>
            <a:headEnd/>
            <a:tailEnd/>
          </a:ln>
        </p:spPr>
        <p:txBody>
          <a:bodyPr>
            <a:spAutoFit/>
          </a:bodyPr>
          <a:lstStyle/>
          <a:p>
            <a:pPr>
              <a:spcBef>
                <a:spcPct val="50000"/>
              </a:spcBef>
            </a:pPr>
            <a:r>
              <a:rPr lang="en-US" sz="3200">
                <a:solidFill>
                  <a:schemeClr val="accent1"/>
                </a:solidFill>
                <a:latin typeface="Comic Sans MS" pitchFamily="66" charset="0"/>
              </a:rPr>
              <a:t>Organism</a:t>
            </a:r>
          </a:p>
        </p:txBody>
      </p:sp>
      <p:sp>
        <p:nvSpPr>
          <p:cNvPr id="5124" name="Line 4"/>
          <p:cNvSpPr>
            <a:spLocks noChangeShapeType="1"/>
          </p:cNvSpPr>
          <p:nvPr/>
        </p:nvSpPr>
        <p:spPr bwMode="auto">
          <a:xfrm rot="10591249" flipV="1">
            <a:off x="4876800" y="5638800"/>
            <a:ext cx="0" cy="381000"/>
          </a:xfrm>
          <a:prstGeom prst="line">
            <a:avLst/>
          </a:prstGeom>
          <a:noFill/>
          <a:ln w="38100">
            <a:solidFill>
              <a:schemeClr val="bg1"/>
            </a:solidFill>
            <a:round/>
            <a:headEnd/>
            <a:tailEnd type="triangle" w="med" len="med"/>
          </a:ln>
        </p:spPr>
        <p:txBody>
          <a:bodyPr/>
          <a:lstStyle/>
          <a:p>
            <a:endParaRPr lang="en-US"/>
          </a:p>
        </p:txBody>
      </p:sp>
      <p:sp>
        <p:nvSpPr>
          <p:cNvPr id="5125" name="Oval 5"/>
          <p:cNvSpPr>
            <a:spLocks noChangeArrowheads="1"/>
          </p:cNvSpPr>
          <p:nvPr/>
        </p:nvSpPr>
        <p:spPr bwMode="auto">
          <a:xfrm flipV="1">
            <a:off x="3124200" y="4800600"/>
            <a:ext cx="3505200" cy="838200"/>
          </a:xfrm>
          <a:prstGeom prst="ellipse">
            <a:avLst/>
          </a:prstGeom>
          <a:noFill/>
          <a:ln w="38100">
            <a:solidFill>
              <a:schemeClr val="bg1"/>
            </a:solidFill>
            <a:round/>
            <a:headEnd/>
            <a:tailEnd/>
          </a:ln>
        </p:spPr>
        <p:txBody>
          <a:bodyPr wrap="none" anchor="ctr"/>
          <a:lstStyle/>
          <a:p>
            <a:endParaRPr lang="en-US"/>
          </a:p>
        </p:txBody>
      </p:sp>
      <p:sp>
        <p:nvSpPr>
          <p:cNvPr id="5126" name="Text Box 6"/>
          <p:cNvSpPr txBox="1">
            <a:spLocks noChangeArrowheads="1"/>
          </p:cNvSpPr>
          <p:nvPr/>
        </p:nvSpPr>
        <p:spPr bwMode="auto">
          <a:xfrm>
            <a:off x="3810000" y="4953000"/>
            <a:ext cx="2362200" cy="641350"/>
          </a:xfrm>
          <a:prstGeom prst="rect">
            <a:avLst/>
          </a:prstGeom>
          <a:noFill/>
          <a:ln w="9525">
            <a:noFill/>
            <a:miter lim="800000"/>
            <a:headEnd/>
            <a:tailEnd/>
          </a:ln>
        </p:spPr>
        <p:txBody>
          <a:bodyPr>
            <a:spAutoFit/>
          </a:bodyPr>
          <a:lstStyle/>
          <a:p>
            <a:pPr>
              <a:spcBef>
                <a:spcPct val="50000"/>
              </a:spcBef>
            </a:pPr>
            <a:r>
              <a:rPr lang="en-US" sz="3600">
                <a:solidFill>
                  <a:schemeClr val="accent1"/>
                </a:solidFill>
                <a:latin typeface="Comic Sans MS" pitchFamily="66" charset="0"/>
              </a:rPr>
              <a:t>Population</a:t>
            </a:r>
          </a:p>
        </p:txBody>
      </p:sp>
      <p:sp>
        <p:nvSpPr>
          <p:cNvPr id="5127" name="Line 9"/>
          <p:cNvSpPr>
            <a:spLocks noChangeShapeType="1"/>
          </p:cNvSpPr>
          <p:nvPr/>
        </p:nvSpPr>
        <p:spPr bwMode="auto">
          <a:xfrm rot="10851328" flipV="1">
            <a:off x="4875213" y="4341813"/>
            <a:ext cx="1587" cy="381000"/>
          </a:xfrm>
          <a:prstGeom prst="line">
            <a:avLst/>
          </a:prstGeom>
          <a:noFill/>
          <a:ln w="38100">
            <a:solidFill>
              <a:schemeClr val="bg1"/>
            </a:solidFill>
            <a:round/>
            <a:headEnd/>
            <a:tailEnd type="triangle" w="med" len="med"/>
          </a:ln>
        </p:spPr>
        <p:txBody>
          <a:bodyPr/>
          <a:lstStyle/>
          <a:p>
            <a:endParaRPr lang="en-US"/>
          </a:p>
        </p:txBody>
      </p:sp>
      <p:sp>
        <p:nvSpPr>
          <p:cNvPr id="5128" name="Line 10"/>
          <p:cNvSpPr>
            <a:spLocks noChangeShapeType="1"/>
          </p:cNvSpPr>
          <p:nvPr/>
        </p:nvSpPr>
        <p:spPr bwMode="auto">
          <a:xfrm rot="10800000" flipV="1">
            <a:off x="4800600" y="2971800"/>
            <a:ext cx="1588" cy="381000"/>
          </a:xfrm>
          <a:prstGeom prst="line">
            <a:avLst/>
          </a:prstGeom>
          <a:noFill/>
          <a:ln w="38100">
            <a:solidFill>
              <a:schemeClr val="bg1"/>
            </a:solidFill>
            <a:round/>
            <a:headEnd/>
            <a:tailEnd type="triangle" w="med" len="med"/>
          </a:ln>
        </p:spPr>
        <p:txBody>
          <a:bodyPr/>
          <a:lstStyle/>
          <a:p>
            <a:endParaRPr lang="en-US"/>
          </a:p>
        </p:txBody>
      </p:sp>
      <p:sp>
        <p:nvSpPr>
          <p:cNvPr id="5129" name="Oval 12"/>
          <p:cNvSpPr>
            <a:spLocks noChangeArrowheads="1"/>
          </p:cNvSpPr>
          <p:nvPr/>
        </p:nvSpPr>
        <p:spPr bwMode="auto">
          <a:xfrm flipV="1">
            <a:off x="2438400" y="3352800"/>
            <a:ext cx="4572000" cy="990600"/>
          </a:xfrm>
          <a:prstGeom prst="ellipse">
            <a:avLst/>
          </a:prstGeom>
          <a:noFill/>
          <a:ln w="38100">
            <a:solidFill>
              <a:schemeClr val="bg1"/>
            </a:solidFill>
            <a:round/>
            <a:headEnd/>
            <a:tailEnd/>
          </a:ln>
        </p:spPr>
        <p:txBody>
          <a:bodyPr wrap="none" anchor="ctr"/>
          <a:lstStyle/>
          <a:p>
            <a:endParaRPr lang="en-US"/>
          </a:p>
        </p:txBody>
      </p:sp>
      <p:sp>
        <p:nvSpPr>
          <p:cNvPr id="5130" name="Oval 13"/>
          <p:cNvSpPr>
            <a:spLocks noChangeArrowheads="1"/>
          </p:cNvSpPr>
          <p:nvPr/>
        </p:nvSpPr>
        <p:spPr bwMode="auto">
          <a:xfrm flipV="1">
            <a:off x="1828800" y="1905000"/>
            <a:ext cx="5867400" cy="990600"/>
          </a:xfrm>
          <a:prstGeom prst="ellipse">
            <a:avLst/>
          </a:prstGeom>
          <a:noFill/>
          <a:ln w="38100">
            <a:solidFill>
              <a:schemeClr val="bg1"/>
            </a:solidFill>
            <a:round/>
            <a:headEnd/>
            <a:tailEnd/>
          </a:ln>
        </p:spPr>
        <p:txBody>
          <a:bodyPr wrap="none" anchor="ctr"/>
          <a:lstStyle/>
          <a:p>
            <a:endParaRPr lang="en-US"/>
          </a:p>
        </p:txBody>
      </p:sp>
      <p:sp>
        <p:nvSpPr>
          <p:cNvPr id="5131" name="Oval 14"/>
          <p:cNvSpPr>
            <a:spLocks noChangeArrowheads="1"/>
          </p:cNvSpPr>
          <p:nvPr/>
        </p:nvSpPr>
        <p:spPr bwMode="auto">
          <a:xfrm flipV="1">
            <a:off x="762000" y="0"/>
            <a:ext cx="8077200" cy="1371600"/>
          </a:xfrm>
          <a:prstGeom prst="ellipse">
            <a:avLst/>
          </a:prstGeom>
          <a:noFill/>
          <a:ln w="38100">
            <a:solidFill>
              <a:schemeClr val="bg1"/>
            </a:solidFill>
            <a:round/>
            <a:headEnd/>
            <a:tailEnd/>
          </a:ln>
        </p:spPr>
        <p:txBody>
          <a:bodyPr wrap="none" anchor="ctr"/>
          <a:lstStyle/>
          <a:p>
            <a:endParaRPr lang="en-US"/>
          </a:p>
        </p:txBody>
      </p:sp>
      <p:sp>
        <p:nvSpPr>
          <p:cNvPr id="5132" name="Line 15"/>
          <p:cNvSpPr>
            <a:spLocks noChangeShapeType="1"/>
          </p:cNvSpPr>
          <p:nvPr/>
        </p:nvSpPr>
        <p:spPr bwMode="auto">
          <a:xfrm rot="-10188460" flipH="1" flipV="1">
            <a:off x="4870450" y="1452563"/>
            <a:ext cx="74613" cy="457200"/>
          </a:xfrm>
          <a:prstGeom prst="line">
            <a:avLst/>
          </a:prstGeom>
          <a:noFill/>
          <a:ln w="38100">
            <a:solidFill>
              <a:schemeClr val="bg1"/>
            </a:solidFill>
            <a:round/>
            <a:headEnd/>
            <a:tailEnd type="triangle" w="med" len="med"/>
          </a:ln>
        </p:spPr>
        <p:txBody>
          <a:bodyPr/>
          <a:lstStyle/>
          <a:p>
            <a:endParaRPr lang="en-US"/>
          </a:p>
        </p:txBody>
      </p:sp>
      <p:sp>
        <p:nvSpPr>
          <p:cNvPr id="5133" name="Text Box 16"/>
          <p:cNvSpPr txBox="1">
            <a:spLocks noChangeArrowheads="1"/>
          </p:cNvSpPr>
          <p:nvPr/>
        </p:nvSpPr>
        <p:spPr bwMode="auto">
          <a:xfrm>
            <a:off x="3429000" y="3581400"/>
            <a:ext cx="2971800" cy="701675"/>
          </a:xfrm>
          <a:prstGeom prst="rect">
            <a:avLst/>
          </a:prstGeom>
          <a:noFill/>
          <a:ln w="9525">
            <a:noFill/>
            <a:miter lim="800000"/>
            <a:headEnd/>
            <a:tailEnd/>
          </a:ln>
        </p:spPr>
        <p:txBody>
          <a:bodyPr>
            <a:spAutoFit/>
          </a:bodyPr>
          <a:lstStyle/>
          <a:p>
            <a:pPr>
              <a:spcBef>
                <a:spcPct val="50000"/>
              </a:spcBef>
            </a:pPr>
            <a:r>
              <a:rPr lang="en-US" sz="4000">
                <a:solidFill>
                  <a:schemeClr val="accent1"/>
                </a:solidFill>
                <a:latin typeface="Comic Sans MS" pitchFamily="66" charset="0"/>
              </a:rPr>
              <a:t>Community</a:t>
            </a:r>
          </a:p>
        </p:txBody>
      </p:sp>
      <p:sp>
        <p:nvSpPr>
          <p:cNvPr id="5134" name="Text Box 18"/>
          <p:cNvSpPr txBox="1">
            <a:spLocks noChangeArrowheads="1"/>
          </p:cNvSpPr>
          <p:nvPr/>
        </p:nvSpPr>
        <p:spPr bwMode="auto">
          <a:xfrm>
            <a:off x="3048000" y="228600"/>
            <a:ext cx="3657600" cy="914400"/>
          </a:xfrm>
          <a:prstGeom prst="rect">
            <a:avLst/>
          </a:prstGeom>
          <a:noFill/>
          <a:ln w="9525">
            <a:noFill/>
            <a:miter lim="800000"/>
            <a:headEnd/>
            <a:tailEnd/>
          </a:ln>
        </p:spPr>
        <p:txBody>
          <a:bodyPr>
            <a:spAutoFit/>
          </a:bodyPr>
          <a:lstStyle/>
          <a:p>
            <a:pPr>
              <a:spcBef>
                <a:spcPct val="50000"/>
              </a:spcBef>
            </a:pPr>
            <a:r>
              <a:rPr lang="en-US" sz="5400">
                <a:solidFill>
                  <a:schemeClr val="accent1"/>
                </a:solidFill>
                <a:latin typeface="Comic Sans MS" pitchFamily="66" charset="0"/>
              </a:rPr>
              <a:t>Biosphere</a:t>
            </a:r>
          </a:p>
        </p:txBody>
      </p:sp>
      <p:sp>
        <p:nvSpPr>
          <p:cNvPr id="5135" name="Text Box 19"/>
          <p:cNvSpPr txBox="1">
            <a:spLocks noChangeArrowheads="1"/>
          </p:cNvSpPr>
          <p:nvPr/>
        </p:nvSpPr>
        <p:spPr bwMode="auto">
          <a:xfrm>
            <a:off x="3276600" y="2057400"/>
            <a:ext cx="3276600" cy="762000"/>
          </a:xfrm>
          <a:prstGeom prst="rect">
            <a:avLst/>
          </a:prstGeom>
          <a:noFill/>
          <a:ln w="9525">
            <a:noFill/>
            <a:miter lim="800000"/>
            <a:headEnd/>
            <a:tailEnd/>
          </a:ln>
        </p:spPr>
        <p:txBody>
          <a:bodyPr>
            <a:spAutoFit/>
          </a:bodyPr>
          <a:lstStyle/>
          <a:p>
            <a:pPr>
              <a:spcBef>
                <a:spcPct val="50000"/>
              </a:spcBef>
            </a:pPr>
            <a:r>
              <a:rPr lang="en-US" sz="4400">
                <a:solidFill>
                  <a:schemeClr val="accent1"/>
                </a:solidFill>
                <a:latin typeface="Comic Sans MS" pitchFamily="66" charset="0"/>
              </a:rPr>
              <a:t>Ecosystem</a:t>
            </a:r>
          </a:p>
        </p:txBody>
      </p:sp>
      <p:sp>
        <p:nvSpPr>
          <p:cNvPr id="5136" name="Oval 21">
            <a:hlinkClick r:id="rId3" action="ppaction://hlinksldjump"/>
          </p:cNvPr>
          <p:cNvSpPr>
            <a:spLocks noChangeArrowheads="1"/>
          </p:cNvSpPr>
          <p:nvPr/>
        </p:nvSpPr>
        <p:spPr bwMode="auto">
          <a:xfrm>
            <a:off x="7620000" y="5486400"/>
            <a:ext cx="838200" cy="9144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tempwe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oodweb"/>
          <p:cNvPicPr>
            <a:picLocks noChangeAspect="1" noChangeArrowheads="1"/>
          </p:cNvPicPr>
          <p:nvPr/>
        </p:nvPicPr>
        <p:blipFill>
          <a:blip r:embed="rId3" cstate="print"/>
          <a:srcRect/>
          <a:stretch>
            <a:fillRect/>
          </a:stretch>
        </p:blipFill>
        <p:spPr bwMode="auto">
          <a:xfrm>
            <a:off x="609600" y="0"/>
            <a:ext cx="7848600" cy="588645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28600" y="5715000"/>
            <a:ext cx="3657600" cy="1377815"/>
          </a:xfrm>
          <a:prstGeom prst="rect">
            <a:avLst/>
          </a:prstGeom>
        </p:spPr>
      </p:pic>
      <p:pic>
        <p:nvPicPr>
          <p:cNvPr id="3" name="Picture 2"/>
          <p:cNvPicPr>
            <a:picLocks noChangeAspect="1"/>
          </p:cNvPicPr>
          <p:nvPr/>
        </p:nvPicPr>
        <p:blipFill>
          <a:blip r:embed="rId5"/>
          <a:stretch>
            <a:fillRect/>
          </a:stretch>
        </p:blipFill>
        <p:spPr>
          <a:xfrm>
            <a:off x="4626097" y="5845976"/>
            <a:ext cx="4188315" cy="1012024"/>
          </a:xfrm>
          <a:prstGeom prst="rect">
            <a:avLst/>
          </a:prstGeom>
        </p:spPr>
      </p:pic>
      <p:sp>
        <p:nvSpPr>
          <p:cNvPr id="4" name="TextBox 3"/>
          <p:cNvSpPr txBox="1"/>
          <p:nvPr/>
        </p:nvSpPr>
        <p:spPr>
          <a:xfrm rot="20648992">
            <a:off x="228600" y="381000"/>
            <a:ext cx="1295400" cy="461665"/>
          </a:xfrm>
          <a:prstGeom prst="rect">
            <a:avLst/>
          </a:prstGeom>
          <a:solidFill>
            <a:schemeClr val="tx2"/>
          </a:solidFill>
        </p:spPr>
        <p:txBody>
          <a:bodyPr wrap="square" rtlCol="0">
            <a:spAutoFit/>
          </a:bodyPr>
          <a:lstStyle/>
          <a:p>
            <a:r>
              <a:rPr lang="en-US" dirty="0" smtClean="0"/>
              <a:t>Page 93</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4" descr="9slfdw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4" name="Text Placeholder 3"/>
          <p:cNvSpPr>
            <a:spLocks noGrp="1"/>
          </p:cNvSpPr>
          <p:nvPr>
            <p:ph type="body" idx="1"/>
          </p:nvPr>
        </p:nvSpPr>
        <p:spPr>
          <a:xfrm>
            <a:off x="457200" y="1066800"/>
            <a:ext cx="4040188" cy="1108075"/>
          </a:xfrm>
        </p:spPr>
        <p:txBody>
          <a:bodyPr/>
          <a:lstStyle/>
          <a:p>
            <a:r>
              <a:rPr lang="en-US" dirty="0" smtClean="0">
                <a:solidFill>
                  <a:schemeClr val="bg1"/>
                </a:solidFill>
              </a:rPr>
              <a:t>Create a Food Chain using the  using the previous food web. </a:t>
            </a:r>
            <a:endParaRPr lang="en-US" dirty="0">
              <a:solidFill>
                <a:schemeClr val="bg1"/>
              </a:solidFill>
            </a:endParaRPr>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lstStyle/>
          <a:p>
            <a:r>
              <a:rPr lang="en-US" dirty="0" smtClean="0">
                <a:solidFill>
                  <a:schemeClr val="bg1"/>
                </a:solidFill>
              </a:rPr>
              <a:t>Draw an energy pyramid for the food web. </a:t>
            </a:r>
            <a:endParaRPr lang="en-US" dirty="0">
              <a:solidFill>
                <a:schemeClr val="bg1"/>
              </a:solidFill>
            </a:endParaRPr>
          </a:p>
        </p:txBody>
      </p:sp>
      <p:sp>
        <p:nvSpPr>
          <p:cNvPr id="7" name="Content Placeholder 6"/>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261370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932"/>
            <a:ext cx="8229600" cy="819912"/>
          </a:xfrm>
        </p:spPr>
        <p:txBody>
          <a:bodyPr/>
          <a:lstStyle/>
          <a:p>
            <a:r>
              <a:rPr lang="en-US" dirty="0" err="1" smtClean="0"/>
              <a:t>Classwork</a:t>
            </a:r>
            <a:endParaRPr lang="en-US" dirty="0"/>
          </a:p>
        </p:txBody>
      </p:sp>
      <p:sp>
        <p:nvSpPr>
          <p:cNvPr id="3" name="Content Placeholder 2"/>
          <p:cNvSpPr>
            <a:spLocks noGrp="1"/>
          </p:cNvSpPr>
          <p:nvPr>
            <p:ph sz="half" idx="1"/>
          </p:nvPr>
        </p:nvSpPr>
        <p:spPr>
          <a:xfrm>
            <a:off x="457200" y="1001543"/>
            <a:ext cx="4038600" cy="1676400"/>
          </a:xfrm>
        </p:spPr>
        <p:txBody>
          <a:bodyPr>
            <a:normAutofit fontScale="92500" lnSpcReduction="20000"/>
          </a:bodyPr>
          <a:lstStyle/>
          <a:p>
            <a:r>
              <a:rPr lang="en-US" sz="2200" dirty="0" smtClean="0"/>
              <a:t>On pg. 101 in your notebook.</a:t>
            </a:r>
          </a:p>
          <a:p>
            <a:r>
              <a:rPr lang="en-US" sz="2200" dirty="0" smtClean="0"/>
              <a:t>Draw a food chains from your food web. Identify the Producer, Primary consumer, secondary consumer and tertiary consumer.</a:t>
            </a:r>
          </a:p>
          <a:p>
            <a:endParaRPr lang="en-US" dirty="0"/>
          </a:p>
          <a:p>
            <a:endParaRPr lang="en-US" dirty="0" smtClean="0"/>
          </a:p>
          <a:p>
            <a:endParaRPr lang="en-US" dirty="0"/>
          </a:p>
          <a:p>
            <a:pPr>
              <a:buNone/>
            </a:pPr>
            <a:endParaRPr lang="en-US" dirty="0" smtClean="0"/>
          </a:p>
        </p:txBody>
      </p:sp>
      <p:sp>
        <p:nvSpPr>
          <p:cNvPr id="4" name="Content Placeholder 3"/>
          <p:cNvSpPr>
            <a:spLocks noGrp="1"/>
          </p:cNvSpPr>
          <p:nvPr>
            <p:ph sz="half" idx="2"/>
          </p:nvPr>
        </p:nvSpPr>
        <p:spPr>
          <a:xfrm>
            <a:off x="4686300" y="1114044"/>
            <a:ext cx="4038600" cy="4434840"/>
          </a:xfrm>
        </p:spPr>
        <p:txBody>
          <a:bodyPr>
            <a:normAutofit fontScale="92500" lnSpcReduction="20000"/>
          </a:bodyPr>
          <a:lstStyle/>
          <a:p>
            <a:pPr>
              <a:buNone/>
            </a:pPr>
            <a:r>
              <a:rPr lang="en-US" sz="2400" dirty="0" smtClean="0"/>
              <a:t>Draw and Label an energy pyramid of the food web. </a:t>
            </a:r>
            <a:endParaRPr lang="en-US" sz="2400" dirty="0"/>
          </a:p>
        </p:txBody>
      </p:sp>
      <p:sp>
        <p:nvSpPr>
          <p:cNvPr id="6" name="TextBox 5"/>
          <p:cNvSpPr txBox="1"/>
          <p:nvPr/>
        </p:nvSpPr>
        <p:spPr>
          <a:xfrm>
            <a:off x="1828800" y="3429000"/>
            <a:ext cx="1143000" cy="584775"/>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onstantia"/>
              </a:rPr>
              <a:t>Tertiary Consumer</a:t>
            </a:r>
            <a:endParaRPr lang="en-US" sz="1600" dirty="0">
              <a:solidFill>
                <a:prstClr val="black"/>
              </a:solidFill>
              <a:latin typeface="Constantia"/>
            </a:endParaRPr>
          </a:p>
        </p:txBody>
      </p:sp>
      <p:sp>
        <p:nvSpPr>
          <p:cNvPr id="7" name="TextBox 6"/>
          <p:cNvSpPr txBox="1"/>
          <p:nvPr/>
        </p:nvSpPr>
        <p:spPr>
          <a:xfrm>
            <a:off x="1828800" y="4114800"/>
            <a:ext cx="1143000" cy="584775"/>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onstantia"/>
              </a:rPr>
              <a:t>Secondary Consumer</a:t>
            </a:r>
            <a:endParaRPr lang="en-US" sz="1600" dirty="0">
              <a:solidFill>
                <a:prstClr val="black"/>
              </a:solidFill>
              <a:latin typeface="Constantia"/>
            </a:endParaRPr>
          </a:p>
        </p:txBody>
      </p:sp>
      <p:sp>
        <p:nvSpPr>
          <p:cNvPr id="8" name="TextBox 7"/>
          <p:cNvSpPr txBox="1"/>
          <p:nvPr/>
        </p:nvSpPr>
        <p:spPr>
          <a:xfrm>
            <a:off x="1828800" y="4800600"/>
            <a:ext cx="1143000" cy="584775"/>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onstantia"/>
              </a:rPr>
              <a:t>Primary</a:t>
            </a:r>
          </a:p>
          <a:p>
            <a:pPr fontAlgn="auto">
              <a:spcBef>
                <a:spcPts val="0"/>
              </a:spcBef>
              <a:spcAft>
                <a:spcPts val="0"/>
              </a:spcAft>
            </a:pPr>
            <a:r>
              <a:rPr lang="en-US" sz="1600" dirty="0" smtClean="0">
                <a:solidFill>
                  <a:prstClr val="black"/>
                </a:solidFill>
                <a:latin typeface="Constantia"/>
              </a:rPr>
              <a:t>Consumer</a:t>
            </a:r>
            <a:endParaRPr lang="en-US" sz="1600" dirty="0">
              <a:solidFill>
                <a:prstClr val="black"/>
              </a:solidFill>
              <a:latin typeface="Constantia"/>
            </a:endParaRPr>
          </a:p>
        </p:txBody>
      </p:sp>
      <p:sp>
        <p:nvSpPr>
          <p:cNvPr id="9" name="TextBox 8"/>
          <p:cNvSpPr txBox="1"/>
          <p:nvPr/>
        </p:nvSpPr>
        <p:spPr>
          <a:xfrm>
            <a:off x="1905000" y="5638800"/>
            <a:ext cx="1143000"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onstantia"/>
              </a:rPr>
              <a:t>Producer</a:t>
            </a:r>
            <a:endParaRPr lang="en-US" sz="1600" dirty="0">
              <a:solidFill>
                <a:prstClr val="black"/>
              </a:solidFill>
              <a:latin typeface="Constantia"/>
            </a:endParaRPr>
          </a:p>
        </p:txBody>
      </p:sp>
      <p:sp>
        <p:nvSpPr>
          <p:cNvPr id="11" name="Oval 10"/>
          <p:cNvSpPr/>
          <p:nvPr/>
        </p:nvSpPr>
        <p:spPr>
          <a:xfrm>
            <a:off x="762000" y="5638800"/>
            <a:ext cx="838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 name="Rectangle 14"/>
          <p:cNvSpPr/>
          <p:nvPr/>
        </p:nvSpPr>
        <p:spPr>
          <a:xfrm>
            <a:off x="685800" y="480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 name="Rectangle 15"/>
          <p:cNvSpPr/>
          <p:nvPr/>
        </p:nvSpPr>
        <p:spPr>
          <a:xfrm>
            <a:off x="685800" y="41148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Rectangle 16"/>
          <p:cNvSpPr/>
          <p:nvPr/>
        </p:nvSpPr>
        <p:spPr>
          <a:xfrm>
            <a:off x="685800" y="33528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cxnSp>
        <p:nvCxnSpPr>
          <p:cNvPr id="19" name="Straight Arrow Connector 18"/>
          <p:cNvCxnSpPr>
            <a:stCxn id="11" idx="0"/>
            <a:endCxn id="15" idx="2"/>
          </p:cNvCxnSpPr>
          <p:nvPr/>
        </p:nvCxnSpPr>
        <p:spPr>
          <a:xfrm flipV="1">
            <a:off x="1181100" y="5257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19200" y="3810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19200" y="4572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 name="Picture 28" descr="food chain">
            <a:hlinkClick r:id="rId2" tgtFrame="_top"/>
          </p:cNvPr>
          <p:cNvPicPr/>
          <p:nvPr/>
        </p:nvPicPr>
        <p:blipFill>
          <a:blip r:embed="rId3" cstate="print"/>
          <a:srcRect/>
          <a:stretch>
            <a:fillRect/>
          </a:stretch>
        </p:blipFill>
        <p:spPr bwMode="auto">
          <a:xfrm>
            <a:off x="4495800" y="1981200"/>
            <a:ext cx="4229100" cy="4749165"/>
          </a:xfrm>
          <a:prstGeom prst="rect">
            <a:avLst/>
          </a:prstGeom>
          <a:noFill/>
          <a:ln w="9525">
            <a:noFill/>
            <a:miter lim="800000"/>
            <a:headEnd/>
            <a:tailEnd/>
          </a:ln>
        </p:spPr>
      </p:pic>
      <p:sp>
        <p:nvSpPr>
          <p:cNvPr id="5" name="TextBox 4"/>
          <p:cNvSpPr txBox="1"/>
          <p:nvPr/>
        </p:nvSpPr>
        <p:spPr>
          <a:xfrm>
            <a:off x="5076825" y="5808077"/>
            <a:ext cx="3257550" cy="830997"/>
          </a:xfrm>
          <a:prstGeom prst="rect">
            <a:avLst/>
          </a:prstGeom>
          <a:solidFill>
            <a:schemeClr val="bg1"/>
          </a:solidFill>
        </p:spPr>
        <p:txBody>
          <a:bodyPr wrap="square" rtlCol="0">
            <a:spAutoFit/>
          </a:bodyPr>
          <a:lstStyle/>
          <a:p>
            <a:r>
              <a:rPr lang="en-US" dirty="0" smtClean="0"/>
              <a:t>Seaweed and Phytoplankton</a:t>
            </a:r>
            <a:endParaRPr lang="en-US" dirty="0"/>
          </a:p>
        </p:txBody>
      </p:sp>
    </p:spTree>
    <p:extLst>
      <p:ext uri="{BB962C8B-B14F-4D97-AF65-F5344CB8AC3E}">
        <p14:creationId xmlns:p14="http://schemas.microsoft.com/office/powerpoint/2010/main" val="3593280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600200" y="228600"/>
            <a:ext cx="4953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1"/>
                </a:solidFill>
                <a:latin typeface="Comic Sans MS" pitchFamily="66" charset="0"/>
              </a:rPr>
              <a:t>Nutrient Cycles</a:t>
            </a:r>
          </a:p>
        </p:txBody>
      </p:sp>
      <p:sp>
        <p:nvSpPr>
          <p:cNvPr id="45059" name="Text Box 3"/>
          <p:cNvSpPr txBox="1">
            <a:spLocks noChangeArrowheads="1"/>
          </p:cNvSpPr>
          <p:nvPr/>
        </p:nvSpPr>
        <p:spPr bwMode="auto">
          <a:xfrm>
            <a:off x="304800" y="1219200"/>
            <a:ext cx="8610600" cy="4486275"/>
          </a:xfrm>
          <a:prstGeom prst="rect">
            <a:avLst/>
          </a:prstGeom>
          <a:noFill/>
          <a:ln w="9525">
            <a:noFill/>
            <a:miter lim="800000"/>
            <a:headEnd/>
            <a:tailEnd/>
          </a:ln>
        </p:spPr>
        <p:txBody>
          <a:bodyPr>
            <a:spAutoFit/>
          </a:bodyPr>
          <a:lstStyle/>
          <a:p>
            <a:pPr algn="ctr">
              <a:spcBef>
                <a:spcPct val="50000"/>
              </a:spcBef>
            </a:pPr>
            <a:r>
              <a:rPr lang="en-US" sz="3600" b="1">
                <a:solidFill>
                  <a:schemeClr val="bg1"/>
                </a:solidFill>
                <a:latin typeface="Comic Sans MS" pitchFamily="66" charset="0"/>
              </a:rPr>
              <a:t>Cycling maintains homeostasis (balance) in the environment.</a:t>
            </a:r>
          </a:p>
          <a:p>
            <a:pPr algn="ctr">
              <a:spcBef>
                <a:spcPct val="50000"/>
              </a:spcBef>
              <a:buFontTx/>
              <a:buChar char="•"/>
            </a:pPr>
            <a:r>
              <a:rPr lang="en-US" sz="3600" b="1">
                <a:solidFill>
                  <a:schemeClr val="accent1"/>
                </a:solidFill>
                <a:latin typeface="Comic Sans MS" pitchFamily="66" charset="0"/>
              </a:rPr>
              <a:t>3 cycles to investigate:</a:t>
            </a:r>
          </a:p>
          <a:p>
            <a:pPr lvl="4">
              <a:spcBef>
                <a:spcPct val="50000"/>
              </a:spcBef>
            </a:pPr>
            <a:r>
              <a:rPr lang="en-US" sz="3600" b="1">
                <a:solidFill>
                  <a:schemeClr val="bg1"/>
                </a:solidFill>
                <a:latin typeface="Comic Sans MS" pitchFamily="66" charset="0"/>
              </a:rPr>
              <a:t>1. Water cycle</a:t>
            </a:r>
          </a:p>
          <a:p>
            <a:pPr lvl="4">
              <a:spcBef>
                <a:spcPct val="50000"/>
              </a:spcBef>
            </a:pPr>
            <a:r>
              <a:rPr lang="en-US" sz="3600" b="1">
                <a:solidFill>
                  <a:schemeClr val="bg1"/>
                </a:solidFill>
                <a:latin typeface="Comic Sans MS" pitchFamily="66" charset="0"/>
              </a:rPr>
              <a:t>2. Carbon cycle</a:t>
            </a:r>
          </a:p>
          <a:p>
            <a:pPr lvl="4">
              <a:spcBef>
                <a:spcPct val="50000"/>
              </a:spcBef>
            </a:pPr>
            <a:r>
              <a:rPr lang="en-US" sz="3600" b="1">
                <a:solidFill>
                  <a:schemeClr val="bg1"/>
                </a:solidFill>
                <a:latin typeface="Comic Sans MS" pitchFamily="66" charset="0"/>
              </a:rPr>
              <a:t>3. Nitrogen cycle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026"/>
          <p:cNvSpPr txBox="1">
            <a:spLocks noChangeArrowheads="1"/>
          </p:cNvSpPr>
          <p:nvPr/>
        </p:nvSpPr>
        <p:spPr bwMode="auto">
          <a:xfrm>
            <a:off x="228600" y="609600"/>
            <a:ext cx="8610600" cy="2838450"/>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Water cycle-</a:t>
            </a:r>
          </a:p>
          <a:p>
            <a:pPr>
              <a:spcBef>
                <a:spcPct val="50000"/>
              </a:spcBef>
            </a:pPr>
            <a:endParaRPr lang="en-US" sz="3600" b="1">
              <a:solidFill>
                <a:schemeClr val="accent1"/>
              </a:solidFill>
              <a:latin typeface="Comic Sans MS" pitchFamily="66" charset="0"/>
            </a:endParaRPr>
          </a:p>
          <a:p>
            <a:pPr algn="ctr">
              <a:spcBef>
                <a:spcPct val="50000"/>
              </a:spcBef>
              <a:buFontTx/>
              <a:buChar char="•"/>
            </a:pPr>
            <a:r>
              <a:rPr lang="en-US" sz="3600" b="1">
                <a:solidFill>
                  <a:schemeClr val="bg1"/>
                </a:solidFill>
                <a:latin typeface="Comic Sans MS" pitchFamily="66" charset="0"/>
              </a:rPr>
              <a:t>Evaporation, transpiration, condensation, precipitation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228600" y="0"/>
            <a:ext cx="8610600" cy="641350"/>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Water cycle-</a:t>
            </a:r>
          </a:p>
        </p:txBody>
      </p:sp>
      <p:pic>
        <p:nvPicPr>
          <p:cNvPr id="47107" name="Picture 5" descr="Water%20Cycle"/>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304800" y="838200"/>
            <a:ext cx="8001000" cy="3387725"/>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Carbon cycle-</a:t>
            </a:r>
          </a:p>
          <a:p>
            <a:pPr>
              <a:spcBef>
                <a:spcPct val="50000"/>
              </a:spcBef>
            </a:pPr>
            <a:endParaRPr lang="en-US" sz="3600" b="1">
              <a:solidFill>
                <a:schemeClr val="accent1"/>
              </a:solidFill>
              <a:latin typeface="Comic Sans MS" pitchFamily="66" charset="0"/>
            </a:endParaRPr>
          </a:p>
          <a:p>
            <a:pPr algn="ctr">
              <a:spcBef>
                <a:spcPct val="50000"/>
              </a:spcBef>
              <a:buFontTx/>
              <a:buChar char="•"/>
            </a:pPr>
            <a:r>
              <a:rPr lang="en-US" sz="3600" b="1">
                <a:solidFill>
                  <a:schemeClr val="bg1"/>
                </a:solidFill>
                <a:latin typeface="Comic Sans MS" pitchFamily="66" charset="0"/>
              </a:rPr>
              <a:t>Photosynthesis and respiration cycle carbon and oxygen through the environment.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0"/>
            <a:ext cx="4953000" cy="641350"/>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Carbon cycle-</a:t>
            </a:r>
          </a:p>
        </p:txBody>
      </p:sp>
      <p:pic>
        <p:nvPicPr>
          <p:cNvPr id="49155" name="Picture 5" descr="Carbon%20Cycle"/>
          <p:cNvPicPr>
            <a:picLocks noChangeAspect="1" noChangeArrowheads="1"/>
          </p:cNvPicPr>
          <p:nvPr/>
        </p:nvPicPr>
        <p:blipFill>
          <a:blip r:embed="rId3" cstate="print"/>
          <a:srcRect/>
          <a:stretch>
            <a:fillRect/>
          </a:stretch>
        </p:blipFill>
        <p:spPr bwMode="auto">
          <a:xfrm>
            <a:off x="0" y="823913"/>
            <a:ext cx="9144000" cy="603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6147" name="Text Box 3"/>
          <p:cNvSpPr txBox="1">
            <a:spLocks noChangeArrowheads="1"/>
          </p:cNvSpPr>
          <p:nvPr/>
        </p:nvSpPr>
        <p:spPr bwMode="auto">
          <a:xfrm>
            <a:off x="304800" y="304800"/>
            <a:ext cx="8458200" cy="2563813"/>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Organism </a:t>
            </a:r>
            <a:r>
              <a:rPr lang="en-US" sz="3600" b="1">
                <a:solidFill>
                  <a:schemeClr val="tx2"/>
                </a:solidFill>
                <a:latin typeface="Comic Sans MS" pitchFamily="66" charset="0"/>
              </a:rPr>
              <a:t>-</a:t>
            </a:r>
            <a:r>
              <a:rPr lang="en-US" sz="3600" b="1">
                <a:solidFill>
                  <a:schemeClr val="accent1"/>
                </a:solidFill>
                <a:latin typeface="Comic Sans MS" pitchFamily="66" charset="0"/>
              </a:rPr>
              <a:t> </a:t>
            </a:r>
            <a:r>
              <a:rPr lang="en-US" sz="3600">
                <a:solidFill>
                  <a:schemeClr val="bg1"/>
                </a:solidFill>
                <a:latin typeface="Comic Sans MS" pitchFamily="66" charset="0"/>
              </a:rPr>
              <a:t>any unicellular or multicellular form exhibiting all of the characteristics of life, an individual.</a:t>
            </a:r>
          </a:p>
          <a:p>
            <a:pPr>
              <a:spcBef>
                <a:spcPct val="50000"/>
              </a:spcBef>
              <a:buFontTx/>
              <a:buChar char="•"/>
            </a:pPr>
            <a:r>
              <a:rPr lang="en-US" sz="3600">
                <a:solidFill>
                  <a:schemeClr val="bg1"/>
                </a:solidFill>
                <a:latin typeface="Comic Sans MS" pitchFamily="66" charset="0"/>
              </a:rPr>
              <a:t>The lowest level of organization</a:t>
            </a:r>
          </a:p>
        </p:txBody>
      </p:sp>
      <p:pic>
        <p:nvPicPr>
          <p:cNvPr id="6148" name="Picture 4" descr="10615219_red_male"/>
          <p:cNvPicPr>
            <a:picLocks noChangeAspect="1" noChangeArrowheads="1"/>
          </p:cNvPicPr>
          <p:nvPr/>
        </p:nvPicPr>
        <p:blipFill>
          <a:blip r:embed="rId3" cstate="print"/>
          <a:srcRect/>
          <a:stretch>
            <a:fillRect/>
          </a:stretch>
        </p:blipFill>
        <p:spPr bwMode="auto">
          <a:xfrm>
            <a:off x="381000" y="3200400"/>
            <a:ext cx="4318000" cy="3238500"/>
          </a:xfrm>
          <a:prstGeom prst="rect">
            <a:avLst/>
          </a:prstGeom>
          <a:noFill/>
          <a:ln w="9525">
            <a:noFill/>
            <a:miter lim="800000"/>
            <a:headEnd/>
            <a:tailEnd/>
          </a:ln>
        </p:spPr>
      </p:pic>
      <p:pic>
        <p:nvPicPr>
          <p:cNvPr id="6149" name="Picture 5" descr="10000661"/>
          <p:cNvPicPr>
            <a:picLocks noChangeAspect="1" noChangeArrowheads="1"/>
          </p:cNvPicPr>
          <p:nvPr/>
        </p:nvPicPr>
        <p:blipFill>
          <a:blip r:embed="rId4" cstate="print"/>
          <a:srcRect/>
          <a:stretch>
            <a:fillRect/>
          </a:stretch>
        </p:blipFill>
        <p:spPr bwMode="auto">
          <a:xfrm>
            <a:off x="5029200" y="3200400"/>
            <a:ext cx="3679825" cy="32686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152400"/>
            <a:ext cx="8915400" cy="3811588"/>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Nitrogen cycle-</a:t>
            </a:r>
            <a:r>
              <a:rPr lang="en-US" sz="3600" b="1">
                <a:solidFill>
                  <a:schemeClr val="bg1"/>
                </a:solidFill>
                <a:latin typeface="Comic Sans MS" pitchFamily="66" charset="0"/>
              </a:rPr>
              <a:t> </a:t>
            </a:r>
          </a:p>
          <a:p>
            <a:pPr>
              <a:spcBef>
                <a:spcPct val="50000"/>
              </a:spcBef>
            </a:pPr>
            <a:r>
              <a:rPr lang="en-US" sz="3200" b="1">
                <a:solidFill>
                  <a:schemeClr val="bg1"/>
                </a:solidFill>
                <a:latin typeface="Comic Sans MS" pitchFamily="66" charset="0"/>
              </a:rPr>
              <a:t>Atmospheric nitrogen (N</a:t>
            </a:r>
            <a:r>
              <a:rPr lang="en-US" sz="3200" b="1" baseline="-25000">
                <a:solidFill>
                  <a:schemeClr val="bg1"/>
                </a:solidFill>
                <a:latin typeface="Comic Sans MS" pitchFamily="66" charset="0"/>
              </a:rPr>
              <a:t>2</a:t>
            </a:r>
            <a:r>
              <a:rPr lang="en-US" sz="3200" b="1">
                <a:solidFill>
                  <a:schemeClr val="bg1"/>
                </a:solidFill>
                <a:latin typeface="Comic Sans MS" pitchFamily="66" charset="0"/>
              </a:rPr>
              <a:t>) makes up nearly 78%-80% of air. </a:t>
            </a:r>
          </a:p>
          <a:p>
            <a:pPr>
              <a:spcBef>
                <a:spcPct val="50000"/>
              </a:spcBef>
            </a:pPr>
            <a:r>
              <a:rPr lang="en-US" sz="3200" b="1">
                <a:solidFill>
                  <a:schemeClr val="bg1"/>
                </a:solidFill>
                <a:latin typeface="Comic Sans MS" pitchFamily="66" charset="0"/>
              </a:rPr>
              <a:t>Organisms can not use it in that form.</a:t>
            </a:r>
          </a:p>
          <a:p>
            <a:pPr>
              <a:spcBef>
                <a:spcPct val="50000"/>
              </a:spcBef>
            </a:pPr>
            <a:r>
              <a:rPr lang="en-US" sz="3200" b="1">
                <a:solidFill>
                  <a:schemeClr val="bg1"/>
                </a:solidFill>
                <a:latin typeface="Comic Sans MS" pitchFamily="66" charset="0"/>
              </a:rPr>
              <a:t>Lightning and bacteria convert nitrogen into usable forms.</a:t>
            </a:r>
          </a:p>
        </p:txBody>
      </p:sp>
      <p:pic>
        <p:nvPicPr>
          <p:cNvPr id="50179" name="Picture 5" descr="Lightening-640">
            <a:hlinkClick r:id="rId3"/>
          </p:cNvPr>
          <p:cNvPicPr>
            <a:picLocks noChangeAspect="1" noChangeArrowheads="1"/>
          </p:cNvPicPr>
          <p:nvPr/>
        </p:nvPicPr>
        <p:blipFill>
          <a:blip r:embed="rId4" cstate="print"/>
          <a:srcRect/>
          <a:stretch>
            <a:fillRect/>
          </a:stretch>
        </p:blipFill>
        <p:spPr bwMode="auto">
          <a:xfrm>
            <a:off x="3048000" y="3657600"/>
            <a:ext cx="513238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8600" y="152400"/>
            <a:ext cx="8915400" cy="6134100"/>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Nitrogen cycle- </a:t>
            </a:r>
          </a:p>
          <a:p>
            <a:pPr>
              <a:spcBef>
                <a:spcPct val="50000"/>
              </a:spcBef>
            </a:pPr>
            <a:r>
              <a:rPr lang="en-US" sz="3600" b="1">
                <a:solidFill>
                  <a:schemeClr val="bg1"/>
                </a:solidFill>
                <a:latin typeface="Comic Sans MS" pitchFamily="66" charset="0"/>
              </a:rPr>
              <a:t>Only in certain bacteria and industrial technologies can fix nitrogen.</a:t>
            </a:r>
          </a:p>
          <a:p>
            <a:pPr>
              <a:spcBef>
                <a:spcPct val="50000"/>
              </a:spcBef>
            </a:pPr>
            <a:r>
              <a:rPr lang="en-US" sz="3600" b="1">
                <a:solidFill>
                  <a:schemeClr val="accent1"/>
                </a:solidFill>
                <a:latin typeface="Comic Sans MS" pitchFamily="66" charset="0"/>
              </a:rPr>
              <a:t>Nitrogen fixation</a:t>
            </a:r>
            <a:r>
              <a:rPr lang="en-US" sz="3600" b="1">
                <a:solidFill>
                  <a:schemeClr val="bg1"/>
                </a:solidFill>
                <a:latin typeface="Comic Sans MS" pitchFamily="66" charset="0"/>
              </a:rPr>
              <a:t>-convert atmospheric nitrogen (N</a:t>
            </a:r>
            <a:r>
              <a:rPr lang="en-US" sz="3600" b="1" baseline="-25000">
                <a:solidFill>
                  <a:schemeClr val="bg1"/>
                </a:solidFill>
                <a:latin typeface="Comic Sans MS" pitchFamily="66" charset="0"/>
              </a:rPr>
              <a:t>2</a:t>
            </a:r>
            <a:r>
              <a:rPr lang="en-US" sz="3600" b="1">
                <a:solidFill>
                  <a:schemeClr val="bg1"/>
                </a:solidFill>
                <a:latin typeface="Comic Sans MS" pitchFamily="66" charset="0"/>
              </a:rPr>
              <a:t>) into ammonium (NH</a:t>
            </a:r>
            <a:r>
              <a:rPr lang="en-US" sz="3600" b="1" baseline="-25000">
                <a:solidFill>
                  <a:schemeClr val="bg1"/>
                </a:solidFill>
                <a:latin typeface="Comic Sans MS" pitchFamily="66" charset="0"/>
              </a:rPr>
              <a:t>4</a:t>
            </a:r>
            <a:r>
              <a:rPr lang="en-US" sz="3600" b="1" baseline="30000">
                <a:solidFill>
                  <a:schemeClr val="bg1"/>
                </a:solidFill>
                <a:latin typeface="Comic Sans MS" pitchFamily="66" charset="0"/>
              </a:rPr>
              <a:t>+</a:t>
            </a:r>
            <a:r>
              <a:rPr lang="en-US" sz="3600" b="1">
                <a:solidFill>
                  <a:schemeClr val="bg1"/>
                </a:solidFill>
                <a:latin typeface="Comic Sans MS" pitchFamily="66" charset="0"/>
              </a:rPr>
              <a:t>) which can be used to make organic compounds like amino acids.</a:t>
            </a:r>
          </a:p>
          <a:p>
            <a:pPr>
              <a:spcBef>
                <a:spcPct val="50000"/>
              </a:spcBef>
            </a:pPr>
            <a:r>
              <a:rPr lang="en-US" sz="3600" b="1">
                <a:solidFill>
                  <a:schemeClr val="bg1"/>
                </a:solidFill>
                <a:latin typeface="Comic Sans MS" pitchFamily="66" charset="0"/>
              </a:rPr>
              <a:t>		N</a:t>
            </a:r>
            <a:r>
              <a:rPr lang="en-US" sz="3600" b="1" baseline="-25000">
                <a:solidFill>
                  <a:schemeClr val="bg1"/>
                </a:solidFill>
                <a:latin typeface="Comic Sans MS" pitchFamily="66" charset="0"/>
              </a:rPr>
              <a:t>2 			 </a:t>
            </a:r>
            <a:r>
              <a:rPr lang="en-US" sz="3600" b="1">
                <a:solidFill>
                  <a:schemeClr val="bg1"/>
                </a:solidFill>
                <a:latin typeface="Comic Sans MS" pitchFamily="66" charset="0"/>
              </a:rPr>
              <a:t>NH</a:t>
            </a:r>
            <a:r>
              <a:rPr lang="en-US" sz="3600" b="1" baseline="-25000">
                <a:solidFill>
                  <a:schemeClr val="bg1"/>
                </a:solidFill>
                <a:latin typeface="Comic Sans MS" pitchFamily="66" charset="0"/>
              </a:rPr>
              <a:t>4</a:t>
            </a:r>
            <a:r>
              <a:rPr lang="en-US" sz="3600" b="1" baseline="30000">
                <a:solidFill>
                  <a:schemeClr val="bg1"/>
                </a:solidFill>
                <a:latin typeface="Comic Sans MS" pitchFamily="66" charset="0"/>
              </a:rPr>
              <a:t>+</a:t>
            </a:r>
            <a:endParaRPr lang="en-US" sz="3600" b="1">
              <a:solidFill>
                <a:schemeClr val="bg1"/>
              </a:solidFill>
              <a:latin typeface="Comic Sans MS" pitchFamily="66" charset="0"/>
            </a:endParaRPr>
          </a:p>
          <a:p>
            <a:pPr>
              <a:spcBef>
                <a:spcPct val="50000"/>
              </a:spcBef>
            </a:pPr>
            <a:endParaRPr lang="en-US" sz="3600" b="1">
              <a:solidFill>
                <a:schemeClr val="bg1"/>
              </a:solidFill>
              <a:latin typeface="Comic Sans MS" pitchFamily="66" charset="0"/>
            </a:endParaRPr>
          </a:p>
        </p:txBody>
      </p:sp>
      <p:sp>
        <p:nvSpPr>
          <p:cNvPr id="51203" name="Line 5"/>
          <p:cNvSpPr>
            <a:spLocks noChangeShapeType="1"/>
          </p:cNvSpPr>
          <p:nvPr/>
        </p:nvSpPr>
        <p:spPr bwMode="auto">
          <a:xfrm>
            <a:off x="2971800" y="5105400"/>
            <a:ext cx="1828800" cy="0"/>
          </a:xfrm>
          <a:prstGeom prst="line">
            <a:avLst/>
          </a:prstGeom>
          <a:noFill/>
          <a:ln w="38100">
            <a:solidFill>
              <a:schemeClr val="bg1"/>
            </a:solidFill>
            <a:round/>
            <a:headEnd/>
            <a:tailEnd type="triangle" w="med" len="med"/>
          </a:ln>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152400"/>
            <a:ext cx="4343400" cy="5670550"/>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Nitrogen cycle-</a:t>
            </a:r>
          </a:p>
          <a:p>
            <a:pPr>
              <a:spcBef>
                <a:spcPct val="50000"/>
              </a:spcBef>
            </a:pPr>
            <a:r>
              <a:rPr lang="en-US" sz="3600" b="1">
                <a:solidFill>
                  <a:schemeClr val="bg1"/>
                </a:solidFill>
                <a:latin typeface="Comic Sans MS" pitchFamily="66" charset="0"/>
              </a:rPr>
              <a:t>Nitrogen-fixing bacteria:</a:t>
            </a:r>
          </a:p>
          <a:p>
            <a:pPr>
              <a:spcBef>
                <a:spcPct val="50000"/>
              </a:spcBef>
            </a:pPr>
            <a:r>
              <a:rPr lang="en-US" sz="3200" b="1">
                <a:solidFill>
                  <a:schemeClr val="bg1"/>
                </a:solidFill>
                <a:latin typeface="Comic Sans MS" pitchFamily="66" charset="0"/>
              </a:rPr>
              <a:t>Some live in a symbiotic relationship with plants of the legume family (e.g., soybeans, clover, peanuts).</a:t>
            </a:r>
          </a:p>
        </p:txBody>
      </p:sp>
      <p:pic>
        <p:nvPicPr>
          <p:cNvPr id="52227" name="Picture 3" descr="Nodules"/>
          <p:cNvPicPr>
            <a:picLocks noChangeAspect="1" noChangeArrowheads="1"/>
          </p:cNvPicPr>
          <p:nvPr/>
        </p:nvPicPr>
        <p:blipFill>
          <a:blip r:embed="rId3" cstate="print"/>
          <a:srcRect/>
          <a:stretch>
            <a:fillRect/>
          </a:stretch>
        </p:blipFill>
        <p:spPr bwMode="auto">
          <a:xfrm>
            <a:off x="4495800" y="685800"/>
            <a:ext cx="4343400" cy="5562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26"/>
          <p:cNvSpPr txBox="1">
            <a:spLocks noChangeArrowheads="1"/>
          </p:cNvSpPr>
          <p:nvPr/>
        </p:nvSpPr>
        <p:spPr bwMode="auto">
          <a:xfrm>
            <a:off x="228600" y="533400"/>
            <a:ext cx="8915400" cy="5310188"/>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Nitrogen cycle-</a:t>
            </a:r>
            <a:r>
              <a:rPr lang="en-US" sz="3600" b="1">
                <a:solidFill>
                  <a:schemeClr val="bg1"/>
                </a:solidFill>
                <a:latin typeface="Comic Sans MS" pitchFamily="66" charset="0"/>
              </a:rPr>
              <a:t> </a:t>
            </a:r>
          </a:p>
          <a:p>
            <a:pPr>
              <a:spcBef>
                <a:spcPct val="50000"/>
              </a:spcBef>
              <a:buFontTx/>
              <a:buChar char="•"/>
            </a:pPr>
            <a:r>
              <a:rPr lang="en-US" sz="3600" b="1">
                <a:solidFill>
                  <a:schemeClr val="bg1"/>
                </a:solidFill>
                <a:latin typeface="Comic Sans MS" pitchFamily="66" charset="0"/>
              </a:rPr>
              <a:t>Some nitrogen-fixing bacteria live free in the soil. </a:t>
            </a:r>
          </a:p>
          <a:p>
            <a:pPr>
              <a:spcBef>
                <a:spcPct val="50000"/>
              </a:spcBef>
              <a:buFontTx/>
              <a:buChar char="•"/>
            </a:pPr>
            <a:r>
              <a:rPr lang="en-US" sz="3600" b="1">
                <a:solidFill>
                  <a:schemeClr val="bg1"/>
                </a:solidFill>
                <a:latin typeface="Comic Sans MS" pitchFamily="66" charset="0"/>
              </a:rPr>
              <a:t>Nitrogen-fixing cyanobacteria are essential to maintaining the fertility of semi-aquatic environments like rice paddies.</a:t>
            </a:r>
          </a:p>
          <a:p>
            <a:pPr>
              <a:spcBef>
                <a:spcPct val="50000"/>
              </a:spcBef>
            </a:pPr>
            <a:endParaRPr lang="en-US" sz="3600" b="1">
              <a:solidFill>
                <a:schemeClr val="accent1"/>
              </a:solidFill>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nitr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3"/>
          <p:cNvSpPr>
            <a:spLocks noChangeArrowheads="1"/>
          </p:cNvSpPr>
          <p:nvPr/>
        </p:nvSpPr>
        <p:spPr bwMode="auto">
          <a:xfrm>
            <a:off x="3200400" y="0"/>
            <a:ext cx="27432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299" name="Text Box 4"/>
          <p:cNvSpPr txBox="1">
            <a:spLocks noChangeArrowheads="1"/>
          </p:cNvSpPr>
          <p:nvPr/>
        </p:nvSpPr>
        <p:spPr bwMode="auto">
          <a:xfrm>
            <a:off x="3657600" y="228600"/>
            <a:ext cx="2057400" cy="822325"/>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rPr>
              <a:t>Atmospheric nitrogen</a:t>
            </a:r>
          </a:p>
        </p:txBody>
      </p:sp>
      <p:sp>
        <p:nvSpPr>
          <p:cNvPr id="55300" name="Line 5"/>
          <p:cNvSpPr>
            <a:spLocks noChangeShapeType="1"/>
          </p:cNvSpPr>
          <p:nvPr/>
        </p:nvSpPr>
        <p:spPr bwMode="auto">
          <a:xfrm flipH="1">
            <a:off x="2057400" y="914400"/>
            <a:ext cx="1219200" cy="1371600"/>
          </a:xfrm>
          <a:prstGeom prst="line">
            <a:avLst/>
          </a:prstGeom>
          <a:noFill/>
          <a:ln w="38100">
            <a:solidFill>
              <a:srgbClr val="FFFF00"/>
            </a:solidFill>
            <a:round/>
            <a:headEnd/>
            <a:tailEnd type="triangle" w="med" len="med"/>
          </a:ln>
        </p:spPr>
        <p:txBody>
          <a:bodyPr/>
          <a:lstStyle/>
          <a:p>
            <a:endParaRPr lang="en-US"/>
          </a:p>
        </p:txBody>
      </p:sp>
      <p:sp>
        <p:nvSpPr>
          <p:cNvPr id="55301" name="Line 6"/>
          <p:cNvSpPr>
            <a:spLocks noChangeShapeType="1"/>
          </p:cNvSpPr>
          <p:nvPr/>
        </p:nvSpPr>
        <p:spPr bwMode="auto">
          <a:xfrm flipH="1">
            <a:off x="2057400" y="685800"/>
            <a:ext cx="1143000" cy="0"/>
          </a:xfrm>
          <a:prstGeom prst="line">
            <a:avLst/>
          </a:prstGeom>
          <a:noFill/>
          <a:ln w="38100">
            <a:solidFill>
              <a:srgbClr val="FFFF00"/>
            </a:solidFill>
            <a:round/>
            <a:headEnd/>
            <a:tailEnd type="triangle" w="med" len="med"/>
          </a:ln>
        </p:spPr>
        <p:txBody>
          <a:bodyPr/>
          <a:lstStyle/>
          <a:p>
            <a:endParaRPr lang="en-US"/>
          </a:p>
        </p:txBody>
      </p:sp>
      <p:sp>
        <p:nvSpPr>
          <p:cNvPr id="55302" name="Oval 7"/>
          <p:cNvSpPr>
            <a:spLocks noChangeArrowheads="1"/>
          </p:cNvSpPr>
          <p:nvPr/>
        </p:nvSpPr>
        <p:spPr bwMode="auto">
          <a:xfrm>
            <a:off x="0" y="228600"/>
            <a:ext cx="2057400" cy="10668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03" name="Text Box 8"/>
          <p:cNvSpPr txBox="1">
            <a:spLocks noChangeArrowheads="1"/>
          </p:cNvSpPr>
          <p:nvPr/>
        </p:nvSpPr>
        <p:spPr bwMode="auto">
          <a:xfrm>
            <a:off x="152400" y="457200"/>
            <a:ext cx="17526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Lightning</a:t>
            </a:r>
          </a:p>
        </p:txBody>
      </p:sp>
      <p:sp>
        <p:nvSpPr>
          <p:cNvPr id="55304" name="Oval 9"/>
          <p:cNvSpPr>
            <a:spLocks noChangeArrowheads="1"/>
          </p:cNvSpPr>
          <p:nvPr/>
        </p:nvSpPr>
        <p:spPr bwMode="auto">
          <a:xfrm>
            <a:off x="0" y="2209800"/>
            <a:ext cx="25146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05" name="Text Box 10"/>
          <p:cNvSpPr txBox="1">
            <a:spLocks noChangeArrowheads="1"/>
          </p:cNvSpPr>
          <p:nvPr/>
        </p:nvSpPr>
        <p:spPr bwMode="auto">
          <a:xfrm>
            <a:off x="152400" y="2362200"/>
            <a:ext cx="2362200" cy="822325"/>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rPr>
              <a:t>Nitrogen fixing bacteria</a:t>
            </a:r>
          </a:p>
        </p:txBody>
      </p:sp>
      <p:sp>
        <p:nvSpPr>
          <p:cNvPr id="55306" name="Line 11"/>
          <p:cNvSpPr>
            <a:spLocks noChangeShapeType="1"/>
          </p:cNvSpPr>
          <p:nvPr/>
        </p:nvSpPr>
        <p:spPr bwMode="auto">
          <a:xfrm rot="18186852" flipH="1">
            <a:off x="-117475" y="3654425"/>
            <a:ext cx="1346200" cy="1066800"/>
          </a:xfrm>
          <a:prstGeom prst="line">
            <a:avLst/>
          </a:prstGeom>
          <a:noFill/>
          <a:ln w="38100">
            <a:solidFill>
              <a:srgbClr val="FFFF00"/>
            </a:solidFill>
            <a:round/>
            <a:headEnd/>
            <a:tailEnd type="triangle" w="med" len="med"/>
          </a:ln>
        </p:spPr>
        <p:txBody>
          <a:bodyPr/>
          <a:lstStyle/>
          <a:p>
            <a:endParaRPr lang="en-US"/>
          </a:p>
        </p:txBody>
      </p:sp>
      <p:sp>
        <p:nvSpPr>
          <p:cNvPr id="55307" name="Oval 12"/>
          <p:cNvSpPr>
            <a:spLocks noChangeArrowheads="1"/>
          </p:cNvSpPr>
          <p:nvPr/>
        </p:nvSpPr>
        <p:spPr bwMode="auto">
          <a:xfrm>
            <a:off x="0" y="4953000"/>
            <a:ext cx="16764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08" name="Text Box 13"/>
          <p:cNvSpPr txBox="1">
            <a:spLocks noChangeArrowheads="1"/>
          </p:cNvSpPr>
          <p:nvPr/>
        </p:nvSpPr>
        <p:spPr bwMode="auto">
          <a:xfrm>
            <a:off x="0" y="5334000"/>
            <a:ext cx="19812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Ammonium</a:t>
            </a:r>
          </a:p>
        </p:txBody>
      </p:sp>
      <p:sp>
        <p:nvSpPr>
          <p:cNvPr id="55309" name="Line 14"/>
          <p:cNvSpPr>
            <a:spLocks noChangeShapeType="1"/>
          </p:cNvSpPr>
          <p:nvPr/>
        </p:nvSpPr>
        <p:spPr bwMode="auto">
          <a:xfrm rot="12786852" flipH="1">
            <a:off x="1676400" y="5257800"/>
            <a:ext cx="685800" cy="444500"/>
          </a:xfrm>
          <a:prstGeom prst="line">
            <a:avLst/>
          </a:prstGeom>
          <a:noFill/>
          <a:ln w="38100">
            <a:solidFill>
              <a:srgbClr val="FFFF00"/>
            </a:solidFill>
            <a:round/>
            <a:headEnd/>
            <a:tailEnd type="triangle" w="med" len="med"/>
          </a:ln>
        </p:spPr>
        <p:txBody>
          <a:bodyPr/>
          <a:lstStyle/>
          <a:p>
            <a:endParaRPr lang="en-US"/>
          </a:p>
        </p:txBody>
      </p:sp>
      <p:sp>
        <p:nvSpPr>
          <p:cNvPr id="55310" name="Oval 15"/>
          <p:cNvSpPr>
            <a:spLocks noChangeArrowheads="1"/>
          </p:cNvSpPr>
          <p:nvPr/>
        </p:nvSpPr>
        <p:spPr bwMode="auto">
          <a:xfrm>
            <a:off x="2438400" y="4953000"/>
            <a:ext cx="21336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11" name="Text Box 17"/>
          <p:cNvSpPr txBox="1">
            <a:spLocks noChangeArrowheads="1"/>
          </p:cNvSpPr>
          <p:nvPr/>
        </p:nvSpPr>
        <p:spPr bwMode="auto">
          <a:xfrm>
            <a:off x="2286000" y="5181600"/>
            <a:ext cx="2362200" cy="822325"/>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rPr>
              <a:t>Nitrification by bacteria</a:t>
            </a:r>
          </a:p>
        </p:txBody>
      </p:sp>
      <p:sp>
        <p:nvSpPr>
          <p:cNvPr id="55312" name="Line 18"/>
          <p:cNvSpPr>
            <a:spLocks noChangeShapeType="1"/>
          </p:cNvSpPr>
          <p:nvPr/>
        </p:nvSpPr>
        <p:spPr bwMode="auto">
          <a:xfrm rot="12786852" flipH="1">
            <a:off x="4572000" y="5181600"/>
            <a:ext cx="820738" cy="585788"/>
          </a:xfrm>
          <a:prstGeom prst="line">
            <a:avLst/>
          </a:prstGeom>
          <a:noFill/>
          <a:ln w="38100">
            <a:solidFill>
              <a:srgbClr val="FFFF00"/>
            </a:solidFill>
            <a:round/>
            <a:headEnd/>
            <a:tailEnd type="triangle" w="med" len="med"/>
          </a:ln>
        </p:spPr>
        <p:txBody>
          <a:bodyPr/>
          <a:lstStyle/>
          <a:p>
            <a:endParaRPr lang="en-US"/>
          </a:p>
        </p:txBody>
      </p:sp>
      <p:sp>
        <p:nvSpPr>
          <p:cNvPr id="55313" name="Oval 19"/>
          <p:cNvSpPr>
            <a:spLocks noChangeArrowheads="1"/>
          </p:cNvSpPr>
          <p:nvPr/>
        </p:nvSpPr>
        <p:spPr bwMode="auto">
          <a:xfrm>
            <a:off x="5410200" y="4876800"/>
            <a:ext cx="16764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14" name="Text Box 20"/>
          <p:cNvSpPr txBox="1">
            <a:spLocks noChangeArrowheads="1"/>
          </p:cNvSpPr>
          <p:nvPr/>
        </p:nvSpPr>
        <p:spPr bwMode="auto">
          <a:xfrm>
            <a:off x="5638800" y="5257800"/>
            <a:ext cx="13716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Nitrites</a:t>
            </a:r>
          </a:p>
        </p:txBody>
      </p:sp>
      <p:sp>
        <p:nvSpPr>
          <p:cNvPr id="55315" name="Line 21"/>
          <p:cNvSpPr>
            <a:spLocks noChangeShapeType="1"/>
          </p:cNvSpPr>
          <p:nvPr/>
        </p:nvSpPr>
        <p:spPr bwMode="auto">
          <a:xfrm rot="12786852" flipH="1">
            <a:off x="7086600" y="5334000"/>
            <a:ext cx="522288" cy="346075"/>
          </a:xfrm>
          <a:prstGeom prst="line">
            <a:avLst/>
          </a:prstGeom>
          <a:noFill/>
          <a:ln w="38100">
            <a:solidFill>
              <a:srgbClr val="FFFF00"/>
            </a:solidFill>
            <a:round/>
            <a:headEnd/>
            <a:tailEnd type="triangle" w="med" len="med"/>
          </a:ln>
        </p:spPr>
        <p:txBody>
          <a:bodyPr/>
          <a:lstStyle/>
          <a:p>
            <a:endParaRPr lang="en-US"/>
          </a:p>
        </p:txBody>
      </p:sp>
      <p:sp>
        <p:nvSpPr>
          <p:cNvPr id="55316" name="Oval 22"/>
          <p:cNvSpPr>
            <a:spLocks noChangeArrowheads="1"/>
          </p:cNvSpPr>
          <p:nvPr/>
        </p:nvSpPr>
        <p:spPr bwMode="auto">
          <a:xfrm>
            <a:off x="7696200" y="4876800"/>
            <a:ext cx="14478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17" name="Text Box 23"/>
          <p:cNvSpPr txBox="1">
            <a:spLocks noChangeArrowheads="1"/>
          </p:cNvSpPr>
          <p:nvPr/>
        </p:nvSpPr>
        <p:spPr bwMode="auto">
          <a:xfrm>
            <a:off x="7620000" y="5257800"/>
            <a:ext cx="15240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Nitrates</a:t>
            </a:r>
          </a:p>
        </p:txBody>
      </p:sp>
      <p:sp>
        <p:nvSpPr>
          <p:cNvPr id="55318" name="Line 24"/>
          <p:cNvSpPr>
            <a:spLocks noChangeShapeType="1"/>
          </p:cNvSpPr>
          <p:nvPr/>
        </p:nvSpPr>
        <p:spPr bwMode="auto">
          <a:xfrm rot="6004666" flipH="1">
            <a:off x="7118350" y="3854450"/>
            <a:ext cx="1295400" cy="901700"/>
          </a:xfrm>
          <a:prstGeom prst="line">
            <a:avLst/>
          </a:prstGeom>
          <a:noFill/>
          <a:ln w="38100">
            <a:solidFill>
              <a:srgbClr val="FFFF00"/>
            </a:solidFill>
            <a:round/>
            <a:headEnd/>
            <a:tailEnd type="triangle" w="med" len="med"/>
          </a:ln>
        </p:spPr>
        <p:txBody>
          <a:bodyPr/>
          <a:lstStyle/>
          <a:p>
            <a:endParaRPr lang="en-US"/>
          </a:p>
        </p:txBody>
      </p:sp>
      <p:sp>
        <p:nvSpPr>
          <p:cNvPr id="55319" name="Line 25"/>
          <p:cNvSpPr>
            <a:spLocks noChangeShapeType="1"/>
          </p:cNvSpPr>
          <p:nvPr/>
        </p:nvSpPr>
        <p:spPr bwMode="auto">
          <a:xfrm rot="7398083" flipH="1">
            <a:off x="7474744" y="2664619"/>
            <a:ext cx="2365375" cy="1858963"/>
          </a:xfrm>
          <a:prstGeom prst="line">
            <a:avLst/>
          </a:prstGeom>
          <a:noFill/>
          <a:ln w="38100">
            <a:solidFill>
              <a:srgbClr val="FFFF00"/>
            </a:solidFill>
            <a:round/>
            <a:headEnd/>
            <a:tailEnd type="triangle" w="med" len="med"/>
          </a:ln>
        </p:spPr>
        <p:txBody>
          <a:bodyPr/>
          <a:lstStyle/>
          <a:p>
            <a:endParaRPr lang="en-US"/>
          </a:p>
        </p:txBody>
      </p:sp>
      <p:sp>
        <p:nvSpPr>
          <p:cNvPr id="55320" name="Oval 26"/>
          <p:cNvSpPr>
            <a:spLocks noChangeArrowheads="1"/>
          </p:cNvSpPr>
          <p:nvPr/>
        </p:nvSpPr>
        <p:spPr bwMode="auto">
          <a:xfrm>
            <a:off x="6629400" y="914400"/>
            <a:ext cx="25146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21" name="Text Box 27"/>
          <p:cNvSpPr txBox="1">
            <a:spLocks noChangeArrowheads="1"/>
          </p:cNvSpPr>
          <p:nvPr/>
        </p:nvSpPr>
        <p:spPr bwMode="auto">
          <a:xfrm>
            <a:off x="6781800" y="1143000"/>
            <a:ext cx="2362200" cy="822325"/>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rPr>
              <a:t>Denitrification by bacteria</a:t>
            </a:r>
          </a:p>
        </p:txBody>
      </p:sp>
      <p:sp>
        <p:nvSpPr>
          <p:cNvPr id="55322" name="Line 28"/>
          <p:cNvSpPr>
            <a:spLocks noChangeShapeType="1"/>
          </p:cNvSpPr>
          <p:nvPr/>
        </p:nvSpPr>
        <p:spPr bwMode="auto">
          <a:xfrm rot="2547377" flipH="1">
            <a:off x="5867400" y="990600"/>
            <a:ext cx="1066800" cy="76200"/>
          </a:xfrm>
          <a:prstGeom prst="line">
            <a:avLst/>
          </a:prstGeom>
          <a:noFill/>
          <a:ln w="38100">
            <a:solidFill>
              <a:srgbClr val="FFFF00"/>
            </a:solidFill>
            <a:round/>
            <a:headEnd/>
            <a:tailEnd type="triangle" w="med" len="med"/>
          </a:ln>
        </p:spPr>
        <p:txBody>
          <a:bodyPr/>
          <a:lstStyle/>
          <a:p>
            <a:endParaRPr lang="en-US"/>
          </a:p>
        </p:txBody>
      </p:sp>
      <p:sp>
        <p:nvSpPr>
          <p:cNvPr id="55323" name="Oval 29"/>
          <p:cNvSpPr>
            <a:spLocks noChangeArrowheads="1"/>
          </p:cNvSpPr>
          <p:nvPr/>
        </p:nvSpPr>
        <p:spPr bwMode="auto">
          <a:xfrm>
            <a:off x="6324600" y="2667000"/>
            <a:ext cx="1676400" cy="9144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24" name="Text Box 31"/>
          <p:cNvSpPr txBox="1">
            <a:spLocks noChangeArrowheads="1"/>
          </p:cNvSpPr>
          <p:nvPr/>
        </p:nvSpPr>
        <p:spPr bwMode="auto">
          <a:xfrm>
            <a:off x="6477000" y="2895600"/>
            <a:ext cx="13716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Plants</a:t>
            </a:r>
          </a:p>
        </p:txBody>
      </p:sp>
      <p:sp>
        <p:nvSpPr>
          <p:cNvPr id="55325" name="Line 32"/>
          <p:cNvSpPr>
            <a:spLocks noChangeShapeType="1"/>
          </p:cNvSpPr>
          <p:nvPr/>
        </p:nvSpPr>
        <p:spPr bwMode="auto">
          <a:xfrm rot="4401264" flipH="1">
            <a:off x="5983288" y="2393950"/>
            <a:ext cx="609600" cy="368300"/>
          </a:xfrm>
          <a:prstGeom prst="line">
            <a:avLst/>
          </a:prstGeom>
          <a:noFill/>
          <a:ln w="38100">
            <a:solidFill>
              <a:srgbClr val="FFFF00"/>
            </a:solidFill>
            <a:round/>
            <a:headEnd/>
            <a:tailEnd type="triangle" w="med" len="med"/>
          </a:ln>
        </p:spPr>
        <p:txBody>
          <a:bodyPr/>
          <a:lstStyle/>
          <a:p>
            <a:endParaRPr lang="en-US"/>
          </a:p>
        </p:txBody>
      </p:sp>
      <p:sp>
        <p:nvSpPr>
          <p:cNvPr id="55326" name="Oval 33"/>
          <p:cNvSpPr>
            <a:spLocks noChangeArrowheads="1"/>
          </p:cNvSpPr>
          <p:nvPr/>
        </p:nvSpPr>
        <p:spPr bwMode="auto">
          <a:xfrm>
            <a:off x="4419600" y="1676400"/>
            <a:ext cx="1676400" cy="9906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27" name="Text Box 34"/>
          <p:cNvSpPr txBox="1">
            <a:spLocks noChangeArrowheads="1"/>
          </p:cNvSpPr>
          <p:nvPr/>
        </p:nvSpPr>
        <p:spPr bwMode="auto">
          <a:xfrm>
            <a:off x="4419600" y="1905000"/>
            <a:ext cx="13716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Animals</a:t>
            </a:r>
          </a:p>
        </p:txBody>
      </p:sp>
      <p:sp>
        <p:nvSpPr>
          <p:cNvPr id="55328" name="Line 35"/>
          <p:cNvSpPr>
            <a:spLocks noChangeShapeType="1"/>
          </p:cNvSpPr>
          <p:nvPr/>
        </p:nvSpPr>
        <p:spPr bwMode="auto">
          <a:xfrm rot="21061889" flipH="1">
            <a:off x="3810000" y="2362200"/>
            <a:ext cx="685800" cy="444500"/>
          </a:xfrm>
          <a:prstGeom prst="line">
            <a:avLst/>
          </a:prstGeom>
          <a:noFill/>
          <a:ln w="38100">
            <a:solidFill>
              <a:srgbClr val="FFFF00"/>
            </a:solidFill>
            <a:round/>
            <a:headEnd/>
            <a:tailEnd type="triangle" w="med" len="med"/>
          </a:ln>
        </p:spPr>
        <p:txBody>
          <a:bodyPr/>
          <a:lstStyle/>
          <a:p>
            <a:endParaRPr lang="en-US"/>
          </a:p>
        </p:txBody>
      </p:sp>
      <p:sp>
        <p:nvSpPr>
          <p:cNvPr id="55329" name="Oval 36"/>
          <p:cNvSpPr>
            <a:spLocks noChangeArrowheads="1"/>
          </p:cNvSpPr>
          <p:nvPr/>
        </p:nvSpPr>
        <p:spPr bwMode="auto">
          <a:xfrm>
            <a:off x="2667000" y="2819400"/>
            <a:ext cx="2057400"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5330" name="Text Box 38"/>
          <p:cNvSpPr txBox="1">
            <a:spLocks noChangeArrowheads="1"/>
          </p:cNvSpPr>
          <p:nvPr/>
        </p:nvSpPr>
        <p:spPr bwMode="auto">
          <a:xfrm>
            <a:off x="2590800" y="3200400"/>
            <a:ext cx="2057400" cy="4572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Decomposers</a:t>
            </a:r>
          </a:p>
        </p:txBody>
      </p:sp>
      <p:sp>
        <p:nvSpPr>
          <p:cNvPr id="55331" name="Line 39"/>
          <p:cNvSpPr>
            <a:spLocks noChangeShapeType="1"/>
          </p:cNvSpPr>
          <p:nvPr/>
        </p:nvSpPr>
        <p:spPr bwMode="auto">
          <a:xfrm rot="21061889" flipH="1">
            <a:off x="1039813" y="3819525"/>
            <a:ext cx="1828800" cy="990600"/>
          </a:xfrm>
          <a:prstGeom prst="line">
            <a:avLst/>
          </a:prstGeom>
          <a:noFill/>
          <a:ln w="38100">
            <a:solidFill>
              <a:srgbClr val="FFFF00"/>
            </a:solidFill>
            <a:round/>
            <a:headEnd/>
            <a:tailEnd type="triangle" w="med" len="med"/>
          </a:ln>
        </p:spPr>
        <p:txBody>
          <a:bodyPr/>
          <a:lstStyle/>
          <a:p>
            <a:endParaRPr lang="en-US"/>
          </a:p>
        </p:txBody>
      </p:sp>
      <p:sp>
        <p:nvSpPr>
          <p:cNvPr id="55332" name="Text Box 40"/>
          <p:cNvSpPr txBox="1">
            <a:spLocks noChangeArrowheads="1"/>
          </p:cNvSpPr>
          <p:nvPr/>
        </p:nvSpPr>
        <p:spPr bwMode="auto">
          <a:xfrm>
            <a:off x="5943600" y="0"/>
            <a:ext cx="3200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latin typeface="Comic Sans MS" pitchFamily="66" charset="0"/>
              </a:rPr>
              <a:t>Nitrogen Cycle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152400"/>
            <a:ext cx="8915400" cy="4211638"/>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Toxins in food chains-</a:t>
            </a:r>
            <a:r>
              <a:rPr lang="en-US" sz="3600" b="1">
                <a:solidFill>
                  <a:schemeClr val="bg1"/>
                </a:solidFill>
                <a:latin typeface="Comic Sans MS" pitchFamily="66" charset="0"/>
              </a:rPr>
              <a:t> </a:t>
            </a:r>
          </a:p>
          <a:p>
            <a:pPr>
              <a:spcBef>
                <a:spcPct val="50000"/>
              </a:spcBef>
            </a:pPr>
            <a:r>
              <a:rPr lang="en-US" sz="3600" b="1">
                <a:solidFill>
                  <a:schemeClr val="bg1"/>
                </a:solidFill>
                <a:latin typeface="Comic Sans MS" pitchFamily="66" charset="0"/>
              </a:rPr>
              <a:t>While energy decreases as it moves up the food chain, toxins increase in potency.  </a:t>
            </a:r>
          </a:p>
          <a:p>
            <a:pPr>
              <a:spcBef>
                <a:spcPct val="50000"/>
              </a:spcBef>
              <a:buFontTx/>
              <a:buChar char="•"/>
            </a:pPr>
            <a:r>
              <a:rPr lang="en-US" sz="3600" b="1">
                <a:solidFill>
                  <a:schemeClr val="bg1"/>
                </a:solidFill>
                <a:latin typeface="Comic Sans MS" pitchFamily="66" charset="0"/>
              </a:rPr>
              <a:t>This is called biological magnification</a:t>
            </a:r>
          </a:p>
          <a:p>
            <a:pPr>
              <a:spcBef>
                <a:spcPct val="50000"/>
              </a:spcBef>
            </a:pPr>
            <a:endParaRPr lang="en-US" sz="3600" b="1">
              <a:solidFill>
                <a:schemeClr val="accent1"/>
              </a:solidFill>
              <a:latin typeface="Comic Sans MS" pitchFamily="66" charset="0"/>
            </a:endParaRPr>
          </a:p>
        </p:txBody>
      </p:sp>
      <p:sp>
        <p:nvSpPr>
          <p:cNvPr id="56323" name="Text Box 3"/>
          <p:cNvSpPr txBox="1">
            <a:spLocks noChangeArrowheads="1"/>
          </p:cNvSpPr>
          <p:nvPr/>
        </p:nvSpPr>
        <p:spPr bwMode="auto">
          <a:xfrm>
            <a:off x="304800" y="4572000"/>
            <a:ext cx="4876800" cy="579438"/>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Comic Sans MS" pitchFamily="66" charset="0"/>
              </a:rPr>
              <a:t>Ex: DDT &amp; Bald Eagles</a:t>
            </a:r>
          </a:p>
        </p:txBody>
      </p:sp>
      <p:pic>
        <p:nvPicPr>
          <p:cNvPr id="56324" name="Picture 4" descr="j0227657"/>
          <p:cNvPicPr>
            <a:picLocks noChangeAspect="1" noChangeArrowheads="1"/>
          </p:cNvPicPr>
          <p:nvPr/>
        </p:nvPicPr>
        <p:blipFill>
          <a:blip r:embed="rId3" cstate="print"/>
          <a:srcRect/>
          <a:stretch>
            <a:fillRect/>
          </a:stretch>
        </p:blipFill>
        <p:spPr bwMode="auto">
          <a:xfrm>
            <a:off x="5029200" y="3733800"/>
            <a:ext cx="4038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7171" name="Text Box 3"/>
          <p:cNvSpPr txBox="1">
            <a:spLocks noChangeArrowheads="1"/>
          </p:cNvSpPr>
          <p:nvPr/>
        </p:nvSpPr>
        <p:spPr bwMode="auto">
          <a:xfrm>
            <a:off x="228600" y="609600"/>
            <a:ext cx="5638800" cy="5340350"/>
          </a:xfrm>
          <a:prstGeom prst="rect">
            <a:avLst/>
          </a:prstGeom>
          <a:noFill/>
          <a:ln w="9525">
            <a:noFill/>
            <a:miter lim="800000"/>
            <a:headEnd/>
            <a:tailEnd/>
          </a:ln>
        </p:spPr>
        <p:txBody>
          <a:bodyPr>
            <a:spAutoFit/>
          </a:bodyPr>
          <a:lstStyle/>
          <a:p>
            <a:pPr algn="ctr">
              <a:spcBef>
                <a:spcPct val="50000"/>
              </a:spcBef>
            </a:pPr>
            <a:r>
              <a:rPr lang="en-US" sz="3400" b="1">
                <a:solidFill>
                  <a:schemeClr val="accent1"/>
                </a:solidFill>
                <a:latin typeface="Comic Sans MS" pitchFamily="66" charset="0"/>
              </a:rPr>
              <a:t>POPULATION</a:t>
            </a:r>
          </a:p>
          <a:p>
            <a:pPr>
              <a:spcBef>
                <a:spcPct val="50000"/>
              </a:spcBef>
              <a:buFont typeface="Wingdings" pitchFamily="2" charset="2"/>
              <a:buChar char="ü"/>
            </a:pPr>
            <a:r>
              <a:rPr lang="en-US" sz="3400" b="1">
                <a:solidFill>
                  <a:schemeClr val="tx2"/>
                </a:solidFill>
                <a:latin typeface="Comic Sans MS" pitchFamily="66" charset="0"/>
              </a:rPr>
              <a:t> </a:t>
            </a:r>
            <a:r>
              <a:rPr lang="en-US" sz="3200" b="1">
                <a:solidFill>
                  <a:schemeClr val="bg1"/>
                </a:solidFill>
                <a:latin typeface="Comic Sans MS" pitchFamily="66" charset="0"/>
              </a:rPr>
              <a:t>a group of organisms of </a:t>
            </a:r>
            <a:r>
              <a:rPr lang="en-US" sz="3200" b="1">
                <a:solidFill>
                  <a:schemeClr val="tx2"/>
                </a:solidFill>
                <a:latin typeface="Comic Sans MS" pitchFamily="66" charset="0"/>
              </a:rPr>
              <a:t>one species </a:t>
            </a:r>
            <a:r>
              <a:rPr lang="en-US" sz="3200" b="1">
                <a:solidFill>
                  <a:schemeClr val="bg1"/>
                </a:solidFill>
                <a:latin typeface="Comic Sans MS" pitchFamily="66" charset="0"/>
              </a:rPr>
              <a:t>living in the same place at the same time that </a:t>
            </a:r>
            <a:r>
              <a:rPr lang="en-US" sz="3200" b="1">
                <a:solidFill>
                  <a:schemeClr val="tx2"/>
                </a:solidFill>
                <a:latin typeface="Comic Sans MS" pitchFamily="66" charset="0"/>
              </a:rPr>
              <a:t>interbreed</a:t>
            </a:r>
          </a:p>
          <a:p>
            <a:pPr>
              <a:spcBef>
                <a:spcPct val="50000"/>
              </a:spcBef>
              <a:buFont typeface="Wingdings" pitchFamily="2" charset="2"/>
              <a:buChar char="ü"/>
            </a:pPr>
            <a:r>
              <a:rPr lang="en-US" sz="3200" b="1">
                <a:solidFill>
                  <a:schemeClr val="bg1"/>
                </a:solidFill>
                <a:latin typeface="Comic Sans MS" pitchFamily="66" charset="0"/>
              </a:rPr>
              <a:t>Produce </a:t>
            </a:r>
            <a:r>
              <a:rPr lang="en-US" sz="3200" b="1">
                <a:solidFill>
                  <a:schemeClr val="tx2"/>
                </a:solidFill>
                <a:latin typeface="Comic Sans MS" pitchFamily="66" charset="0"/>
              </a:rPr>
              <a:t>fertile</a:t>
            </a:r>
            <a:r>
              <a:rPr lang="en-US" sz="3200" b="1">
                <a:solidFill>
                  <a:schemeClr val="bg1"/>
                </a:solidFill>
                <a:latin typeface="Comic Sans MS" pitchFamily="66" charset="0"/>
              </a:rPr>
              <a:t> offspring</a:t>
            </a:r>
          </a:p>
          <a:p>
            <a:pPr>
              <a:spcBef>
                <a:spcPct val="50000"/>
              </a:spcBef>
              <a:buFont typeface="Wingdings" pitchFamily="2" charset="2"/>
              <a:buChar char="ü"/>
            </a:pPr>
            <a:r>
              <a:rPr lang="en-US" sz="3200" b="1">
                <a:solidFill>
                  <a:schemeClr val="tx2"/>
                </a:solidFill>
                <a:latin typeface="Comic Sans MS" pitchFamily="66" charset="0"/>
              </a:rPr>
              <a:t>Compete</a:t>
            </a:r>
            <a:r>
              <a:rPr lang="en-US" sz="3200" b="1">
                <a:solidFill>
                  <a:schemeClr val="bg1"/>
                </a:solidFill>
                <a:latin typeface="Comic Sans MS" pitchFamily="66" charset="0"/>
              </a:rPr>
              <a:t> with each other </a:t>
            </a:r>
            <a:r>
              <a:rPr lang="en-US" sz="3200" b="1">
                <a:solidFill>
                  <a:schemeClr val="tx2"/>
                </a:solidFill>
                <a:latin typeface="Comic Sans MS" pitchFamily="66" charset="0"/>
              </a:rPr>
              <a:t>for resources </a:t>
            </a:r>
            <a:r>
              <a:rPr lang="en-US" sz="3200" b="1">
                <a:solidFill>
                  <a:schemeClr val="bg1"/>
                </a:solidFill>
                <a:latin typeface="Comic Sans MS" pitchFamily="66" charset="0"/>
              </a:rPr>
              <a:t>(food, mates, shelter, etc.)</a:t>
            </a:r>
          </a:p>
        </p:txBody>
      </p:sp>
      <p:pic>
        <p:nvPicPr>
          <p:cNvPr id="7172" name="Picture 6" descr="http://images.afximages.com/Travel/Tanzania-2007/Selous-2007-10-21-105-wm/216623390_TaC4e-S.jpg"/>
          <p:cNvPicPr>
            <a:picLocks noChangeAspect="1" noChangeArrowheads="1"/>
          </p:cNvPicPr>
          <p:nvPr/>
        </p:nvPicPr>
        <p:blipFill>
          <a:blip r:embed="rId3" cstate="print"/>
          <a:srcRect/>
          <a:stretch>
            <a:fillRect/>
          </a:stretch>
        </p:blipFill>
        <p:spPr bwMode="auto">
          <a:xfrm>
            <a:off x="5867400" y="685800"/>
            <a:ext cx="2989263" cy="2554288"/>
          </a:xfrm>
          <a:prstGeom prst="rect">
            <a:avLst/>
          </a:prstGeom>
          <a:noFill/>
          <a:ln w="9525">
            <a:noFill/>
            <a:miter lim="800000"/>
            <a:headEnd/>
            <a:tailEnd/>
          </a:ln>
        </p:spPr>
      </p:pic>
      <p:pic>
        <p:nvPicPr>
          <p:cNvPr id="7173" name="Picture 7" descr="http://www.game-reserve.com/images/wildlife/lion/lion_pride_da.jpg"/>
          <p:cNvPicPr>
            <a:picLocks noChangeAspect="1" noChangeArrowheads="1"/>
          </p:cNvPicPr>
          <p:nvPr/>
        </p:nvPicPr>
        <p:blipFill>
          <a:blip r:embed="rId4" cstate="print"/>
          <a:srcRect/>
          <a:stretch>
            <a:fillRect/>
          </a:stretch>
        </p:blipFill>
        <p:spPr bwMode="auto">
          <a:xfrm>
            <a:off x="5638800" y="3505200"/>
            <a:ext cx="3276600" cy="2343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8195" name="Text Box 1027"/>
          <p:cNvSpPr txBox="1">
            <a:spLocks noChangeArrowheads="1"/>
          </p:cNvSpPr>
          <p:nvPr/>
        </p:nvSpPr>
        <p:spPr bwMode="auto">
          <a:xfrm>
            <a:off x="304800" y="304800"/>
            <a:ext cx="8458200" cy="1739900"/>
          </a:xfrm>
          <a:prstGeom prst="rect">
            <a:avLst/>
          </a:prstGeom>
          <a:noFill/>
          <a:ln w="9525">
            <a:noFill/>
            <a:miter lim="800000"/>
            <a:headEnd/>
            <a:tailEnd/>
          </a:ln>
        </p:spPr>
        <p:txBody>
          <a:bodyPr>
            <a:spAutoFit/>
          </a:bodyPr>
          <a:lstStyle/>
          <a:p>
            <a:pPr>
              <a:spcBef>
                <a:spcPct val="50000"/>
              </a:spcBef>
            </a:pPr>
            <a:r>
              <a:rPr lang="en-US" sz="3600" b="1">
                <a:solidFill>
                  <a:schemeClr val="tx2"/>
                </a:solidFill>
                <a:latin typeface="Comic Sans MS" pitchFamily="66" charset="0"/>
              </a:rPr>
              <a:t>Community -</a:t>
            </a:r>
            <a:r>
              <a:rPr lang="en-US" sz="3600" b="1">
                <a:solidFill>
                  <a:schemeClr val="folHlink"/>
                </a:solidFill>
                <a:latin typeface="Comic Sans MS" pitchFamily="66" charset="0"/>
              </a:rPr>
              <a:t> </a:t>
            </a:r>
            <a:r>
              <a:rPr lang="en-US" sz="3600" b="1">
                <a:solidFill>
                  <a:schemeClr val="bg1"/>
                </a:solidFill>
                <a:latin typeface="Comic Sans MS" pitchFamily="66" charset="0"/>
              </a:rPr>
              <a:t>several interacting populations that inhabit a common environment and are interdependent.</a:t>
            </a:r>
            <a:r>
              <a:rPr lang="en-US" sz="3600">
                <a:solidFill>
                  <a:schemeClr val="bg1"/>
                </a:solidFill>
                <a:latin typeface="Comic Sans MS" pitchFamily="66" charset="0"/>
              </a:rPr>
              <a:t> </a:t>
            </a:r>
          </a:p>
        </p:txBody>
      </p:sp>
      <p:pic>
        <p:nvPicPr>
          <p:cNvPr id="8196" name="Picture 5" descr="http://www.globalchange.umich.edu/globalchange1/current/lectures/ecol_com/foodweb2.jpg"/>
          <p:cNvPicPr>
            <a:picLocks noChangeAspect="1" noChangeArrowheads="1"/>
          </p:cNvPicPr>
          <p:nvPr/>
        </p:nvPicPr>
        <p:blipFill>
          <a:blip r:embed="rId3" cstate="print"/>
          <a:srcRect/>
          <a:stretch>
            <a:fillRect/>
          </a:stretch>
        </p:blipFill>
        <p:spPr bwMode="auto">
          <a:xfrm>
            <a:off x="2133600" y="2120900"/>
            <a:ext cx="4354513" cy="45291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9219" name="Text Box 3"/>
          <p:cNvSpPr txBox="1">
            <a:spLocks noChangeArrowheads="1"/>
          </p:cNvSpPr>
          <p:nvPr/>
        </p:nvSpPr>
        <p:spPr bwMode="auto">
          <a:xfrm>
            <a:off x="304800" y="0"/>
            <a:ext cx="8458200" cy="2289175"/>
          </a:xfrm>
          <a:prstGeom prst="rect">
            <a:avLst/>
          </a:prstGeom>
          <a:noFill/>
          <a:ln w="9525">
            <a:noFill/>
            <a:miter lim="800000"/>
            <a:headEnd/>
            <a:tailEnd/>
          </a:ln>
        </p:spPr>
        <p:txBody>
          <a:bodyPr>
            <a:spAutoFit/>
          </a:bodyPr>
          <a:lstStyle/>
          <a:p>
            <a:pPr>
              <a:spcBef>
                <a:spcPct val="50000"/>
              </a:spcBef>
            </a:pPr>
            <a:r>
              <a:rPr lang="en-US" sz="3600" b="1">
                <a:solidFill>
                  <a:schemeClr val="tx2"/>
                </a:solidFill>
                <a:latin typeface="Comic Sans MS" pitchFamily="66" charset="0"/>
              </a:rPr>
              <a:t>Ecosystem -</a:t>
            </a:r>
            <a:r>
              <a:rPr lang="en-US" sz="3600" b="1">
                <a:solidFill>
                  <a:schemeClr val="accent1"/>
                </a:solidFill>
                <a:latin typeface="Comic Sans MS" pitchFamily="66" charset="0"/>
              </a:rPr>
              <a:t> </a:t>
            </a:r>
            <a:r>
              <a:rPr lang="en-US" sz="3600" b="1">
                <a:solidFill>
                  <a:schemeClr val="bg1"/>
                </a:solidFill>
                <a:latin typeface="Comic Sans MS" pitchFamily="66" charset="0"/>
              </a:rPr>
              <a:t>populations in a community and the abiotic factors with which they interact (ex. marine, terrestrial)</a:t>
            </a:r>
          </a:p>
        </p:txBody>
      </p:sp>
      <p:pic>
        <p:nvPicPr>
          <p:cNvPr id="9220" name="Picture 4" descr="coral%20reef%20scene"/>
          <p:cNvPicPr>
            <a:picLocks noChangeAspect="1" noChangeArrowheads="1"/>
          </p:cNvPicPr>
          <p:nvPr/>
        </p:nvPicPr>
        <p:blipFill>
          <a:blip r:embed="rId3" cstate="print"/>
          <a:srcRect/>
          <a:stretch>
            <a:fillRect/>
          </a:stretch>
        </p:blipFill>
        <p:spPr bwMode="auto">
          <a:xfrm>
            <a:off x="228600" y="2514600"/>
            <a:ext cx="4376738" cy="4114800"/>
          </a:xfrm>
          <a:prstGeom prst="rect">
            <a:avLst/>
          </a:prstGeom>
          <a:noFill/>
          <a:ln w="9525">
            <a:noFill/>
            <a:miter lim="800000"/>
            <a:headEnd/>
            <a:tailEnd/>
          </a:ln>
        </p:spPr>
      </p:pic>
      <p:pic>
        <p:nvPicPr>
          <p:cNvPr id="9221" name="Picture 5" descr="forest"/>
          <p:cNvPicPr>
            <a:picLocks noChangeAspect="1" noChangeArrowheads="1"/>
          </p:cNvPicPr>
          <p:nvPr/>
        </p:nvPicPr>
        <p:blipFill>
          <a:blip r:embed="rId4" cstate="print"/>
          <a:srcRect/>
          <a:stretch>
            <a:fillRect/>
          </a:stretch>
        </p:blipFill>
        <p:spPr bwMode="auto">
          <a:xfrm>
            <a:off x="4953000" y="2133600"/>
            <a:ext cx="3657600" cy="4454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10243" name="Text Box 3"/>
          <p:cNvSpPr txBox="1">
            <a:spLocks noChangeArrowheads="1"/>
          </p:cNvSpPr>
          <p:nvPr/>
        </p:nvSpPr>
        <p:spPr bwMode="auto">
          <a:xfrm>
            <a:off x="304800" y="304800"/>
            <a:ext cx="8458200" cy="2563813"/>
          </a:xfrm>
          <a:prstGeom prst="rect">
            <a:avLst/>
          </a:prstGeom>
          <a:noFill/>
          <a:ln w="9525">
            <a:noFill/>
            <a:miter lim="800000"/>
            <a:headEnd/>
            <a:tailEnd/>
          </a:ln>
        </p:spPr>
        <p:txBody>
          <a:bodyPr>
            <a:spAutoFit/>
          </a:bodyPr>
          <a:lstStyle/>
          <a:p>
            <a:pPr>
              <a:spcBef>
                <a:spcPct val="50000"/>
              </a:spcBef>
            </a:pPr>
            <a:r>
              <a:rPr lang="en-US" sz="3600" b="1">
                <a:solidFill>
                  <a:schemeClr val="accent1"/>
                </a:solidFill>
                <a:latin typeface="Comic Sans MS" pitchFamily="66" charset="0"/>
              </a:rPr>
              <a:t>Biosphere </a:t>
            </a:r>
            <a:r>
              <a:rPr lang="en-US" sz="3600" b="1">
                <a:solidFill>
                  <a:schemeClr val="bg1"/>
                </a:solidFill>
                <a:latin typeface="Comic Sans MS" pitchFamily="66" charset="0"/>
              </a:rPr>
              <a:t>- life supporting portions of Earth composed of air, land, fresh water, and salt water.</a:t>
            </a:r>
          </a:p>
          <a:p>
            <a:pPr>
              <a:spcBef>
                <a:spcPct val="50000"/>
              </a:spcBef>
              <a:buFontTx/>
              <a:buChar char="•"/>
            </a:pPr>
            <a:r>
              <a:rPr lang="en-US" sz="3600" b="1">
                <a:solidFill>
                  <a:schemeClr val="bg1"/>
                </a:solidFill>
                <a:latin typeface="Comic Sans MS" pitchFamily="66" charset="0"/>
              </a:rPr>
              <a:t>The highest level of organization</a:t>
            </a:r>
          </a:p>
        </p:txBody>
      </p:sp>
      <p:pic>
        <p:nvPicPr>
          <p:cNvPr id="10244" name="Picture 4" descr="earth6"/>
          <p:cNvPicPr>
            <a:picLocks noChangeAspect="1" noChangeArrowheads="1"/>
          </p:cNvPicPr>
          <p:nvPr/>
        </p:nvPicPr>
        <p:blipFill>
          <a:blip r:embed="rId3" cstate="print"/>
          <a:srcRect/>
          <a:stretch>
            <a:fillRect/>
          </a:stretch>
        </p:blipFill>
        <p:spPr bwMode="auto">
          <a:xfrm>
            <a:off x="1981200" y="3273425"/>
            <a:ext cx="5143500" cy="33559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
      <a:dk1>
        <a:srgbClr val="000000"/>
      </a:dk1>
      <a:lt1>
        <a:srgbClr val="FFFFFF"/>
      </a:lt1>
      <a:dk2>
        <a:srgbClr val="FFFF00"/>
      </a:dk2>
      <a:lt2>
        <a:srgbClr val="666633"/>
      </a:lt2>
      <a:accent1>
        <a:srgbClr val="FFFF00"/>
      </a:accent1>
      <a:accent2>
        <a:srgbClr val="800000"/>
      </a:accent2>
      <a:accent3>
        <a:srgbClr val="FFFFFF"/>
      </a:accent3>
      <a:accent4>
        <a:srgbClr val="000000"/>
      </a:accent4>
      <a:accent5>
        <a:srgbClr val="FFFFAA"/>
      </a:accent5>
      <a:accent6>
        <a:srgbClr val="730000"/>
      </a:accent6>
      <a:hlink>
        <a:srgbClr val="FFFF00"/>
      </a:hlink>
      <a:folHlink>
        <a:srgbClr val="FF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5483</TotalTime>
  <Words>1651</Words>
  <Application>Microsoft Office PowerPoint</Application>
  <PresentationFormat>On-screen Show (4:3)</PresentationFormat>
  <Paragraphs>287</Paragraphs>
  <Slides>56</Slides>
  <Notes>54</Notes>
  <HiddenSlides>16</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Calibri</vt:lpstr>
      <vt:lpstr>Comic Sans MS</vt:lpstr>
      <vt:lpstr>Constantia</vt:lpstr>
      <vt:lpstr>Times New Roman</vt:lpstr>
      <vt:lpstr>Wingdings</vt:lpstr>
      <vt:lpstr>Wingdings 2</vt:lpstr>
      <vt:lpstr>Default Design</vt:lpstr>
      <vt:lpstr>Flow</vt:lpstr>
      <vt:lpstr>        Ecology</vt:lpstr>
      <vt:lpstr>WHAT IS ECOLOGY?</vt:lpstr>
      <vt:lpstr>WHAT DO YOU MEAN BY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Feeding Relationships</vt:lpstr>
      <vt:lpstr>Feeding Relationships</vt:lpstr>
      <vt:lpstr>Feeding Relationships</vt:lpstr>
      <vt:lpstr>Feeding Relationships</vt:lpstr>
      <vt:lpstr>Feeding Relationships</vt:lpstr>
      <vt:lpstr>Feeding Relationships</vt:lpstr>
      <vt:lpstr>Feeding Relationships</vt:lpstr>
      <vt:lpstr>Feeding Relationships</vt:lpstr>
      <vt:lpstr>Symbiotic Relationships</vt:lpstr>
      <vt:lpstr>Symbiotic Relationships</vt:lpstr>
      <vt:lpstr>Symbiotic Relationships</vt:lpstr>
      <vt:lpstr>Symbiotic Relationships</vt:lpstr>
      <vt:lpstr>Symbiotic Relationships</vt:lpstr>
      <vt:lpstr>Symbiotic Relationships</vt:lpstr>
      <vt:lpstr>Symbiotic Relationships</vt:lpstr>
      <vt:lpstr>PowerPoint Presentation</vt:lpstr>
      <vt:lpstr>PowerPoint Presentation</vt:lpstr>
      <vt:lpstr>Trophic Levels</vt:lpstr>
      <vt:lpstr>Trophic Levels</vt:lpstr>
      <vt:lpstr>Trophic Levels</vt:lpstr>
      <vt:lpstr>PowerPoint Presentation</vt:lpstr>
      <vt:lpstr>PowerPoint Presentation</vt:lpstr>
      <vt:lpstr>Trophic Levels</vt:lpstr>
      <vt:lpstr>PowerPoint Presentation</vt:lpstr>
      <vt:lpstr>Trophic Levels</vt:lpstr>
      <vt:lpstr>PowerPoint Presentation</vt:lpstr>
      <vt:lpstr>PowerPoint Presentation</vt:lpstr>
      <vt:lpstr>PowerPoint Presentation</vt:lpstr>
      <vt:lpstr>PowerPoint Presentation</vt:lpstr>
      <vt:lpstr>PowerPoint Presentation</vt:lpstr>
      <vt:lpstr>Review</vt:lpstr>
      <vt:lpstr>Classwork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Blockheads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Unit</dc:title>
  <dc:creator>Heather and Drew</dc:creator>
  <cp:lastModifiedBy>rkowaleski</cp:lastModifiedBy>
  <cp:revision>94</cp:revision>
  <cp:lastPrinted>2018-03-19T14:10:46Z</cp:lastPrinted>
  <dcterms:created xsi:type="dcterms:W3CDTF">2003-02-09T01:35:47Z</dcterms:created>
  <dcterms:modified xsi:type="dcterms:W3CDTF">2018-03-22T20:57:36Z</dcterms:modified>
</cp:coreProperties>
</file>