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BC654-3557-43BF-A4F8-4BF34E131084}"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7EEAB-425D-4C97-BBA0-701C76D07FE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p>
            <a:fld id="{0B1C2F37-0CF9-43E4-B361-219EDED30CEF}" type="slidenum">
              <a:rPr lang="en-US"/>
              <a:pPr/>
              <a:t>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8599B06D-116C-49FA-A5AA-671FADFB9571}" type="slidenum">
              <a:rPr lang="en-US"/>
              <a:pPr/>
              <a:t>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FF81E608-2824-45EF-B391-A6FA098EE7F1}"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46E7FD9F-A587-4B85-B3C2-25EB5274069F}" type="slidenum">
              <a:rPr lang="en-US"/>
              <a:pPr/>
              <a:t>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03C9B61D-9720-49DE-B188-D8DFB4761B17}" type="slidenum">
              <a:rPr lang="en-US"/>
              <a:pPr/>
              <a:t>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5363" name="Slide Number Placeholder 3"/>
          <p:cNvSpPr>
            <a:spLocks noGrp="1"/>
          </p:cNvSpPr>
          <p:nvPr>
            <p:ph type="sldNum" sz="quarter" idx="5"/>
          </p:nvPr>
        </p:nvSpPr>
        <p:spPr>
          <a:noFill/>
        </p:spPr>
        <p:txBody>
          <a:bodyPr/>
          <a:lstStyle/>
          <a:p>
            <a:fld id="{8CDECC3C-10F1-44F5-83AC-D13A8A9F041E}"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D9548A1-0148-482F-84AC-81D722993C07}"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60E1A6B-2B04-4EB4-A49E-B0D8927D4011}" type="slidenum">
              <a:rPr lang="en-US"/>
              <a:pPr/>
              <a:t>9</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25A83F-A6A8-4441-B22D-B561A133FA2E}" type="datetimeFigureOut">
              <a:rPr lang="en-US" smtClean="0"/>
              <a:t>4/1/2015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196ACEB-CE10-4AFB-BAFD-C93A8CB1503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5A83F-A6A8-4441-B22D-B561A133FA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5A83F-A6A8-4441-B22D-B561A133FA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5A83F-A6A8-4441-B22D-B561A133FA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25A83F-A6A8-4441-B22D-B561A133FA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ACEB-CE10-4AFB-BAFD-C93A8CB1503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25A83F-A6A8-4441-B22D-B561A133FA2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25A83F-A6A8-4441-B22D-B561A133FA2E}"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25A83F-A6A8-4441-B22D-B561A133FA2E}"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5A83F-A6A8-4441-B22D-B561A133FA2E}"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25A83F-A6A8-4441-B22D-B561A133FA2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6ACEB-CE10-4AFB-BAFD-C93A8CB150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25A83F-A6A8-4441-B22D-B561A133FA2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196ACEB-CE10-4AFB-BAFD-C93A8CB1503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25A83F-A6A8-4441-B22D-B561A133FA2E}" type="datetimeFigureOut">
              <a:rPr lang="en-US" smtClean="0"/>
              <a:t>4/1/2015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96ACEB-CE10-4AFB-BAFD-C93A8CB1503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Document4.doc"/></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95925"/>
            <a:ext cx="7772400" cy="1362075"/>
          </a:xfrm>
        </p:spPr>
        <p:txBody>
          <a:bodyPr/>
          <a:lstStyle/>
          <a:p>
            <a:r>
              <a:rPr lang="en-US" dirty="0" smtClean="0"/>
              <a:t>Ecosystems and Energy</a:t>
            </a:r>
            <a:endParaRPr lang="en-US" dirty="0"/>
          </a:p>
        </p:txBody>
      </p:sp>
      <p:sp>
        <p:nvSpPr>
          <p:cNvPr id="3" name="Subtitle 2"/>
          <p:cNvSpPr>
            <a:spLocks noGrp="1"/>
          </p:cNvSpPr>
          <p:nvPr>
            <p:ph type="body" idx="1"/>
          </p:nvPr>
        </p:nvSpPr>
        <p:spPr>
          <a:xfrm>
            <a:off x="228600" y="1524000"/>
            <a:ext cx="4419600" cy="2262187"/>
          </a:xfrm>
        </p:spPr>
        <p:txBody>
          <a:bodyPr>
            <a:normAutofit/>
          </a:bodyPr>
          <a:lstStyle/>
          <a:p>
            <a:r>
              <a:rPr lang="en-US" dirty="0" smtClean="0"/>
              <a:t>How does energy move through a food chain?</a:t>
            </a:r>
          </a:p>
          <a:p>
            <a:r>
              <a:rPr lang="en-US" dirty="0" smtClean="0"/>
              <a:t>Compare a food chain to a food web.</a:t>
            </a:r>
          </a:p>
          <a:p>
            <a:r>
              <a:rPr lang="en-US" dirty="0" smtClean="0"/>
              <a:t>How does energy move through a food web?</a:t>
            </a:r>
          </a:p>
          <a:p>
            <a:endParaRPr lang="en-US" dirty="0"/>
          </a:p>
        </p:txBody>
      </p:sp>
      <p:pic>
        <p:nvPicPr>
          <p:cNvPr id="28674" name="Picture 2" descr="Image result for Comparing ecosystem to populations"/>
          <p:cNvPicPr>
            <a:picLocks noChangeAspect="1" noChangeArrowheads="1"/>
          </p:cNvPicPr>
          <p:nvPr/>
        </p:nvPicPr>
        <p:blipFill>
          <a:blip r:embed="rId2" cstate="print"/>
          <a:srcRect/>
          <a:stretch>
            <a:fillRect/>
          </a:stretch>
        </p:blipFill>
        <p:spPr bwMode="auto">
          <a:xfrm>
            <a:off x="4687147" y="990600"/>
            <a:ext cx="4456853" cy="4267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err="1" smtClean="0"/>
              <a:t>Classwork</a:t>
            </a:r>
            <a:endParaRPr lang="en-US" dirty="0"/>
          </a:p>
        </p:txBody>
      </p:sp>
      <p:sp>
        <p:nvSpPr>
          <p:cNvPr id="3" name="Content Placeholder 2"/>
          <p:cNvSpPr>
            <a:spLocks noGrp="1"/>
          </p:cNvSpPr>
          <p:nvPr>
            <p:ph sz="half" idx="1"/>
          </p:nvPr>
        </p:nvSpPr>
        <p:spPr>
          <a:xfrm>
            <a:off x="381000" y="1524000"/>
            <a:ext cx="4038600" cy="1676400"/>
          </a:xfrm>
        </p:spPr>
        <p:txBody>
          <a:bodyPr>
            <a:normAutofit fontScale="92500" lnSpcReduction="20000"/>
          </a:bodyPr>
          <a:lstStyle/>
          <a:p>
            <a:r>
              <a:rPr lang="en-US" sz="2200" dirty="0" smtClean="0"/>
              <a:t>On pg. 105 in your notebook.</a:t>
            </a:r>
          </a:p>
          <a:p>
            <a:r>
              <a:rPr lang="en-US" sz="2200" dirty="0" smtClean="0"/>
              <a:t>Draw two food chains from your food web. Identify the Producer, Primary consumer, secondary consumer and tertiary consumer.</a:t>
            </a:r>
          </a:p>
          <a:p>
            <a:endParaRPr lang="en-US" dirty="0"/>
          </a:p>
          <a:p>
            <a:endParaRPr lang="en-US" dirty="0" smtClean="0"/>
          </a:p>
          <a:p>
            <a:endParaRPr lang="en-US" dirty="0"/>
          </a:p>
          <a:p>
            <a:pPr>
              <a:buNone/>
            </a:pPr>
            <a:endParaRPr lang="en-US" dirty="0" smtClean="0"/>
          </a:p>
        </p:txBody>
      </p:sp>
      <p:sp>
        <p:nvSpPr>
          <p:cNvPr id="4" name="Content Placeholder 3"/>
          <p:cNvSpPr>
            <a:spLocks noGrp="1"/>
          </p:cNvSpPr>
          <p:nvPr>
            <p:ph sz="half" idx="2"/>
          </p:nvPr>
        </p:nvSpPr>
        <p:spPr/>
        <p:txBody>
          <a:bodyPr>
            <a:normAutofit fontScale="92500" lnSpcReduction="20000"/>
          </a:bodyPr>
          <a:lstStyle/>
          <a:p>
            <a:pPr>
              <a:buNone/>
            </a:pPr>
            <a:r>
              <a:rPr lang="en-US" sz="2400" dirty="0" smtClean="0"/>
              <a:t>On pg. 106, Use your Coral Reef food Web handout to create a food web of a Coral Reef Habitat.</a:t>
            </a:r>
          </a:p>
          <a:p>
            <a:pPr>
              <a:buNone/>
            </a:pPr>
            <a:endParaRPr lang="en-US" sz="2400" dirty="0"/>
          </a:p>
          <a:p>
            <a:r>
              <a:rPr lang="en-US" sz="2400" dirty="0" smtClean="0"/>
              <a:t>Write each organism on the page.</a:t>
            </a:r>
          </a:p>
          <a:p>
            <a:r>
              <a:rPr lang="en-US" sz="2400" dirty="0" smtClean="0"/>
              <a:t>Circle each producer and box each consumer.</a:t>
            </a:r>
          </a:p>
          <a:p>
            <a:r>
              <a:rPr lang="en-US" sz="2400" dirty="0" smtClean="0"/>
              <a:t>Draw an arrow identifying where the energy goes.</a:t>
            </a:r>
            <a:endParaRPr lang="en-US" sz="2400" dirty="0"/>
          </a:p>
        </p:txBody>
      </p:sp>
      <p:sp>
        <p:nvSpPr>
          <p:cNvPr id="6" name="TextBox 5"/>
          <p:cNvSpPr txBox="1"/>
          <p:nvPr/>
        </p:nvSpPr>
        <p:spPr>
          <a:xfrm>
            <a:off x="1828800" y="3429000"/>
            <a:ext cx="1143000" cy="584775"/>
          </a:xfrm>
          <a:prstGeom prst="rect">
            <a:avLst/>
          </a:prstGeom>
          <a:noFill/>
        </p:spPr>
        <p:txBody>
          <a:bodyPr wrap="square" rtlCol="0">
            <a:spAutoFit/>
          </a:bodyPr>
          <a:lstStyle/>
          <a:p>
            <a:r>
              <a:rPr lang="en-US" sz="1600" dirty="0" smtClean="0"/>
              <a:t>Tertiary Consumer</a:t>
            </a:r>
            <a:endParaRPr lang="en-US" sz="1600" dirty="0"/>
          </a:p>
        </p:txBody>
      </p:sp>
      <p:sp>
        <p:nvSpPr>
          <p:cNvPr id="7" name="TextBox 6"/>
          <p:cNvSpPr txBox="1"/>
          <p:nvPr/>
        </p:nvSpPr>
        <p:spPr>
          <a:xfrm>
            <a:off x="1828800" y="4114800"/>
            <a:ext cx="1143000" cy="584775"/>
          </a:xfrm>
          <a:prstGeom prst="rect">
            <a:avLst/>
          </a:prstGeom>
          <a:noFill/>
        </p:spPr>
        <p:txBody>
          <a:bodyPr wrap="square" rtlCol="0">
            <a:spAutoFit/>
          </a:bodyPr>
          <a:lstStyle/>
          <a:p>
            <a:r>
              <a:rPr lang="en-US" sz="1600" dirty="0" smtClean="0"/>
              <a:t>Secondary Consumer</a:t>
            </a:r>
            <a:endParaRPr lang="en-US" sz="1600" dirty="0"/>
          </a:p>
        </p:txBody>
      </p:sp>
      <p:sp>
        <p:nvSpPr>
          <p:cNvPr id="8" name="TextBox 7"/>
          <p:cNvSpPr txBox="1"/>
          <p:nvPr/>
        </p:nvSpPr>
        <p:spPr>
          <a:xfrm>
            <a:off x="1828800" y="4800600"/>
            <a:ext cx="1143000" cy="584775"/>
          </a:xfrm>
          <a:prstGeom prst="rect">
            <a:avLst/>
          </a:prstGeom>
          <a:noFill/>
        </p:spPr>
        <p:txBody>
          <a:bodyPr wrap="square" rtlCol="0">
            <a:spAutoFit/>
          </a:bodyPr>
          <a:lstStyle/>
          <a:p>
            <a:r>
              <a:rPr lang="en-US" sz="1600" dirty="0" smtClean="0"/>
              <a:t>Primary</a:t>
            </a:r>
          </a:p>
          <a:p>
            <a:r>
              <a:rPr lang="en-US" sz="1600" dirty="0" smtClean="0"/>
              <a:t>Consumer</a:t>
            </a:r>
            <a:endParaRPr lang="en-US" sz="1600" dirty="0"/>
          </a:p>
        </p:txBody>
      </p:sp>
      <p:sp>
        <p:nvSpPr>
          <p:cNvPr id="9" name="TextBox 8"/>
          <p:cNvSpPr txBox="1"/>
          <p:nvPr/>
        </p:nvSpPr>
        <p:spPr>
          <a:xfrm>
            <a:off x="1905000" y="5638800"/>
            <a:ext cx="1143000" cy="338554"/>
          </a:xfrm>
          <a:prstGeom prst="rect">
            <a:avLst/>
          </a:prstGeom>
          <a:noFill/>
        </p:spPr>
        <p:txBody>
          <a:bodyPr wrap="square" rtlCol="0">
            <a:spAutoFit/>
          </a:bodyPr>
          <a:lstStyle/>
          <a:p>
            <a:r>
              <a:rPr lang="en-US" sz="1600" dirty="0" smtClean="0"/>
              <a:t>Producer</a:t>
            </a:r>
            <a:endParaRPr lang="en-US" sz="1600" dirty="0"/>
          </a:p>
        </p:txBody>
      </p:sp>
      <p:sp>
        <p:nvSpPr>
          <p:cNvPr id="10" name="Oval 9"/>
          <p:cNvSpPr/>
          <p:nvPr/>
        </p:nvSpPr>
        <p:spPr>
          <a:xfrm>
            <a:off x="3352800" y="5638800"/>
            <a:ext cx="838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0" y="5638800"/>
            <a:ext cx="838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76600" y="49530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76600" y="41910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6600" y="34290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800" y="480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 y="41148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33528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1" idx="0"/>
            <a:endCxn id="15" idx="2"/>
          </p:cNvCxnSpPr>
          <p:nvPr/>
        </p:nvCxnSpPr>
        <p:spPr>
          <a:xfrm flipV="1">
            <a:off x="1181100" y="5257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733800" y="4724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19200" y="3810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219200" y="4572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733800" y="54102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733800" y="38862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953000" y="3886200"/>
            <a:ext cx="762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001000" y="4038600"/>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n-US" dirty="0" smtClean="0"/>
              <a:t>What are energy roles </a:t>
            </a:r>
            <a:br>
              <a:rPr lang="en-US" dirty="0" smtClean="0"/>
            </a:br>
            <a:r>
              <a:rPr lang="en-US" dirty="0" smtClean="0"/>
              <a:t>in an ecosystem?</a:t>
            </a:r>
          </a:p>
        </p:txBody>
      </p:sp>
      <p:sp>
        <p:nvSpPr>
          <p:cNvPr id="4099" name="Rectangle 3"/>
          <p:cNvSpPr>
            <a:spLocks noGrp="1" noChangeArrowheads="1"/>
          </p:cNvSpPr>
          <p:nvPr>
            <p:ph idx="1"/>
          </p:nvPr>
        </p:nvSpPr>
        <p:spPr>
          <a:xfrm>
            <a:off x="685800" y="1828800"/>
            <a:ext cx="7772400" cy="4800600"/>
          </a:xfrm>
        </p:spPr>
        <p:txBody>
          <a:bodyPr/>
          <a:lstStyle/>
          <a:p>
            <a:pPr eaLnBrk="1" hangingPunct="1">
              <a:lnSpc>
                <a:spcPct val="90000"/>
              </a:lnSpc>
              <a:buFontTx/>
              <a:buChar char="•"/>
            </a:pPr>
            <a:endParaRPr lang="en-US" sz="2000" dirty="0" smtClean="0"/>
          </a:p>
          <a:p>
            <a:pPr eaLnBrk="1" hangingPunct="1">
              <a:lnSpc>
                <a:spcPct val="90000"/>
              </a:lnSpc>
              <a:buFontTx/>
              <a:buChar char="•"/>
            </a:pPr>
            <a:endParaRPr lang="en-US" sz="2000" dirty="0" smtClean="0"/>
          </a:p>
          <a:p>
            <a:pPr eaLnBrk="1" hangingPunct="1">
              <a:lnSpc>
                <a:spcPct val="90000"/>
              </a:lnSpc>
              <a:buFontTx/>
              <a:buChar char="•"/>
            </a:pPr>
            <a:r>
              <a:rPr lang="en-US" sz="2000" dirty="0" smtClean="0"/>
              <a:t>An </a:t>
            </a:r>
            <a:r>
              <a:rPr lang="en-US" sz="2000" b="1" dirty="0" smtClean="0"/>
              <a:t>ecosystem</a:t>
            </a:r>
            <a:r>
              <a:rPr lang="en-US" sz="2000" dirty="0" smtClean="0"/>
              <a:t> is a community </a:t>
            </a:r>
            <a:br>
              <a:rPr lang="en-US" sz="2000" dirty="0" smtClean="0"/>
            </a:br>
            <a:r>
              <a:rPr lang="en-US" sz="2000" dirty="0" smtClean="0"/>
              <a:t>of organisms that live in a </a:t>
            </a:r>
            <a:br>
              <a:rPr lang="en-US" sz="2000" dirty="0" smtClean="0"/>
            </a:br>
            <a:r>
              <a:rPr lang="en-US" sz="2000" dirty="0" smtClean="0"/>
              <a:t>particular area, along with </a:t>
            </a:r>
            <a:br>
              <a:rPr lang="en-US" sz="2000" dirty="0" smtClean="0"/>
            </a:br>
            <a:r>
              <a:rPr lang="en-US" sz="2000" dirty="0" smtClean="0"/>
              <a:t>their nonliving environment. </a:t>
            </a:r>
            <a:br>
              <a:rPr lang="en-US" sz="2000" dirty="0" smtClean="0"/>
            </a:br>
            <a:r>
              <a:rPr lang="en-US" sz="2000" dirty="0" smtClean="0"/>
              <a:t>An ecosystem is a </a:t>
            </a:r>
            <a:br>
              <a:rPr lang="en-US" sz="2000" dirty="0" smtClean="0"/>
            </a:br>
            <a:r>
              <a:rPr lang="en-US" sz="2000" dirty="0" smtClean="0"/>
              <a:t>living system.</a:t>
            </a:r>
          </a:p>
          <a:p>
            <a:pPr eaLnBrk="1" hangingPunct="1">
              <a:lnSpc>
                <a:spcPct val="90000"/>
              </a:lnSpc>
              <a:buFontTx/>
              <a:buChar char="•"/>
            </a:pPr>
            <a:r>
              <a:rPr lang="en-US" sz="2000" dirty="0" smtClean="0"/>
              <a:t>In an ecosystem, an </a:t>
            </a:r>
            <a:br>
              <a:rPr lang="en-US" sz="2000" dirty="0" smtClean="0"/>
            </a:br>
            <a:r>
              <a:rPr lang="en-US" sz="2000" dirty="0" smtClean="0"/>
              <a:t>organism</a:t>
            </a:r>
            <a:r>
              <a:rPr lang="ja-JP" altLang="en-US" sz="2000" smtClean="0"/>
              <a:t>’</a:t>
            </a:r>
            <a:r>
              <a:rPr lang="en-US" altLang="ja-JP" sz="2000" dirty="0" smtClean="0"/>
              <a:t>s energy role </a:t>
            </a:r>
            <a:br>
              <a:rPr lang="en-US" altLang="ja-JP" sz="2000" dirty="0" smtClean="0"/>
            </a:br>
            <a:r>
              <a:rPr lang="en-US" altLang="ja-JP" sz="2000" dirty="0" smtClean="0"/>
              <a:t>is determined by how it </a:t>
            </a:r>
            <a:br>
              <a:rPr lang="en-US" altLang="ja-JP" sz="2000" dirty="0" smtClean="0"/>
            </a:br>
            <a:r>
              <a:rPr lang="en-US" altLang="ja-JP" sz="2000" dirty="0" smtClean="0"/>
              <a:t>obtains food. Each </a:t>
            </a:r>
            <a:br>
              <a:rPr lang="en-US" altLang="ja-JP" sz="2000" dirty="0" smtClean="0"/>
            </a:br>
            <a:r>
              <a:rPr lang="en-US" altLang="ja-JP" sz="2000" dirty="0" smtClean="0"/>
              <a:t>organism fills the role of </a:t>
            </a:r>
            <a:br>
              <a:rPr lang="en-US" altLang="ja-JP" sz="2000" dirty="0" smtClean="0"/>
            </a:br>
            <a:r>
              <a:rPr lang="en-US" altLang="ja-JP" sz="2000" dirty="0" smtClean="0"/>
              <a:t>producer, consumer or </a:t>
            </a:r>
            <a:br>
              <a:rPr lang="en-US" altLang="ja-JP" sz="2000" dirty="0" smtClean="0"/>
            </a:br>
            <a:r>
              <a:rPr lang="en-US" altLang="ja-JP" sz="2000" dirty="0" smtClean="0"/>
              <a:t>decomposer.</a:t>
            </a:r>
            <a:endParaRPr lang="en-US" altLang="ja-JP" dirty="0" smtClean="0"/>
          </a:p>
          <a:p>
            <a:pPr eaLnBrk="1" hangingPunct="1">
              <a:lnSpc>
                <a:spcPct val="90000"/>
              </a:lnSpc>
              <a:buFontTx/>
              <a:buChar char="•"/>
            </a:pPr>
            <a:endParaRPr lang="en-US" sz="1600" b="1" dirty="0" smtClean="0"/>
          </a:p>
        </p:txBody>
      </p:sp>
      <p:graphicFrame>
        <p:nvGraphicFramePr>
          <p:cNvPr id="4098" name="Object 2"/>
          <p:cNvGraphicFramePr>
            <a:graphicFrameLocks noChangeAspect="1"/>
          </p:cNvGraphicFramePr>
          <p:nvPr/>
        </p:nvGraphicFramePr>
        <p:xfrm>
          <a:off x="3886200" y="2462213"/>
          <a:ext cx="4724400" cy="4243387"/>
        </p:xfrm>
        <a:graphic>
          <a:graphicData uri="http://schemas.openxmlformats.org/presentationml/2006/ole">
            <p:oleObj spid="_x0000_s1026" name="Document" r:id="rId4" imgW="4724400" imgH="4242816" progId="Word.Document.8">
              <p:embed/>
            </p:oleObj>
          </a:graphicData>
        </a:graphic>
      </p:graphicFrame>
      <p:sp>
        <p:nvSpPr>
          <p:cNvPr id="2053" name="Rectangle 5"/>
          <p:cNvSpPr>
            <a:spLocks noChangeArrowheads="1"/>
          </p:cNvSpPr>
          <p:nvPr/>
        </p:nvSpPr>
        <p:spPr bwMode="auto">
          <a:xfrm>
            <a:off x="7805738" y="6019800"/>
            <a:ext cx="11144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i="1">
                <a:solidFill>
                  <a:srgbClr val="130E7D"/>
                </a:solidFill>
                <a:latin typeface="Arial" charset="0"/>
                <a:ea typeface="ヒラギノ角ゴ Pro W3" charset="0"/>
              </a:rPr>
              <a:t>(contd.)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are energy roles </a:t>
            </a:r>
            <a:br>
              <a:rPr lang="en-US" dirty="0" smtClean="0"/>
            </a:br>
            <a:r>
              <a:rPr lang="en-US" dirty="0" smtClean="0"/>
              <a:t>in an ecosystem?</a:t>
            </a:r>
            <a:endParaRPr lang="en-US" dirty="0"/>
          </a:p>
        </p:txBody>
      </p:sp>
      <p:sp>
        <p:nvSpPr>
          <p:cNvPr id="6145" name="Rectangle 3"/>
          <p:cNvSpPr>
            <a:spLocks noGrp="1" noChangeArrowheads="1"/>
          </p:cNvSpPr>
          <p:nvPr>
            <p:ph idx="1"/>
          </p:nvPr>
        </p:nvSpPr>
        <p:spPr/>
        <p:txBody>
          <a:bodyPr/>
          <a:lstStyle/>
          <a:p>
            <a:pPr eaLnBrk="1" hangingPunct="1">
              <a:buFontTx/>
              <a:buChar char="•"/>
            </a:pPr>
            <a:r>
              <a:rPr lang="en-US" sz="2000" dirty="0" smtClean="0"/>
              <a:t>A </a:t>
            </a:r>
            <a:r>
              <a:rPr lang="en-US" sz="2000" b="1" dirty="0" smtClean="0"/>
              <a:t>producer</a:t>
            </a:r>
            <a:r>
              <a:rPr lang="en-US" sz="2000" dirty="0" smtClean="0"/>
              <a:t> is an organism that can make its own food. Most producers make their food by using the sun</a:t>
            </a:r>
            <a:r>
              <a:rPr lang="ja-JP" altLang="en-US" sz="2000" smtClean="0"/>
              <a:t>’</a:t>
            </a:r>
            <a:r>
              <a:rPr lang="en-US" altLang="ja-JP" sz="2000" dirty="0" smtClean="0"/>
              <a:t>s energy in the process of photosynthesis. </a:t>
            </a:r>
          </a:p>
          <a:p>
            <a:pPr eaLnBrk="1" hangingPunct="1">
              <a:buFontTx/>
              <a:buChar char="•"/>
            </a:pPr>
            <a:r>
              <a:rPr lang="en-US" sz="2000" dirty="0" smtClean="0"/>
              <a:t>A </a:t>
            </a:r>
            <a:r>
              <a:rPr lang="en-US" sz="2000" b="1" dirty="0" smtClean="0"/>
              <a:t>consumer</a:t>
            </a:r>
            <a:r>
              <a:rPr lang="en-US" sz="2000" dirty="0" smtClean="0"/>
              <a:t> is an organism that obtains energy by feeding on other organisms.</a:t>
            </a:r>
          </a:p>
          <a:p>
            <a:pPr eaLnBrk="1" hangingPunct="1">
              <a:buFontTx/>
              <a:buChar char="•"/>
            </a:pPr>
            <a:r>
              <a:rPr lang="en-US" sz="2000" dirty="0" smtClean="0"/>
              <a:t>A </a:t>
            </a:r>
            <a:r>
              <a:rPr lang="en-US" sz="2000" b="1" dirty="0" smtClean="0"/>
              <a:t>decomposer</a:t>
            </a:r>
            <a:r>
              <a:rPr lang="en-US" sz="2000" dirty="0" smtClean="0"/>
              <a:t> is an organism that obtains energy by breaking down once-living material, such as the bodies of dead organisms.</a:t>
            </a:r>
            <a:endParaRPr lang="en-US" sz="1600" dirty="0" smtClean="0"/>
          </a:p>
        </p:txBody>
      </p:sp>
      <p:sp>
        <p:nvSpPr>
          <p:cNvPr id="152582" name="Rectangle 6"/>
          <p:cNvSpPr>
            <a:spLocks noChangeArrowheads="1"/>
          </p:cNvSpPr>
          <p:nvPr/>
        </p:nvSpPr>
        <p:spPr bwMode="auto">
          <a:xfrm>
            <a:off x="1600200" y="4572000"/>
            <a:ext cx="6019800" cy="815975"/>
          </a:xfrm>
          <a:prstGeom prst="rect">
            <a:avLst/>
          </a:prstGeom>
          <a:solidFill>
            <a:srgbClr val="FDFFED"/>
          </a:solidFill>
          <a:ln w="25400">
            <a:solidFill>
              <a:srgbClr val="130E7D"/>
            </a:solidFill>
            <a:miter lim="800000"/>
            <a:headEnd/>
            <a:tailEnd/>
          </a:ln>
          <a:effectLst>
            <a:outerShdw dist="88794" dir="1799997" algn="ctr" rotWithShape="0">
              <a:schemeClr val="bg2">
                <a:alpha val="50000"/>
              </a:schemeClr>
            </a:outerShdw>
          </a:effectLst>
        </p:spPr>
        <p:txBody>
          <a:bodyPr lIns="182880" tIns="182880" rIns="182880" bIns="182880">
            <a:spAutoFit/>
          </a:bodyPr>
          <a:lstStyle/>
          <a:p>
            <a:pPr>
              <a:defRPr/>
            </a:pPr>
            <a:r>
              <a:rPr lang="en-US" sz="1400" b="1"/>
              <a:t>1.</a:t>
            </a:r>
            <a:r>
              <a:rPr lang="en-US" sz="1400" b="1">
                <a:solidFill>
                  <a:srgbClr val="130E7D"/>
                </a:solidFill>
              </a:rPr>
              <a:t> Compare and Contrast</a:t>
            </a:r>
            <a:r>
              <a:rPr lang="en-US" sz="1400">
                <a:solidFill>
                  <a:srgbClr val="FF8000"/>
                </a:solidFill>
                <a:latin typeface="Arial Bold" charset="0"/>
              </a:rPr>
              <a:t>  </a:t>
            </a:r>
            <a:r>
              <a:rPr lang="en-US" sz="1400"/>
              <a:t>What is the difference between a producer and a consumer?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 name="Object 2"/>
          <p:cNvGraphicFramePr>
            <a:graphicFrameLocks noChangeAspect="1"/>
          </p:cNvGraphicFramePr>
          <p:nvPr/>
        </p:nvGraphicFramePr>
        <p:xfrm>
          <a:off x="1028700" y="2667000"/>
          <a:ext cx="7088188" cy="1951038"/>
        </p:xfrm>
        <a:graphic>
          <a:graphicData uri="http://schemas.openxmlformats.org/presentationml/2006/ole">
            <p:oleObj spid="_x0000_s2050" name="Document" r:id="rId4" imgW="7086600" imgH="1950720" progId="Word.Document.8">
              <p:embed/>
            </p:oleObj>
          </a:graphicData>
        </a:graphic>
      </p:graphicFrame>
      <p:sp>
        <p:nvSpPr>
          <p:cNvPr id="8196" name="Rectangle 4"/>
          <p:cNvSpPr>
            <a:spLocks noGrp="1" noChangeArrowheads="1"/>
          </p:cNvSpPr>
          <p:nvPr>
            <p:ph type="title"/>
          </p:nvPr>
        </p:nvSpPr>
        <p:spPr/>
        <p:txBody>
          <a:bodyPr/>
          <a:lstStyle/>
          <a:p>
            <a:pPr eaLnBrk="1" hangingPunct="1">
              <a:defRPr/>
            </a:pPr>
            <a:r>
              <a:rPr lang="en-US" dirty="0" smtClean="0"/>
              <a:t>What is a food chain?</a:t>
            </a:r>
          </a:p>
        </p:txBody>
      </p:sp>
      <p:sp>
        <p:nvSpPr>
          <p:cNvPr id="8194" name="Rectangle 3"/>
          <p:cNvSpPr>
            <a:spLocks noGrp="1" noChangeArrowheads="1"/>
          </p:cNvSpPr>
          <p:nvPr>
            <p:ph idx="1"/>
          </p:nvPr>
        </p:nvSpPr>
        <p:spPr>
          <a:xfrm>
            <a:off x="685800" y="1905000"/>
            <a:ext cx="7772400" cy="1447800"/>
          </a:xfrm>
        </p:spPr>
        <p:txBody>
          <a:bodyPr/>
          <a:lstStyle/>
          <a:p>
            <a:pPr eaLnBrk="1" hangingPunct="1">
              <a:buFontTx/>
              <a:buChar char="•"/>
            </a:pPr>
            <a:r>
              <a:rPr lang="en-US" sz="2000" dirty="0" smtClean="0"/>
              <a:t>A </a:t>
            </a:r>
            <a:r>
              <a:rPr lang="en-US" sz="2000" b="1" dirty="0" smtClean="0"/>
              <a:t>food chain</a:t>
            </a:r>
            <a:r>
              <a:rPr lang="en-US" sz="2000" dirty="0" smtClean="0"/>
              <a:t> is a series of events in which one organism eats another and obtains energy. The diagram below shows one </a:t>
            </a:r>
            <a:br>
              <a:rPr lang="en-US" sz="2000" dirty="0" smtClean="0"/>
            </a:br>
            <a:r>
              <a:rPr lang="en-US" sz="2000" dirty="0" smtClean="0"/>
              <a:t>food chain.</a:t>
            </a:r>
          </a:p>
        </p:txBody>
      </p:sp>
      <p:sp>
        <p:nvSpPr>
          <p:cNvPr id="2" name="Text Box 5"/>
          <p:cNvSpPr txBox="1">
            <a:spLocks noChangeArrowheads="1"/>
          </p:cNvSpPr>
          <p:nvPr/>
        </p:nvSpPr>
        <p:spPr bwMode="auto">
          <a:xfrm>
            <a:off x="1143000" y="4343400"/>
            <a:ext cx="7315200" cy="2432050"/>
          </a:xfrm>
          <a:prstGeom prst="rect">
            <a:avLst/>
          </a:prstGeom>
          <a:noFill/>
          <a:ln w="9525">
            <a:noFill/>
            <a:miter lim="800000"/>
            <a:headEnd/>
            <a:tailEnd/>
          </a:ln>
        </p:spPr>
        <p:txBody>
          <a:bodyPr>
            <a:spAutoFit/>
          </a:bodyPr>
          <a:lstStyle/>
          <a:p>
            <a:pPr eaLnBrk="1" hangingPunct="1">
              <a:lnSpc>
                <a:spcPct val="90000"/>
              </a:lnSpc>
              <a:spcBef>
                <a:spcPct val="20000"/>
              </a:spcBef>
              <a:buFontTx/>
              <a:buChar char="•"/>
            </a:pPr>
            <a:r>
              <a:rPr lang="en-US" sz="2000" dirty="0"/>
              <a:t>The first organism in a food chain is always a producer, such </a:t>
            </a:r>
            <a:br>
              <a:rPr lang="en-US" sz="2000" dirty="0"/>
            </a:br>
            <a:r>
              <a:rPr lang="en-US" sz="2000" dirty="0"/>
              <a:t>as algae.</a:t>
            </a:r>
          </a:p>
          <a:p>
            <a:pPr eaLnBrk="1" hangingPunct="1">
              <a:lnSpc>
                <a:spcPct val="90000"/>
              </a:lnSpc>
              <a:spcBef>
                <a:spcPct val="20000"/>
              </a:spcBef>
              <a:buFontTx/>
              <a:buChar char="•"/>
            </a:pPr>
            <a:r>
              <a:rPr lang="en-US" sz="2000" dirty="0"/>
              <a:t>The second organism, such as the </a:t>
            </a:r>
            <a:r>
              <a:rPr lang="en-US" sz="2000" dirty="0" err="1"/>
              <a:t>flagfish</a:t>
            </a:r>
            <a:r>
              <a:rPr lang="en-US" sz="2000" dirty="0"/>
              <a:t>, feeds on the producer and is called a primary consumer.</a:t>
            </a:r>
          </a:p>
          <a:p>
            <a:pPr eaLnBrk="1" hangingPunct="1">
              <a:lnSpc>
                <a:spcPct val="90000"/>
              </a:lnSpc>
              <a:spcBef>
                <a:spcPct val="20000"/>
              </a:spcBef>
              <a:buFontTx/>
              <a:buChar char="•"/>
            </a:pPr>
            <a:r>
              <a:rPr lang="en-US" sz="2000" dirty="0"/>
              <a:t>A secondary consumer, such as the largemouth bass, eats the primary consumer.</a:t>
            </a:r>
          </a:p>
          <a:p>
            <a:pPr>
              <a:spcBef>
                <a:spcPct val="50000"/>
              </a:spcBef>
            </a:pPr>
            <a:endParaRPr lang="en-US" dirty="0"/>
          </a:p>
        </p:txBody>
      </p:sp>
      <p:sp>
        <p:nvSpPr>
          <p:cNvPr id="4102" name="Rectangle 6"/>
          <p:cNvSpPr>
            <a:spLocks noChangeArrowheads="1"/>
          </p:cNvSpPr>
          <p:nvPr/>
        </p:nvSpPr>
        <p:spPr bwMode="auto">
          <a:xfrm>
            <a:off x="7805738" y="6019800"/>
            <a:ext cx="11144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i="1">
                <a:solidFill>
                  <a:srgbClr val="130E7D"/>
                </a:solidFill>
                <a:latin typeface="Arial" charset="0"/>
                <a:ea typeface="ヒラギノ角ゴ Pro W3" charset="0"/>
              </a:rPr>
              <a:t>(contd.)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a:spLocks noGrp="1" noChangeArrowheads="1"/>
          </p:cNvSpPr>
          <p:nvPr>
            <p:ph idx="1"/>
          </p:nvPr>
        </p:nvSpPr>
        <p:spPr>
          <a:xfrm>
            <a:off x="685800" y="1447800"/>
            <a:ext cx="7772400" cy="2667000"/>
          </a:xfrm>
        </p:spPr>
        <p:txBody>
          <a:bodyPr/>
          <a:lstStyle/>
          <a:p>
            <a:pPr eaLnBrk="1" hangingPunct="1">
              <a:buFontTx/>
              <a:buChar char="•"/>
            </a:pPr>
            <a:r>
              <a:rPr lang="en-US" sz="2000" dirty="0" smtClean="0"/>
              <a:t>A tertiary consumer, such as the Anhinga, eats the secondary consumer.</a:t>
            </a:r>
          </a:p>
          <a:p>
            <a:pPr eaLnBrk="1" hangingPunct="1">
              <a:buFontTx/>
              <a:buChar char="•"/>
            </a:pPr>
            <a:r>
              <a:rPr lang="en-US" sz="2000" dirty="0" smtClean="0"/>
              <a:t>In most food chains, the sun is the original source of energy. Producers capture the energy in photosynthesis and make food.</a:t>
            </a:r>
          </a:p>
          <a:p>
            <a:pPr eaLnBrk="1" hangingPunct="1">
              <a:buFontTx/>
              <a:buChar char="•"/>
            </a:pPr>
            <a:r>
              <a:rPr lang="en-US" sz="2000" dirty="0" smtClean="0"/>
              <a:t>In a food chain, energy flows from a producer to a primary consumer to secondary consumer to tertiary consumer. Food chains can also have a fourth-level consumers.</a:t>
            </a:r>
            <a:r>
              <a:rPr lang="en-US" dirty="0" smtClean="0"/>
              <a:t> </a:t>
            </a:r>
            <a:endParaRPr lang="en-US" dirty="0" smtClean="0">
              <a:latin typeface="Times New Roman" pitchFamily="18" charset="0"/>
            </a:endParaRPr>
          </a:p>
          <a:p>
            <a:pPr eaLnBrk="1" hangingPunct="1"/>
            <a:endParaRPr lang="en-US" dirty="0" smtClean="0"/>
          </a:p>
        </p:txBody>
      </p:sp>
      <p:pic>
        <p:nvPicPr>
          <p:cNvPr id="10242" name="Picture 10" descr="OLE_SCI_X001_SciNoteBook_med"/>
          <p:cNvPicPr>
            <a:picLocks noChangeAspect="1" noChangeArrowheads="1"/>
          </p:cNvPicPr>
          <p:nvPr/>
        </p:nvPicPr>
        <p:blipFill>
          <a:blip r:embed="rId3" cstate="print"/>
          <a:srcRect/>
          <a:stretch>
            <a:fillRect/>
          </a:stretch>
        </p:blipFill>
        <p:spPr bwMode="auto">
          <a:xfrm>
            <a:off x="1404938" y="4792663"/>
            <a:ext cx="1566862" cy="693737"/>
          </a:xfrm>
          <a:prstGeom prst="rect">
            <a:avLst/>
          </a:prstGeom>
          <a:noFill/>
          <a:ln w="9525">
            <a:noFill/>
            <a:miter lim="800000"/>
            <a:headEnd/>
            <a:tailEnd/>
          </a:ln>
        </p:spPr>
      </p:pic>
      <p:sp>
        <p:nvSpPr>
          <p:cNvPr id="152582" name="Rectangle 6"/>
          <p:cNvSpPr>
            <a:spLocks noChangeArrowheads="1"/>
          </p:cNvSpPr>
          <p:nvPr/>
        </p:nvSpPr>
        <p:spPr bwMode="auto">
          <a:xfrm>
            <a:off x="1752600" y="5334000"/>
            <a:ext cx="6096000" cy="815975"/>
          </a:xfrm>
          <a:prstGeom prst="rect">
            <a:avLst/>
          </a:prstGeom>
          <a:solidFill>
            <a:srgbClr val="FDFFED"/>
          </a:solidFill>
          <a:ln w="25400">
            <a:solidFill>
              <a:srgbClr val="130E7D"/>
            </a:solidFill>
            <a:miter lim="800000"/>
            <a:headEnd/>
            <a:tailEnd/>
          </a:ln>
          <a:effectLst>
            <a:outerShdw dist="88794" dir="1799997" algn="ctr" rotWithShape="0">
              <a:schemeClr val="bg2">
                <a:alpha val="50000"/>
              </a:schemeClr>
            </a:outerShdw>
          </a:effectLst>
        </p:spPr>
        <p:txBody>
          <a:bodyPr lIns="182880" tIns="182880" rIns="182880" bIns="182880">
            <a:spAutoFit/>
          </a:bodyPr>
          <a:lstStyle/>
          <a:p>
            <a:pPr>
              <a:defRPr/>
            </a:pPr>
            <a:r>
              <a:rPr lang="en-US" sz="1400" b="1"/>
              <a:t>2.</a:t>
            </a:r>
            <a:r>
              <a:rPr lang="en-US" sz="1400" b="1">
                <a:solidFill>
                  <a:srgbClr val="130E7D"/>
                </a:solidFill>
              </a:rPr>
              <a:t> Diagram </a:t>
            </a:r>
            <a:r>
              <a:rPr lang="en-US" sz="1400">
                <a:solidFill>
                  <a:srgbClr val="FF8000"/>
                </a:solidFill>
                <a:latin typeface="Arial Bold" charset="0"/>
              </a:rPr>
              <a:t> </a:t>
            </a:r>
            <a:r>
              <a:rPr lang="en-US" sz="1400"/>
              <a:t>A mouse eats seeds. Later, a snake eats the mouse. Diagram the flow of energy through this food chain.</a:t>
            </a:r>
            <a:endParaRPr 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What is a food web?</a:t>
            </a:r>
          </a:p>
        </p:txBody>
      </p:sp>
      <p:sp>
        <p:nvSpPr>
          <p:cNvPr id="12290" name="Rectangle 3"/>
          <p:cNvSpPr>
            <a:spLocks noGrp="1" noChangeArrowheads="1"/>
          </p:cNvSpPr>
          <p:nvPr>
            <p:ph idx="1"/>
          </p:nvPr>
        </p:nvSpPr>
        <p:spPr>
          <a:xfrm>
            <a:off x="609600" y="1981200"/>
            <a:ext cx="7848600" cy="3810000"/>
          </a:xfrm>
        </p:spPr>
        <p:txBody>
          <a:bodyPr/>
          <a:lstStyle/>
          <a:p>
            <a:pPr eaLnBrk="1" hangingPunct="1">
              <a:buFontTx/>
              <a:buChar char="•"/>
            </a:pPr>
            <a:r>
              <a:rPr lang="en-US" sz="2000" dirty="0" smtClean="0"/>
              <a:t>A </a:t>
            </a:r>
            <a:r>
              <a:rPr lang="en-US" sz="2000" b="1" dirty="0" smtClean="0"/>
              <a:t>food web</a:t>
            </a:r>
            <a:r>
              <a:rPr lang="en-US" sz="2000" dirty="0" smtClean="0"/>
              <a:t> consists of many overlapping food chains in an ecosystem. </a:t>
            </a:r>
          </a:p>
          <a:p>
            <a:pPr eaLnBrk="1" hangingPunct="1">
              <a:buFontTx/>
              <a:buChar char="•"/>
            </a:pPr>
            <a:r>
              <a:rPr lang="en-US" sz="2000" dirty="0" smtClean="0"/>
              <a:t>An organism may play more than one role in a food web. For example, a first-level consumer may also be a second-level consumer, depending on its food sources.</a:t>
            </a:r>
          </a:p>
          <a:p>
            <a:pPr eaLnBrk="1" hangingPunct="1">
              <a:buFontTx/>
              <a:buChar char="•"/>
            </a:pPr>
            <a:r>
              <a:rPr lang="en-US" sz="2000" dirty="0" smtClean="0"/>
              <a:t>The diagram on the next slide shows an example of a food web. The color key identifies producers, various types of consumers, and decomposers and scavengers. (Scavengers are carnivores that feed on the bodies of dead organisms.)</a:t>
            </a:r>
          </a:p>
        </p:txBody>
      </p:sp>
      <p:sp>
        <p:nvSpPr>
          <p:cNvPr id="6148" name="Rectangle 4"/>
          <p:cNvSpPr>
            <a:spLocks noChangeArrowheads="1"/>
          </p:cNvSpPr>
          <p:nvPr/>
        </p:nvSpPr>
        <p:spPr bwMode="auto">
          <a:xfrm>
            <a:off x="7805738" y="6019800"/>
            <a:ext cx="11144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i="1">
                <a:solidFill>
                  <a:srgbClr val="130E7D"/>
                </a:solidFill>
                <a:latin typeface="Arial" charset="0"/>
                <a:ea typeface="ヒラギノ角ゴ Pro W3" charset="0"/>
              </a:rPr>
              <a:t>(contd.)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food web?</a:t>
            </a:r>
            <a:endParaRPr lang="en-US" dirty="0"/>
          </a:p>
        </p:txBody>
      </p:sp>
      <p:sp>
        <p:nvSpPr>
          <p:cNvPr id="14337" name="Rectangle 3"/>
          <p:cNvSpPr>
            <a:spLocks noGrp="1" noChangeArrowheads="1"/>
          </p:cNvSpPr>
          <p:nvPr>
            <p:ph idx="1"/>
          </p:nvPr>
        </p:nvSpPr>
        <p:spPr/>
        <p:txBody>
          <a:bodyPr/>
          <a:lstStyle/>
          <a:p>
            <a:pPr marL="0" indent="0" algn="ctr" eaLnBrk="1" hangingPunct="1">
              <a:lnSpc>
                <a:spcPct val="90000"/>
              </a:lnSpc>
              <a:buNone/>
            </a:pPr>
            <a:endParaRPr lang="en-GB" sz="1200" b="1" dirty="0" smtClean="0"/>
          </a:p>
        </p:txBody>
      </p:sp>
      <p:graphicFrame>
        <p:nvGraphicFramePr>
          <p:cNvPr id="14338" name="Object 2"/>
          <p:cNvGraphicFramePr>
            <a:graphicFrameLocks noChangeAspect="1"/>
          </p:cNvGraphicFramePr>
          <p:nvPr/>
        </p:nvGraphicFramePr>
        <p:xfrm>
          <a:off x="3195638" y="1066800"/>
          <a:ext cx="5314950" cy="5638800"/>
        </p:xfrm>
        <a:graphic>
          <a:graphicData uri="http://schemas.openxmlformats.org/presentationml/2006/ole">
            <p:oleObj spid="_x0000_s3074" name="Document" r:id="rId4" imgW="4623816" imgH="5486400" progId="Word.Document.8">
              <p:embed/>
            </p:oleObj>
          </a:graphicData>
        </a:graphic>
      </p:graphicFrame>
      <p:sp>
        <p:nvSpPr>
          <p:cNvPr id="152582" name="Rectangle 6"/>
          <p:cNvSpPr>
            <a:spLocks noChangeArrowheads="1"/>
          </p:cNvSpPr>
          <p:nvPr/>
        </p:nvSpPr>
        <p:spPr bwMode="auto">
          <a:xfrm>
            <a:off x="838200" y="4267200"/>
            <a:ext cx="2514600" cy="1241425"/>
          </a:xfrm>
          <a:prstGeom prst="rect">
            <a:avLst/>
          </a:prstGeom>
          <a:solidFill>
            <a:srgbClr val="FDFFED"/>
          </a:solidFill>
          <a:ln w="25400">
            <a:solidFill>
              <a:srgbClr val="130E7D"/>
            </a:solidFill>
            <a:miter lim="800000"/>
            <a:headEnd/>
            <a:tailEnd/>
          </a:ln>
          <a:effectLst>
            <a:outerShdw dist="88794" dir="1799997" algn="ctr" rotWithShape="0">
              <a:schemeClr val="bg2">
                <a:alpha val="50000"/>
              </a:schemeClr>
            </a:outerShdw>
          </a:effectLst>
        </p:spPr>
        <p:txBody>
          <a:bodyPr lIns="182880" tIns="182880" rIns="182880" bIns="182880">
            <a:spAutoFit/>
          </a:bodyPr>
          <a:lstStyle/>
          <a:p>
            <a:pPr>
              <a:defRPr/>
            </a:pPr>
            <a:r>
              <a:rPr lang="en-US" sz="1400" b="1" dirty="0"/>
              <a:t>3.</a:t>
            </a:r>
            <a:r>
              <a:rPr lang="en-US" sz="1400" b="1" dirty="0">
                <a:solidFill>
                  <a:srgbClr val="130E7D"/>
                </a:solidFill>
              </a:rPr>
              <a:t> Diagram </a:t>
            </a:r>
            <a:r>
              <a:rPr lang="en-US" sz="1400" dirty="0">
                <a:solidFill>
                  <a:srgbClr val="FF8000"/>
                </a:solidFill>
                <a:latin typeface="Arial Bold" charset="0"/>
              </a:rPr>
              <a:t> </a:t>
            </a:r>
            <a:r>
              <a:rPr lang="en-US" sz="1400" dirty="0" err="1"/>
              <a:t>Diagram</a:t>
            </a:r>
            <a:r>
              <a:rPr lang="en-US" sz="1400" dirty="0"/>
              <a:t> the flow of energy through one particular food chain in this food web.</a:t>
            </a:r>
          </a:p>
        </p:txBody>
      </p:sp>
      <p:sp>
        <p:nvSpPr>
          <p:cNvPr id="7" name="Rectangle 3"/>
          <p:cNvSpPr txBox="1">
            <a:spLocks noChangeArrowheads="1"/>
          </p:cNvSpPr>
          <p:nvPr/>
        </p:nvSpPr>
        <p:spPr>
          <a:xfrm>
            <a:off x="685800" y="1828800"/>
            <a:ext cx="2514600" cy="1981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A food web consists of many interconnected food chains.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What is an energy pyramid?</a:t>
            </a:r>
          </a:p>
        </p:txBody>
      </p:sp>
      <p:sp>
        <p:nvSpPr>
          <p:cNvPr id="16389" name="Rectangle 3"/>
          <p:cNvSpPr>
            <a:spLocks noGrp="1" noChangeArrowheads="1"/>
          </p:cNvSpPr>
          <p:nvPr>
            <p:ph idx="1"/>
          </p:nvPr>
        </p:nvSpPr>
        <p:spPr>
          <a:xfrm>
            <a:off x="685800" y="1981200"/>
            <a:ext cx="7772400" cy="3429000"/>
          </a:xfrm>
        </p:spPr>
        <p:txBody>
          <a:bodyPr/>
          <a:lstStyle/>
          <a:p>
            <a:pPr eaLnBrk="1" hangingPunct="1">
              <a:lnSpc>
                <a:spcPct val="90000"/>
              </a:lnSpc>
              <a:buFontTx/>
              <a:buChar char="•"/>
            </a:pPr>
            <a:r>
              <a:rPr lang="en-US" sz="2000" dirty="0" smtClean="0"/>
              <a:t>A diagram called an </a:t>
            </a:r>
            <a:br>
              <a:rPr lang="en-US" sz="2000" dirty="0" smtClean="0"/>
            </a:br>
            <a:r>
              <a:rPr lang="en-US" sz="2000" b="1" dirty="0" smtClean="0"/>
              <a:t>energy pyramid</a:t>
            </a:r>
            <a:r>
              <a:rPr lang="en-US" sz="2000" dirty="0" smtClean="0"/>
              <a:t> </a:t>
            </a:r>
            <a:br>
              <a:rPr lang="en-US" sz="2000" dirty="0" smtClean="0"/>
            </a:br>
            <a:r>
              <a:rPr lang="en-US" sz="2000" dirty="0" smtClean="0"/>
              <a:t>shows the amount </a:t>
            </a:r>
            <a:br>
              <a:rPr lang="en-US" sz="2000" dirty="0" smtClean="0"/>
            </a:br>
            <a:r>
              <a:rPr lang="en-US" sz="2000" dirty="0" smtClean="0"/>
              <a:t>of energy that </a:t>
            </a:r>
            <a:br>
              <a:rPr lang="en-US" sz="2000" dirty="0" smtClean="0"/>
            </a:br>
            <a:r>
              <a:rPr lang="en-US" sz="2000" dirty="0" smtClean="0"/>
              <a:t>moves from one </a:t>
            </a:r>
            <a:br>
              <a:rPr lang="en-US" sz="2000" dirty="0" smtClean="0"/>
            </a:br>
            <a:r>
              <a:rPr lang="en-US" sz="2000" dirty="0" smtClean="0"/>
              <a:t>feeding level to </a:t>
            </a:r>
            <a:br>
              <a:rPr lang="en-US" sz="2000" dirty="0" smtClean="0"/>
            </a:br>
            <a:r>
              <a:rPr lang="en-US" sz="2000" dirty="0" smtClean="0"/>
              <a:t>another in a food </a:t>
            </a:r>
            <a:br>
              <a:rPr lang="en-US" sz="2000" dirty="0" smtClean="0"/>
            </a:br>
            <a:r>
              <a:rPr lang="en-US" sz="2000" dirty="0" smtClean="0"/>
              <a:t>web. Energy </a:t>
            </a:r>
            <a:br>
              <a:rPr lang="en-US" sz="2000" dirty="0" smtClean="0"/>
            </a:br>
            <a:r>
              <a:rPr lang="en-US" sz="2000" dirty="0" smtClean="0"/>
              <a:t>is measured in </a:t>
            </a:r>
            <a:br>
              <a:rPr lang="en-US" sz="2000" dirty="0" smtClean="0"/>
            </a:br>
            <a:r>
              <a:rPr lang="en-US" sz="2000" dirty="0" smtClean="0"/>
              <a:t>kilocalories (kcal).</a:t>
            </a:r>
            <a:endParaRPr lang="en-US" dirty="0" smtClean="0">
              <a:latin typeface="Times New Roman" pitchFamily="18" charset="0"/>
            </a:endParaRPr>
          </a:p>
          <a:p>
            <a:pPr eaLnBrk="1" hangingPunct="1">
              <a:lnSpc>
                <a:spcPct val="90000"/>
              </a:lnSpc>
            </a:pPr>
            <a:endParaRPr lang="en-US" dirty="0" smtClean="0"/>
          </a:p>
        </p:txBody>
      </p:sp>
      <p:graphicFrame>
        <p:nvGraphicFramePr>
          <p:cNvPr id="16387" name="Object 2"/>
          <p:cNvGraphicFramePr>
            <a:graphicFrameLocks noChangeAspect="1"/>
          </p:cNvGraphicFramePr>
          <p:nvPr/>
        </p:nvGraphicFramePr>
        <p:xfrm>
          <a:off x="3505200" y="2005013"/>
          <a:ext cx="4840288" cy="3481387"/>
        </p:xfrm>
        <a:graphic>
          <a:graphicData uri="http://schemas.openxmlformats.org/presentationml/2006/ole">
            <p:oleObj spid="_x0000_s4098" name="Document" r:id="rId4" imgW="4078224" imgH="2932176" progId="Word.Document.8">
              <p:embed/>
            </p:oleObj>
          </a:graphicData>
        </a:graphic>
      </p:graphicFrame>
      <p:sp>
        <p:nvSpPr>
          <p:cNvPr id="152582" name="Rectangle 6"/>
          <p:cNvSpPr>
            <a:spLocks noChangeArrowheads="1"/>
          </p:cNvSpPr>
          <p:nvPr/>
        </p:nvSpPr>
        <p:spPr bwMode="auto">
          <a:xfrm>
            <a:off x="685800" y="5783263"/>
            <a:ext cx="6705600" cy="815975"/>
          </a:xfrm>
          <a:prstGeom prst="rect">
            <a:avLst/>
          </a:prstGeom>
          <a:solidFill>
            <a:srgbClr val="FDFFED"/>
          </a:solidFill>
          <a:ln w="25400">
            <a:solidFill>
              <a:srgbClr val="130E7D"/>
            </a:solidFill>
            <a:miter lim="800000"/>
            <a:headEnd/>
            <a:tailEnd/>
          </a:ln>
          <a:effectLst>
            <a:outerShdw dist="88794" dir="1799997" algn="ctr" rotWithShape="0">
              <a:schemeClr val="bg2">
                <a:alpha val="50000"/>
              </a:schemeClr>
            </a:outerShdw>
          </a:effectLst>
        </p:spPr>
        <p:txBody>
          <a:bodyPr lIns="182880" tIns="182880" rIns="182880" bIns="182880">
            <a:spAutoFit/>
          </a:bodyPr>
          <a:lstStyle/>
          <a:p>
            <a:pPr>
              <a:defRPr/>
            </a:pPr>
            <a:r>
              <a:rPr lang="en-US" sz="1400" b="1" dirty="0"/>
              <a:t>4.</a:t>
            </a:r>
            <a:r>
              <a:rPr lang="en-US" sz="1400" b="1" dirty="0">
                <a:solidFill>
                  <a:srgbClr val="130E7D"/>
                </a:solidFill>
              </a:rPr>
              <a:t> Interpret Diagrams</a:t>
            </a:r>
            <a:r>
              <a:rPr lang="en-US" sz="1400" dirty="0">
                <a:solidFill>
                  <a:srgbClr val="FF8000"/>
                </a:solidFill>
                <a:latin typeface="Arial Bold" charset="0"/>
              </a:rPr>
              <a:t>  </a:t>
            </a:r>
            <a:r>
              <a:rPr lang="en-US" sz="1400" dirty="0"/>
              <a:t>In this energy pyramid, how does the available energy change as you go upward from one level to a higher level?</a:t>
            </a:r>
            <a:r>
              <a:rPr lang="en-US" sz="1800" dirty="0">
                <a:latin typeface="Times New Roman" pitchFamily="18" charset="0"/>
              </a:rPr>
              <a:t> </a:t>
            </a:r>
          </a:p>
        </p:txBody>
      </p:sp>
      <p:sp>
        <p:nvSpPr>
          <p:cNvPr id="8199" name="Rectangle 7"/>
          <p:cNvSpPr>
            <a:spLocks noChangeArrowheads="1"/>
          </p:cNvSpPr>
          <p:nvPr/>
        </p:nvSpPr>
        <p:spPr bwMode="auto">
          <a:xfrm>
            <a:off x="7805738" y="6019800"/>
            <a:ext cx="11144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i="1">
                <a:solidFill>
                  <a:srgbClr val="130E7D"/>
                </a:solidFill>
                <a:latin typeface="Arial" charset="0"/>
                <a:ea typeface="ヒラギノ角ゴ Pro W3" charset="0"/>
              </a:rPr>
              <a:t>(contd.)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idx="1"/>
          </p:nvPr>
        </p:nvSpPr>
        <p:spPr>
          <a:xfrm>
            <a:off x="685800" y="1447800"/>
            <a:ext cx="7772400" cy="3200400"/>
          </a:xfrm>
        </p:spPr>
        <p:txBody>
          <a:bodyPr/>
          <a:lstStyle/>
          <a:p>
            <a:pPr eaLnBrk="1" hangingPunct="1">
              <a:buFontTx/>
              <a:buChar char="•"/>
            </a:pPr>
            <a:r>
              <a:rPr lang="en-US" sz="2000" dirty="0" smtClean="0"/>
              <a:t>Organisms use energy to perform life functions, such as movement and growth. Only some of the energy an organism obtains will be available to the next organism in the food web.</a:t>
            </a:r>
          </a:p>
          <a:p>
            <a:pPr eaLnBrk="1" hangingPunct="1">
              <a:buFontTx/>
              <a:buChar char="•"/>
            </a:pPr>
            <a:r>
              <a:rPr lang="en-US" sz="2000" dirty="0" smtClean="0"/>
              <a:t>The most energy is available at the producer level of the pyramid. </a:t>
            </a:r>
          </a:p>
          <a:p>
            <a:pPr eaLnBrk="1" hangingPunct="1">
              <a:buFontTx/>
              <a:buChar char="•"/>
            </a:pPr>
            <a:r>
              <a:rPr lang="en-US" sz="2000" dirty="0" smtClean="0"/>
              <a:t>As you move up an energy pyramid, each level has less energy available than the level below.</a:t>
            </a:r>
          </a:p>
        </p:txBody>
      </p:sp>
      <p:sp>
        <p:nvSpPr>
          <p:cNvPr id="152582" name="Rectangle 6"/>
          <p:cNvSpPr>
            <a:spLocks noChangeArrowheads="1"/>
          </p:cNvSpPr>
          <p:nvPr/>
        </p:nvSpPr>
        <p:spPr bwMode="auto">
          <a:xfrm>
            <a:off x="1447800" y="4191000"/>
            <a:ext cx="6019800" cy="1028700"/>
          </a:xfrm>
          <a:prstGeom prst="rect">
            <a:avLst/>
          </a:prstGeom>
          <a:solidFill>
            <a:srgbClr val="FDFFED"/>
          </a:solidFill>
          <a:ln w="25400">
            <a:solidFill>
              <a:srgbClr val="130E7D"/>
            </a:solidFill>
            <a:miter lim="800000"/>
            <a:headEnd/>
            <a:tailEnd/>
          </a:ln>
          <a:effectLst>
            <a:outerShdw dist="88794" dir="1799997" algn="ctr" rotWithShape="0">
              <a:schemeClr val="bg2">
                <a:alpha val="50000"/>
              </a:schemeClr>
            </a:outerShdw>
          </a:effectLst>
        </p:spPr>
        <p:txBody>
          <a:bodyPr lIns="182880" tIns="182880" rIns="182880" bIns="182880">
            <a:spAutoFit/>
          </a:bodyPr>
          <a:lstStyle/>
          <a:p>
            <a:pPr>
              <a:defRPr/>
            </a:pPr>
            <a:r>
              <a:rPr lang="en-US" sz="1400" b="1" dirty="0"/>
              <a:t>5.</a:t>
            </a:r>
            <a:r>
              <a:rPr lang="en-US" sz="1400" b="1" dirty="0">
                <a:solidFill>
                  <a:srgbClr val="130E7D"/>
                </a:solidFill>
              </a:rPr>
              <a:t> Relate Cause and Effect</a:t>
            </a:r>
            <a:r>
              <a:rPr lang="en-US" sz="1400" dirty="0"/>
              <a:t>  Explain why, in an energy pyramid, second-level consumers have less energy available to them than first-level consumers do.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454</TotalTime>
  <Words>624</Words>
  <Application>Microsoft Office PowerPoint</Application>
  <PresentationFormat>On-screen Show (4:3)</PresentationFormat>
  <Paragraphs>64</Paragraphs>
  <Slides>10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Flow</vt:lpstr>
      <vt:lpstr>Document</vt:lpstr>
      <vt:lpstr>Ecosystems and Energy</vt:lpstr>
      <vt:lpstr>What are energy roles  in an ecosystem?</vt:lpstr>
      <vt:lpstr>What are energy roles  in an ecosystem?</vt:lpstr>
      <vt:lpstr>What is a food chain?</vt:lpstr>
      <vt:lpstr>Slide 5</vt:lpstr>
      <vt:lpstr>What is a food web?</vt:lpstr>
      <vt:lpstr>What is a food web?</vt:lpstr>
      <vt:lpstr>What is an energy pyramid?</vt:lpstr>
      <vt:lpstr>Slide 9</vt:lpstr>
      <vt:lpstr>Classwork</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and Energy</dc:title>
  <dc:creator>rkowaleski</dc:creator>
  <cp:lastModifiedBy>rkowaleski</cp:lastModifiedBy>
  <cp:revision>33</cp:revision>
  <dcterms:created xsi:type="dcterms:W3CDTF">2015-04-01T11:33:58Z</dcterms:created>
  <dcterms:modified xsi:type="dcterms:W3CDTF">2015-04-01T19:07:59Z</dcterms:modified>
</cp:coreProperties>
</file>