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92" r:id="rId2"/>
    <p:sldMasterId id="2147483804" r:id="rId3"/>
    <p:sldMasterId id="2147483816" r:id="rId4"/>
    <p:sldMasterId id="2147483828" r:id="rId5"/>
    <p:sldMasterId id="2147483840" r:id="rId6"/>
    <p:sldMasterId id="2147483852" r:id="rId7"/>
    <p:sldMasterId id="2147483864" r:id="rId8"/>
    <p:sldMasterId id="2147483876" r:id="rId9"/>
    <p:sldMasterId id="2147483888" r:id="rId10"/>
    <p:sldMasterId id="2147483900" r:id="rId11"/>
    <p:sldMasterId id="2147483912" r:id="rId12"/>
    <p:sldMasterId id="2147483924" r:id="rId13"/>
  </p:sldMasterIdLst>
  <p:notesMasterIdLst>
    <p:notesMasterId r:id="rId63"/>
  </p:notesMasterIdLst>
  <p:sldIdLst>
    <p:sldId id="256" r:id="rId14"/>
    <p:sldId id="257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262" r:id="rId28"/>
    <p:sldId id="263" r:id="rId29"/>
    <p:sldId id="258" r:id="rId30"/>
    <p:sldId id="294" r:id="rId31"/>
    <p:sldId id="292" r:id="rId32"/>
    <p:sldId id="293" r:id="rId33"/>
    <p:sldId id="264" r:id="rId34"/>
    <p:sldId id="276" r:id="rId35"/>
    <p:sldId id="265" r:id="rId36"/>
    <p:sldId id="277" r:id="rId37"/>
    <p:sldId id="270" r:id="rId38"/>
    <p:sldId id="278" r:id="rId39"/>
    <p:sldId id="266" r:id="rId40"/>
    <p:sldId id="279" r:id="rId41"/>
    <p:sldId id="271" r:id="rId42"/>
    <p:sldId id="280" r:id="rId43"/>
    <p:sldId id="274" r:id="rId44"/>
    <p:sldId id="281" r:id="rId45"/>
    <p:sldId id="267" r:id="rId46"/>
    <p:sldId id="282" r:id="rId47"/>
    <p:sldId id="273" r:id="rId48"/>
    <p:sldId id="283" r:id="rId49"/>
    <p:sldId id="268" r:id="rId50"/>
    <p:sldId id="284" r:id="rId51"/>
    <p:sldId id="275" r:id="rId52"/>
    <p:sldId id="285" r:id="rId53"/>
    <p:sldId id="272" r:id="rId54"/>
    <p:sldId id="286" r:id="rId55"/>
    <p:sldId id="269" r:id="rId56"/>
    <p:sldId id="287" r:id="rId57"/>
    <p:sldId id="288" r:id="rId58"/>
    <p:sldId id="291" r:id="rId59"/>
    <p:sldId id="290" r:id="rId60"/>
    <p:sldId id="289" r:id="rId61"/>
    <p:sldId id="261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>
      <p:cViewPr varScale="1">
        <p:scale>
          <a:sx n="87" d="100"/>
          <a:sy n="87" d="100"/>
        </p:scale>
        <p:origin x="8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61" Type="http://schemas.openxmlformats.org/officeDocument/2006/relationships/slide" Target="slides/slide4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tableStyles" Target="tableStyle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C5F80-0B7E-4F5C-8FF0-7E82EEDA642E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50E90-7AF2-45D6-869F-CBC91E01F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7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BE221-B804-4330-A376-365588B9C47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4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BE221-B804-4330-A376-365588B9C47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89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BE221-B804-4330-A376-365588B9C47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53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BE221-B804-4330-A376-365588B9C47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9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BE221-B804-4330-A376-365588B9C47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59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3AB45-F3DC-4B62-B29D-053FF169AFB5}" type="datetimeFigureOut">
              <a:rPr lang="en-US"/>
              <a:pPr>
                <a:defRPr/>
              </a:pPr>
              <a:t>12/5/2016</a:t>
            </a:fld>
            <a:endParaRPr lang="en-US" dirty="0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F9AF5D0-B2D3-4553-823C-3E06988F00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E9F06-741D-4CAE-B4F9-667AFBC8A341}" type="datetimeFigureOut">
              <a:rPr lang="en-US"/>
              <a:pPr>
                <a:defRPr/>
              </a:pPr>
              <a:t>12/5/2016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0CB6-7F01-4792-AB05-28DA91BA6C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240658B-DB2D-4312-9759-A0FE0AB8F964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13A868-1438-4994-9870-9FB2438B0E9E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83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300019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44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587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27408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5877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13A868-1438-4994-9870-9FB2438B0E9E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415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753225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22615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8DBD8-64E5-45DB-BDBF-57887187BC14}" type="datetimeFigureOut">
              <a:rPr lang="en-US"/>
              <a:pPr>
                <a:defRPr/>
              </a:pPr>
              <a:t>12/5/2016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30465-F30C-42B7-83EF-E43971F4C3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08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240658B-DB2D-4312-9759-A0FE0AB8F964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13A868-1438-4994-9870-9FB2438B0E9E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29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941655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23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872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07191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043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13A868-1438-4994-9870-9FB2438B0E9E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341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912508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40257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240658B-DB2D-4312-9759-A0FE0AB8F964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13A868-1438-4994-9870-9FB2438B0E9E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01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109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38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240658B-DB2D-4312-9759-A0FE0AB8F964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13A868-1438-4994-9870-9FB2438B0E9E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00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3907319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30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919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563936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133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13A868-1438-4994-9870-9FB2438B0E9E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88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89368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2525555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83519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2771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60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240658B-DB2D-4312-9759-A0FE0AB8F964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13A868-1438-4994-9870-9FB2438B0E9E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47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3732853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98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303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041011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4295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13A868-1438-4994-9870-9FB2438B0E9E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81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25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019372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65316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3002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66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87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767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23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13A868-1438-4994-9870-9FB2438B0E9E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06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2797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20830-59C8-45BC-924D-D6FF97A3AFBB}" type="datetimeFigureOut">
              <a:rPr lang="en-US"/>
              <a:pPr>
                <a:defRPr/>
              </a:pPr>
              <a:t>12/5/2016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0BE2-8E4A-4EFF-B073-394AEC1AC9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42007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85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0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240658B-DB2D-4312-9759-A0FE0AB8F964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13A868-1438-4994-9870-9FB2438B0E9E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87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61773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72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60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26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671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13A868-1438-4994-9870-9FB2438B0E9E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0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1192A-68E6-4AF3-A9DA-0B31161CF278}" type="datetimeFigureOut">
              <a:rPr lang="en-US"/>
              <a:pPr>
                <a:defRPr/>
              </a:pPr>
              <a:t>12/5/2016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86E9A-9A52-4DE6-BFCB-A2980E2C9C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96892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72637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58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28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240658B-DB2D-4312-9759-A0FE0AB8F964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13A868-1438-4994-9870-9FB2438B0E9E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034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18349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63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296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3016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3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FC3C2-A8DF-45BA-A7B0-A5966A277CE6}" type="datetimeFigureOut">
              <a:rPr lang="en-US"/>
              <a:pPr>
                <a:defRPr/>
              </a:pPr>
              <a:t>12/5/2016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6B200-48AD-4D1B-88AB-5FE186102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13A868-1438-4994-9870-9FB2438B0E9E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3834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978690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50753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633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02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240658B-DB2D-4312-9759-A0FE0AB8F964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13A868-1438-4994-9870-9FB2438B0E9E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2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0720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8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026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464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4D8F4-19A7-426C-8DD5-8DA721971513}" type="datetimeFigureOut">
              <a:rPr lang="en-US"/>
              <a:pPr>
                <a:defRPr/>
              </a:pPr>
              <a:t>12/5/2016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D0261-6125-43E1-B758-8040EF2273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144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13A868-1438-4994-9870-9FB2438B0E9E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370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639604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35725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37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03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240658B-DB2D-4312-9759-A0FE0AB8F964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13A868-1438-4994-9870-9FB2438B0E9E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22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176469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57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3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76266-D839-4612-BD85-5EDD328A827F}" type="datetimeFigureOut">
              <a:rPr lang="en-US"/>
              <a:pPr>
                <a:defRPr/>
              </a:pPr>
              <a:t>12/5/2016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5D710-21CB-4E59-8FE0-1D4ECE90E9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81204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633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13A868-1438-4994-9870-9FB2438B0E9E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8412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861673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20020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096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13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240658B-DB2D-4312-9759-A0FE0AB8F964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13A868-1438-4994-9870-9FB2438B0E9E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08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223449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05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F28D8-E0D2-42B3-95D9-360CA1C90E29}" type="datetimeFigureOut">
              <a:rPr lang="en-US"/>
              <a:pPr>
                <a:defRPr/>
              </a:pPr>
              <a:t>12/5/2016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93AC5-2691-47CD-A636-A627BC69F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853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92943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211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13A868-1438-4994-9870-9FB2438B0E9E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737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468381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81524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606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88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240658B-DB2D-4312-9759-A0FE0AB8F964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13A868-1438-4994-9870-9FB2438B0E9E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49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4761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49BC0-5E92-491C-9A08-67DDFA3F08BF}" type="datetimeFigureOut">
              <a:rPr lang="en-US"/>
              <a:pPr>
                <a:defRPr/>
              </a:pPr>
              <a:t>12/5/2016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4C0D8-8508-41FF-801F-89C737F521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02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766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63876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000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13A868-1438-4994-9870-9FB2438B0E9E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397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454330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54692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545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79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240658B-DB2D-4312-9759-A0FE0AB8F964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13A868-1438-4994-9870-9FB2438B0E9E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48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6E909-34FD-40A7-AAE1-25664DE125DA}" type="datetimeFigureOut">
              <a:rPr lang="en-US"/>
              <a:pPr>
                <a:defRPr/>
              </a:pPr>
              <a:t>12/5/2016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9DFAE-A47A-4AC6-B1EE-31FB3517A2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180024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559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799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83525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597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13A868-1438-4994-9870-9FB2438B0E9E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68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98353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03182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488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240658B-DB2D-4312-9759-A0FE0AB8F964}" type="datetimeFigureOut">
              <a:rPr lang="en-US" smtClean="0">
                <a:solidFill>
                  <a:srgbClr val="775F55"/>
                </a:solidFill>
              </a:rPr>
              <a:pPr/>
              <a:t>12/5/2016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F13A868-1438-4994-9870-9FB2438B0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40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AA0C36-0AA2-4006-8AD7-9CCB7D6E31D2}" type="datetimeFigureOut">
              <a:rPr lang="en-US"/>
              <a:pPr>
                <a:defRPr/>
              </a:pPr>
              <a:t>12/5/2016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85C8D9C9-6464-4600-82D7-C757998E9E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1" r:id="rId2"/>
    <p:sldLayoutId id="2147483789" r:id="rId3"/>
    <p:sldLayoutId id="2147483782" r:id="rId4"/>
    <p:sldLayoutId id="2147483783" r:id="rId5"/>
    <p:sldLayoutId id="2147483784" r:id="rId6"/>
    <p:sldLayoutId id="2147483785" r:id="rId7"/>
    <p:sldLayoutId id="2147483790" r:id="rId8"/>
    <p:sldLayoutId id="2147483791" r:id="rId9"/>
    <p:sldLayoutId id="2147483786" r:id="rId10"/>
    <p:sldLayoutId id="21474837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240658B-DB2D-4312-9759-A0FE0AB8F964}" type="datetimeFigureOut">
              <a:rPr lang="en-US" smtClean="0">
                <a:solidFill>
                  <a:srgbClr val="775F55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12/5/2016</a:t>
            </a:fld>
            <a:endParaRPr lang="en-US">
              <a:solidFill>
                <a:srgbClr val="775F55"/>
              </a:solidFill>
              <a:latin typeface="Calibri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775F55"/>
              </a:solidFill>
              <a:latin typeface="Calibri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13A868-1438-4994-9870-9FB2438B0E9E}" type="slidenum">
              <a:rPr lang="en-US" smtClean="0"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61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240658B-DB2D-4312-9759-A0FE0AB8F964}" type="datetimeFigureOut">
              <a:rPr lang="en-US" smtClean="0">
                <a:solidFill>
                  <a:srgbClr val="775F55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12/5/2016</a:t>
            </a:fld>
            <a:endParaRPr lang="en-US">
              <a:solidFill>
                <a:srgbClr val="775F55"/>
              </a:solidFill>
              <a:latin typeface="Calibri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775F55"/>
              </a:solidFill>
              <a:latin typeface="Calibri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13A868-1438-4994-9870-9FB2438B0E9E}" type="slidenum">
              <a:rPr lang="en-US" smtClean="0"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42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240658B-DB2D-4312-9759-A0FE0AB8F964}" type="datetimeFigureOut">
              <a:rPr lang="en-US" smtClean="0">
                <a:solidFill>
                  <a:srgbClr val="775F55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12/5/2016</a:t>
            </a:fld>
            <a:endParaRPr lang="en-US">
              <a:solidFill>
                <a:srgbClr val="775F55"/>
              </a:solidFill>
              <a:latin typeface="Calibri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775F55"/>
              </a:solidFill>
              <a:latin typeface="Calibri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13A868-1438-4994-9870-9FB2438B0E9E}" type="slidenum">
              <a:rPr lang="en-US" smtClean="0"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9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240658B-DB2D-4312-9759-A0FE0AB8F964}" type="datetimeFigureOut">
              <a:rPr lang="en-US" smtClean="0">
                <a:solidFill>
                  <a:srgbClr val="775F55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12/5/2016</a:t>
            </a:fld>
            <a:endParaRPr lang="en-US">
              <a:solidFill>
                <a:srgbClr val="775F55"/>
              </a:solidFill>
              <a:latin typeface="Calibri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775F55"/>
              </a:solidFill>
              <a:latin typeface="Calibri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13A868-1438-4994-9870-9FB2438B0E9E}" type="slidenum">
              <a:rPr lang="en-US" smtClean="0"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98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240658B-DB2D-4312-9759-A0FE0AB8F964}" type="datetimeFigureOut">
              <a:rPr lang="en-US" smtClean="0">
                <a:solidFill>
                  <a:srgbClr val="775F55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12/5/2016</a:t>
            </a:fld>
            <a:endParaRPr lang="en-US">
              <a:solidFill>
                <a:srgbClr val="775F55"/>
              </a:solidFill>
              <a:latin typeface="Calibri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775F55"/>
              </a:solidFill>
              <a:latin typeface="Calibri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13A868-1438-4994-9870-9FB2438B0E9E}" type="slidenum">
              <a:rPr lang="en-US" smtClean="0"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63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240658B-DB2D-4312-9759-A0FE0AB8F964}" type="datetimeFigureOut">
              <a:rPr lang="en-US" smtClean="0">
                <a:solidFill>
                  <a:srgbClr val="775F55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12/5/2016</a:t>
            </a:fld>
            <a:endParaRPr lang="en-US">
              <a:solidFill>
                <a:srgbClr val="775F55"/>
              </a:solidFill>
              <a:latin typeface="Calibri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775F55"/>
              </a:solidFill>
              <a:latin typeface="Calibri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13A868-1438-4994-9870-9FB2438B0E9E}" type="slidenum">
              <a:rPr lang="en-US" smtClean="0"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06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240658B-DB2D-4312-9759-A0FE0AB8F964}" type="datetimeFigureOut">
              <a:rPr lang="en-US" smtClean="0">
                <a:solidFill>
                  <a:srgbClr val="775F55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12/5/2016</a:t>
            </a:fld>
            <a:endParaRPr lang="en-US">
              <a:solidFill>
                <a:srgbClr val="775F55"/>
              </a:solidFill>
              <a:latin typeface="Calibri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775F55"/>
              </a:solidFill>
              <a:latin typeface="Calibri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13A868-1438-4994-9870-9FB2438B0E9E}" type="slidenum">
              <a:rPr lang="en-US" smtClean="0"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05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240658B-DB2D-4312-9759-A0FE0AB8F964}" type="datetimeFigureOut">
              <a:rPr lang="en-US" smtClean="0">
                <a:solidFill>
                  <a:srgbClr val="775F55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12/5/2016</a:t>
            </a:fld>
            <a:endParaRPr lang="en-US">
              <a:solidFill>
                <a:srgbClr val="775F55"/>
              </a:solidFill>
              <a:latin typeface="Calibri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775F55"/>
              </a:solidFill>
              <a:latin typeface="Calibri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13A868-1438-4994-9870-9FB2438B0E9E}" type="slidenum">
              <a:rPr lang="en-US" smtClean="0"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05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240658B-DB2D-4312-9759-A0FE0AB8F964}" type="datetimeFigureOut">
              <a:rPr lang="en-US" smtClean="0">
                <a:solidFill>
                  <a:srgbClr val="775F55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12/5/2016</a:t>
            </a:fld>
            <a:endParaRPr lang="en-US">
              <a:solidFill>
                <a:srgbClr val="775F55"/>
              </a:solidFill>
              <a:latin typeface="Calibri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775F55"/>
              </a:solidFill>
              <a:latin typeface="Calibri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13A868-1438-4994-9870-9FB2438B0E9E}" type="slidenum">
              <a:rPr lang="en-US" smtClean="0"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11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240658B-DB2D-4312-9759-A0FE0AB8F964}" type="datetimeFigureOut">
              <a:rPr lang="en-US" smtClean="0">
                <a:solidFill>
                  <a:srgbClr val="775F55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12/5/2016</a:t>
            </a:fld>
            <a:endParaRPr lang="en-US">
              <a:solidFill>
                <a:srgbClr val="775F55"/>
              </a:solidFill>
              <a:latin typeface="Calibri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775F55"/>
              </a:solidFill>
              <a:latin typeface="Calibri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13A868-1438-4994-9870-9FB2438B0E9E}" type="slidenum">
              <a:rPr lang="en-US" smtClean="0"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14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240658B-DB2D-4312-9759-A0FE0AB8F964}" type="datetimeFigureOut">
              <a:rPr lang="en-US" smtClean="0">
                <a:solidFill>
                  <a:srgbClr val="775F55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12/5/2016</a:t>
            </a:fld>
            <a:endParaRPr lang="en-US">
              <a:solidFill>
                <a:srgbClr val="775F55"/>
              </a:solidFill>
              <a:latin typeface="Calibri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775F55"/>
              </a:solidFill>
              <a:latin typeface="Calibri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13A868-1438-4994-9870-9FB2438B0E9E}" type="slidenum">
              <a:rPr lang="en-US" smtClean="0"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40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240658B-DB2D-4312-9759-A0FE0AB8F964}" type="datetimeFigureOut">
              <a:rPr lang="en-US" smtClean="0">
                <a:solidFill>
                  <a:srgbClr val="775F55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12/5/2016</a:t>
            </a:fld>
            <a:endParaRPr lang="en-US">
              <a:solidFill>
                <a:srgbClr val="775F55"/>
              </a:solidFill>
              <a:latin typeface="Calibri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775F55"/>
              </a:solidFill>
              <a:latin typeface="Calibri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F13A868-1438-4994-9870-9FB2438B0E9E}" type="slidenum">
              <a:rPr lang="en-US" smtClean="0"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73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0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bbc.co.uk/schools/ks3bitesize/science/chemistry/elements_com_mix_6.s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dirty="0" smtClean="0"/>
              <a:t>Classifying Matter:</a:t>
            </a:r>
            <a:br>
              <a:rPr dirty="0" smtClean="0"/>
            </a:br>
            <a:r>
              <a:rPr dirty="0" smtClean="0"/>
              <a:t>Atoms, Elements, Compounds, and Mixtures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40" name="Text Box 24"/>
          <p:cNvSpPr txBox="1">
            <a:spLocks noChangeArrowheads="1"/>
          </p:cNvSpPr>
          <p:nvPr/>
        </p:nvSpPr>
        <p:spPr bwMode="auto">
          <a:xfrm>
            <a:off x="4724400" y="0"/>
            <a:ext cx="44196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en-US" sz="4800" b="1" u="sng">
                <a:solidFill>
                  <a:prstClr val="black"/>
                </a:solidFill>
                <a:latin typeface="Times New Roman" pitchFamily="1" charset="0"/>
                <a:cs typeface="+mn-cs"/>
              </a:rPr>
              <a:t>Nucleus</a:t>
            </a:r>
            <a:r>
              <a:rPr lang="en-US" sz="4800" b="1">
                <a:solidFill>
                  <a:prstClr val="black"/>
                </a:solidFill>
                <a:latin typeface="Times New Roman" pitchFamily="1" charset="0"/>
                <a:cs typeface="+mn-cs"/>
              </a:rPr>
              <a:t> </a:t>
            </a:r>
            <a:r>
              <a:rPr lang="en-US" sz="4800">
                <a:solidFill>
                  <a:prstClr val="black"/>
                </a:solidFill>
                <a:latin typeface="Times New Roman" pitchFamily="1" charset="0"/>
                <a:cs typeface="+mn-cs"/>
              </a:rPr>
              <a:t>is held together with nuclear energy</a:t>
            </a:r>
          </a:p>
        </p:txBody>
      </p:sp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4724400" y="4570413"/>
            <a:ext cx="4419600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</a:pPr>
            <a:r>
              <a:rPr lang="en-US" sz="4800" b="1" u="sng">
                <a:solidFill>
                  <a:prstClr val="black"/>
                </a:solidFill>
                <a:latin typeface="Times New Roman" pitchFamily="1" charset="0"/>
                <a:cs typeface="+mn-cs"/>
              </a:rPr>
              <a:t>Electron cloud</a:t>
            </a:r>
            <a:r>
              <a:rPr lang="en-US" sz="4800" b="1">
                <a:solidFill>
                  <a:prstClr val="black"/>
                </a:solidFill>
                <a:latin typeface="Times New Roman" pitchFamily="1" charset="0"/>
                <a:cs typeface="+mn-cs"/>
              </a:rPr>
              <a:t> </a:t>
            </a:r>
            <a:r>
              <a:rPr lang="en-US" sz="4800">
                <a:solidFill>
                  <a:prstClr val="black"/>
                </a:solidFill>
                <a:latin typeface="Times New Roman" pitchFamily="1" charset="0"/>
                <a:cs typeface="+mn-cs"/>
              </a:rPr>
              <a:t>is full of zipping electrons</a:t>
            </a:r>
            <a:r>
              <a:rPr lang="en-US" sz="4800" b="1">
                <a:solidFill>
                  <a:prstClr val="black"/>
                </a:solidFill>
                <a:latin typeface="Times New Roman" pitchFamily="1" charset="0"/>
                <a:cs typeface="+mn-cs"/>
              </a:rPr>
              <a:t>                </a:t>
            </a:r>
          </a:p>
        </p:txBody>
      </p:sp>
      <p:sp>
        <p:nvSpPr>
          <p:cNvPr id="17412" name="Oval 28"/>
          <p:cNvSpPr>
            <a:spLocks noChangeArrowheads="1"/>
          </p:cNvSpPr>
          <p:nvPr/>
        </p:nvSpPr>
        <p:spPr bwMode="auto">
          <a:xfrm>
            <a:off x="0" y="0"/>
            <a:ext cx="6934200" cy="6858000"/>
          </a:xfrm>
          <a:prstGeom prst="ellipse">
            <a:avLst/>
          </a:prstGeom>
          <a:gradFill rotWithShape="0">
            <a:gsLst>
              <a:gs pos="0">
                <a:srgbClr val="333333"/>
              </a:gs>
              <a:gs pos="100000">
                <a:srgbClr val="C0C0C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413" name="Oval 29"/>
          <p:cNvSpPr>
            <a:spLocks noChangeArrowheads="1"/>
          </p:cNvSpPr>
          <p:nvPr/>
        </p:nvSpPr>
        <p:spPr bwMode="auto">
          <a:xfrm>
            <a:off x="3124200" y="32766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414" name="Oval 30"/>
          <p:cNvSpPr>
            <a:spLocks noChangeArrowheads="1"/>
          </p:cNvSpPr>
          <p:nvPr/>
        </p:nvSpPr>
        <p:spPr bwMode="auto">
          <a:xfrm>
            <a:off x="3276600" y="31242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415" name="Oval 31"/>
          <p:cNvSpPr>
            <a:spLocks noChangeArrowheads="1"/>
          </p:cNvSpPr>
          <p:nvPr/>
        </p:nvSpPr>
        <p:spPr bwMode="auto">
          <a:xfrm>
            <a:off x="3352800" y="3505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416" name="Oval 32"/>
          <p:cNvSpPr>
            <a:spLocks noChangeArrowheads="1"/>
          </p:cNvSpPr>
          <p:nvPr/>
        </p:nvSpPr>
        <p:spPr bwMode="auto">
          <a:xfrm>
            <a:off x="3200400" y="34290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417" name="Oval 33"/>
          <p:cNvSpPr>
            <a:spLocks noChangeArrowheads="1"/>
          </p:cNvSpPr>
          <p:nvPr/>
        </p:nvSpPr>
        <p:spPr bwMode="auto">
          <a:xfrm>
            <a:off x="3505200" y="3124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418" name="Oval 34"/>
          <p:cNvSpPr>
            <a:spLocks noChangeArrowheads="1"/>
          </p:cNvSpPr>
          <p:nvPr/>
        </p:nvSpPr>
        <p:spPr bwMode="auto">
          <a:xfrm>
            <a:off x="3657600" y="3200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419" name="Oval 35"/>
          <p:cNvSpPr>
            <a:spLocks noChangeArrowheads="1"/>
          </p:cNvSpPr>
          <p:nvPr/>
        </p:nvSpPr>
        <p:spPr bwMode="auto">
          <a:xfrm>
            <a:off x="3657600" y="34290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420" name="Oval 36"/>
          <p:cNvSpPr>
            <a:spLocks noChangeArrowheads="1"/>
          </p:cNvSpPr>
          <p:nvPr/>
        </p:nvSpPr>
        <p:spPr bwMode="auto">
          <a:xfrm>
            <a:off x="3581400" y="3581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421" name="Oval 37"/>
          <p:cNvSpPr>
            <a:spLocks noChangeArrowheads="1"/>
          </p:cNvSpPr>
          <p:nvPr/>
        </p:nvSpPr>
        <p:spPr bwMode="auto">
          <a:xfrm>
            <a:off x="3352800" y="32766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422" name="Oval 38"/>
          <p:cNvSpPr>
            <a:spLocks noChangeArrowheads="1"/>
          </p:cNvSpPr>
          <p:nvPr/>
        </p:nvSpPr>
        <p:spPr bwMode="auto">
          <a:xfrm>
            <a:off x="3505200" y="33528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423" name="Line 26"/>
          <p:cNvSpPr>
            <a:spLocks noChangeShapeType="1"/>
          </p:cNvSpPr>
          <p:nvPr/>
        </p:nvSpPr>
        <p:spPr bwMode="auto">
          <a:xfrm flipH="1">
            <a:off x="3657600" y="762000"/>
            <a:ext cx="1295400" cy="2286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424" name="Line 27"/>
          <p:cNvSpPr>
            <a:spLocks noChangeShapeType="1"/>
          </p:cNvSpPr>
          <p:nvPr/>
        </p:nvSpPr>
        <p:spPr bwMode="auto">
          <a:xfrm flipH="1">
            <a:off x="3581400" y="5334000"/>
            <a:ext cx="13716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013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209800"/>
            <a:ext cx="9144000" cy="4648200"/>
          </a:xfrm>
          <a:prstGeom prst="rect">
            <a:avLst/>
          </a:prstGeom>
          <a:solidFill>
            <a:srgbClr val="92D050"/>
          </a:solidFill>
          <a:ln w="1174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152" y="739966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u="sng" dirty="0" smtClean="0">
                <a:ea typeface="Arial" pitchFamily="1" charset="0"/>
              </a:rPr>
              <a:t/>
            </a:r>
            <a:br>
              <a:rPr lang="en-US" sz="4800" b="1" u="sng" dirty="0" smtClean="0">
                <a:ea typeface="Arial" pitchFamily="1" charset="0"/>
              </a:rPr>
            </a:br>
            <a:r>
              <a:rPr lang="en-US" sz="3500" b="1" u="sng" dirty="0" smtClean="0">
                <a:ea typeface="Arial" pitchFamily="1" charset="0"/>
              </a:rPr>
              <a:t/>
            </a:r>
            <a:br>
              <a:rPr lang="en-US" sz="3500" b="1" u="sng" dirty="0" smtClean="0">
                <a:ea typeface="Arial" pitchFamily="1" charset="0"/>
              </a:rPr>
            </a:br>
            <a:r>
              <a:rPr lang="en-US" sz="3500" b="1" u="sng" dirty="0" smtClean="0">
                <a:ea typeface="Arial" pitchFamily="1" charset="0"/>
              </a:rPr>
              <a:t>Nucleus</a:t>
            </a:r>
            <a:r>
              <a:rPr lang="en-US" sz="3500" b="1" dirty="0" smtClean="0">
                <a:ea typeface="Arial" pitchFamily="1" charset="0"/>
              </a:rPr>
              <a:t>:  </a:t>
            </a:r>
            <a:r>
              <a:rPr lang="en-US" sz="3500" dirty="0" smtClean="0">
                <a:ea typeface="Arial" pitchFamily="1" charset="0"/>
              </a:rPr>
              <a:t>heavy but tiny part of atom.</a:t>
            </a:r>
            <a:br>
              <a:rPr lang="en-US" sz="3500" dirty="0" smtClean="0">
                <a:ea typeface="Arial" pitchFamily="1" charset="0"/>
              </a:rPr>
            </a:br>
            <a:r>
              <a:rPr lang="en-US" sz="3500" dirty="0" smtClean="0">
                <a:ea typeface="Arial" pitchFamily="1" charset="0"/>
              </a:rPr>
              <a:t>Found in center of an atom and holds 2 important subatomic parts.</a:t>
            </a:r>
          </a:p>
        </p:txBody>
      </p:sp>
      <p:pic>
        <p:nvPicPr>
          <p:cNvPr id="18436" name="Picture 3" descr="j02565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508375"/>
            <a:ext cx="139700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Line 4"/>
          <p:cNvSpPr>
            <a:spLocks noChangeShapeType="1"/>
          </p:cNvSpPr>
          <p:nvPr/>
        </p:nvSpPr>
        <p:spPr bwMode="auto">
          <a:xfrm flipV="1">
            <a:off x="1371600" y="4114800"/>
            <a:ext cx="5638800" cy="460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2514600" y="2971800"/>
            <a:ext cx="3895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>
                <a:solidFill>
                  <a:prstClr val="white"/>
                </a:solidFill>
                <a:latin typeface="Times New Roman" pitchFamily="1" charset="0"/>
                <a:cs typeface="+mn-cs"/>
              </a:rPr>
              <a:t>½ Football Field</a:t>
            </a: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6934200" y="2743200"/>
            <a:ext cx="13112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>
                <a:solidFill>
                  <a:prstClr val="white"/>
                </a:solidFill>
                <a:latin typeface="Times New Roman" pitchFamily="1" charset="0"/>
                <a:cs typeface="+mn-cs"/>
              </a:rPr>
              <a:t>Outer Edge of Atom</a:t>
            </a: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304800" y="4692650"/>
            <a:ext cx="173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prstClr val="white"/>
                </a:solidFill>
                <a:latin typeface="Times New Roman" pitchFamily="1" charset="0"/>
                <a:cs typeface="+mn-cs"/>
              </a:rPr>
              <a:t>Nucleus</a:t>
            </a:r>
          </a:p>
        </p:txBody>
      </p:sp>
      <p:sp>
        <p:nvSpPr>
          <p:cNvPr id="18441" name="TextBox 8"/>
          <p:cNvSpPr txBox="1">
            <a:spLocks noChangeArrowheads="1"/>
          </p:cNvSpPr>
          <p:nvPr/>
        </p:nvSpPr>
        <p:spPr bwMode="auto">
          <a:xfrm rot="-5400000">
            <a:off x="-519112" y="5243512"/>
            <a:ext cx="1905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>
                <a:solidFill>
                  <a:prstClr val="black"/>
                </a:solidFill>
                <a:latin typeface="Calibri"/>
                <a:cs typeface="+mn-cs"/>
              </a:rPr>
              <a:t>50</a:t>
            </a:r>
          </a:p>
        </p:txBody>
      </p:sp>
      <p:sp>
        <p:nvSpPr>
          <p:cNvPr id="18442" name="TextBox 10"/>
          <p:cNvSpPr txBox="1">
            <a:spLocks noChangeArrowheads="1"/>
          </p:cNvSpPr>
          <p:nvPr/>
        </p:nvSpPr>
        <p:spPr bwMode="auto">
          <a:xfrm rot="-5400000">
            <a:off x="6310313" y="3795712"/>
            <a:ext cx="4800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000">
                <a:solidFill>
                  <a:prstClr val="black"/>
                </a:solidFill>
                <a:latin typeface="Calibri"/>
                <a:cs typeface="+mn-cs"/>
              </a:rPr>
              <a:t>End Zone</a:t>
            </a:r>
          </a:p>
        </p:txBody>
      </p:sp>
    </p:spTree>
    <p:extLst>
      <p:ext uri="{BB962C8B-B14F-4D97-AF65-F5344CB8AC3E}">
        <p14:creationId xmlns:p14="http://schemas.microsoft.com/office/powerpoint/2010/main" val="3343607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IV. Electrons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Electrons have a </a:t>
            </a:r>
            <a:r>
              <a:rPr lang="en-US" b="1" dirty="0" smtClean="0">
                <a:solidFill>
                  <a:srgbClr val="FF0000"/>
                </a:solidFill>
              </a:rPr>
              <a:t>relatively small mass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compared to protons and neutrons</a:t>
            </a:r>
          </a:p>
          <a:p>
            <a:r>
              <a:rPr lang="en-US" dirty="0" smtClean="0"/>
              <a:t>Electrons are found </a:t>
            </a:r>
            <a:r>
              <a:rPr lang="en-US" b="1" dirty="0" smtClean="0">
                <a:solidFill>
                  <a:srgbClr val="FF0000"/>
                </a:solidFill>
              </a:rPr>
              <a:t>far away </a:t>
            </a:r>
            <a:r>
              <a:rPr lang="en-US" dirty="0" smtClean="0"/>
              <a:t>from the nucleus in an area called the </a:t>
            </a:r>
            <a:r>
              <a:rPr lang="en-US" b="1" dirty="0" smtClean="0">
                <a:solidFill>
                  <a:srgbClr val="FF0000"/>
                </a:solidFill>
              </a:rPr>
              <a:t>electron cloud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Electrons have a </a:t>
            </a:r>
            <a:r>
              <a:rPr lang="en-US" b="1" dirty="0" smtClean="0">
                <a:solidFill>
                  <a:srgbClr val="FF0000"/>
                </a:solidFill>
              </a:rPr>
              <a:t>negative</a:t>
            </a:r>
            <a:r>
              <a:rPr lang="en-US" dirty="0" smtClean="0"/>
              <a:t> charge</a:t>
            </a:r>
          </a:p>
          <a:p>
            <a:endParaRPr lang="en-US" b="1" dirty="0"/>
          </a:p>
        </p:txBody>
      </p:sp>
      <p:pic>
        <p:nvPicPr>
          <p:cNvPr id="4" name="Picture 2" descr="http://www.vtaide.com/png/images/at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038600"/>
            <a:ext cx="2744573" cy="275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305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/>
          <a:lstStyle/>
          <a:p>
            <a:pPr algn="r" eaLnBrk="1" hangingPunct="1"/>
            <a:r>
              <a:rPr lang="en-US" sz="5400" b="1" u="sng">
                <a:ea typeface="Arial" pitchFamily="1" charset="0"/>
              </a:rPr>
              <a:t>THE ELECTRON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505200" y="1143000"/>
            <a:ext cx="56388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en-US" sz="3600" b="1">
                <a:solidFill>
                  <a:prstClr val="black"/>
                </a:solidFill>
                <a:latin typeface="Times New Roman" pitchFamily="1" charset="0"/>
                <a:cs typeface="+mn-cs"/>
              </a:rPr>
              <a:t> </a:t>
            </a:r>
            <a:r>
              <a:rPr lang="en-US" sz="3600" b="1">
                <a:solidFill>
                  <a:prstClr val="black"/>
                </a:solidFill>
                <a:latin typeface="Calibri"/>
                <a:cs typeface="+mn-cs"/>
              </a:rPr>
              <a:t>Found in the electron cloud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en-US" sz="3600" b="1">
                <a:solidFill>
                  <a:prstClr val="black"/>
                </a:solidFill>
                <a:latin typeface="Calibri"/>
                <a:cs typeface="+mn-cs"/>
              </a:rPr>
              <a:t>Very light:  0 amu</a:t>
            </a:r>
            <a:r>
              <a:rPr lang="en-US" sz="3600" b="1">
                <a:solidFill>
                  <a:prstClr val="black"/>
                </a:solidFill>
                <a:latin typeface="Times New Roman" pitchFamily="1" charset="0"/>
                <a:cs typeface="+mn-cs"/>
              </a:rPr>
              <a:t>	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en-US" sz="3600" b="1">
                <a:solidFill>
                  <a:prstClr val="black"/>
                </a:solidFill>
                <a:latin typeface="Times New Roman" pitchFamily="1" charset="0"/>
                <a:cs typeface="+mn-cs"/>
              </a:rPr>
              <a:t> Negative: </a:t>
            </a:r>
            <a:r>
              <a:rPr lang="en-US" sz="4000" b="1">
                <a:solidFill>
                  <a:prstClr val="black"/>
                </a:solidFill>
                <a:latin typeface="Times New Roman" pitchFamily="1" charset="0"/>
                <a:cs typeface="+mn-cs"/>
                <a:sym typeface="Wingdings" pitchFamily="1" charset="2"/>
              </a:rPr>
              <a:t>-1</a:t>
            </a:r>
            <a:r>
              <a:rPr lang="en-US" sz="3600" b="1">
                <a:solidFill>
                  <a:prstClr val="black"/>
                </a:solidFill>
                <a:latin typeface="Times New Roman" pitchFamily="1" charset="0"/>
                <a:cs typeface="+mn-cs"/>
              </a:rPr>
              <a:t> 	</a:t>
            </a:r>
            <a:endParaRPr lang="en-US" sz="3200" b="1">
              <a:solidFill>
                <a:prstClr val="black"/>
              </a:solidFill>
              <a:latin typeface="Times New Roman" pitchFamily="1" charset="0"/>
              <a:cs typeface="+mn-cs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0"/>
            <a:ext cx="3429000" cy="5341938"/>
            <a:chOff x="384" y="811"/>
            <a:chExt cx="2160" cy="3365"/>
          </a:xfrm>
        </p:grpSpPr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864" y="1804"/>
              <a:ext cx="1680" cy="1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sz="15600" b="1">
                  <a:solidFill>
                    <a:srgbClr val="FF0000"/>
                  </a:solidFill>
                  <a:latin typeface="Times New Roman" pitchFamily="1" charset="0"/>
                  <a:cs typeface="+mn-cs"/>
                </a:rPr>
                <a:t>e</a:t>
              </a:r>
              <a:r>
                <a:rPr lang="en-US" sz="15600" b="1" baseline="30000">
                  <a:solidFill>
                    <a:srgbClr val="FF0000"/>
                  </a:solidFill>
                  <a:latin typeface="Times New Roman" pitchFamily="1" charset="0"/>
                  <a:ea typeface="Times New Roman" pitchFamily="1" charset="0"/>
                  <a:cs typeface="Times New Roman" pitchFamily="1" charset="0"/>
                </a:rPr>
                <a:t>-</a:t>
              </a:r>
            </a:p>
          </p:txBody>
        </p:sp>
        <p:pic>
          <p:nvPicPr>
            <p:cNvPr id="21510" name="Picture 6" descr="j016037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52" y="811"/>
              <a:ext cx="831" cy="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1" name="Line 7"/>
            <p:cNvSpPr>
              <a:spLocks noChangeShapeType="1"/>
            </p:cNvSpPr>
            <p:nvPr/>
          </p:nvSpPr>
          <p:spPr bwMode="auto">
            <a:xfrm>
              <a:off x="1584" y="1584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 flipH="1">
              <a:off x="1104" y="3456"/>
              <a:ext cx="48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>
              <a:off x="1584" y="3456"/>
              <a:ext cx="43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 flipV="1">
              <a:off x="1584" y="1488"/>
              <a:ext cx="67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515" name="Line 11"/>
            <p:cNvSpPr>
              <a:spLocks noChangeShapeType="1"/>
            </p:cNvSpPr>
            <p:nvPr/>
          </p:nvSpPr>
          <p:spPr bwMode="auto">
            <a:xfrm>
              <a:off x="960" y="1488"/>
              <a:ext cx="62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pic>
          <p:nvPicPr>
            <p:cNvPr id="21516" name="Picture 12" descr="PE03087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" y="1296"/>
              <a:ext cx="636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54231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V. How small is an atom?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Atoms are TINY!</a:t>
            </a:r>
          </a:p>
          <a:p>
            <a:r>
              <a:rPr lang="en-US" dirty="0" smtClean="0"/>
              <a:t>20 million hydrogen atoms would fit inside the period at the end of this sentence.</a:t>
            </a:r>
          </a:p>
          <a:p>
            <a:r>
              <a:rPr lang="en-US" u="sng" dirty="0" smtClean="0"/>
              <a:t>You</a:t>
            </a:r>
            <a:r>
              <a:rPr lang="en-US" dirty="0" smtClean="0"/>
              <a:t> are made of billions and billions of atoms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52475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/>
              <a:t>pure substance that cannot be separated into simpler substance by physical or chemical means. </a:t>
            </a:r>
          </a:p>
          <a:p>
            <a:pPr eaLnBrk="1" hangingPunct="1"/>
            <a:endParaRPr lang="en-US" smtClean="0"/>
          </a:p>
        </p:txBody>
      </p:sp>
      <p:pic>
        <p:nvPicPr>
          <p:cNvPr id="8196" name="Picture 2" descr="http://serc.carleton.edu/images/usingdata/nasaimages/periodic-tab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0"/>
            <a:ext cx="5105400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Compounds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371600"/>
            <a:ext cx="77724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Pure substance composed of two or more </a:t>
            </a:r>
            <a:r>
              <a:rPr lang="en-US" sz="2800" i="1" dirty="0" smtClean="0"/>
              <a:t>different elements joined by chemical bonds.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i="1" dirty="0" smtClean="0"/>
              <a:t> </a:t>
            </a:r>
          </a:p>
          <a:p>
            <a:pPr lvl="1" eaLnBrk="1" hangingPunct="1"/>
            <a:r>
              <a:rPr lang="en-US" sz="2800" dirty="0" smtClean="0"/>
              <a:t>Made of elements in a specific ratio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2800" dirty="0" smtClean="0"/>
              <a:t>   that is always the same</a:t>
            </a:r>
          </a:p>
          <a:p>
            <a:pPr lvl="1" eaLnBrk="1" hangingPunct="1"/>
            <a:r>
              <a:rPr lang="en-US" sz="2800" dirty="0" smtClean="0"/>
              <a:t>Has a chemical formula</a:t>
            </a:r>
          </a:p>
          <a:p>
            <a:pPr lvl="1" eaLnBrk="1" hangingPunct="1"/>
            <a:r>
              <a:rPr lang="en-US" sz="2800" dirty="0" smtClean="0"/>
              <a:t>Can only be separated by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2800" dirty="0" smtClean="0"/>
              <a:t>   chemical means, not physically </a:t>
            </a:r>
          </a:p>
          <a:p>
            <a:pPr eaLnBrk="1" hangingPunct="1"/>
            <a:endParaRPr lang="en-US" i="1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 rot="20915313">
            <a:off x="6717421" y="2699362"/>
            <a:ext cx="16289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H</a:t>
            </a:r>
            <a:r>
              <a:rPr lang="en-US" sz="5400" b="1" baseline="-25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O</a:t>
            </a:r>
          </a:p>
        </p:txBody>
      </p:sp>
      <p:sp>
        <p:nvSpPr>
          <p:cNvPr id="6" name="Rectangle 5"/>
          <p:cNvSpPr/>
          <p:nvPr/>
        </p:nvSpPr>
        <p:spPr>
          <a:xfrm rot="20671414">
            <a:off x="5731726" y="5514025"/>
            <a:ext cx="15648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CO</a:t>
            </a:r>
            <a:r>
              <a:rPr lang="en-US" sz="5400" b="1" baseline="-25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 rot="789037">
            <a:off x="6792754" y="4275195"/>
            <a:ext cx="19672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NaCl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Mixtures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8862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 combination of two or more pure substances that are not chemically combined.</a:t>
            </a:r>
          </a:p>
          <a:p>
            <a:pPr eaLnBrk="1" hangingPunct="1"/>
            <a:r>
              <a:rPr lang="en-US" smtClean="0"/>
              <a:t>substances held together by </a:t>
            </a:r>
            <a:r>
              <a:rPr lang="en-US" i="1" smtClean="0"/>
              <a:t>physical forces, not chemical </a:t>
            </a:r>
          </a:p>
          <a:p>
            <a:pPr eaLnBrk="1" hangingPunct="1"/>
            <a:r>
              <a:rPr lang="en-US" smtClean="0"/>
              <a:t>No chemical change takes place </a:t>
            </a:r>
          </a:p>
          <a:p>
            <a:pPr eaLnBrk="1" hangingPunct="1"/>
            <a:r>
              <a:rPr lang="en-US" smtClean="0"/>
              <a:t>Each item retains its properties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in the mixture </a:t>
            </a:r>
          </a:p>
          <a:p>
            <a:pPr eaLnBrk="1" hangingPunct="1"/>
            <a:r>
              <a:rPr lang="en-US" smtClean="0"/>
              <a:t>They can be separated physically </a:t>
            </a:r>
          </a:p>
          <a:p>
            <a:pPr eaLnBrk="1" hangingPunct="1"/>
            <a:endParaRPr lang="en-US" smtClean="0"/>
          </a:p>
        </p:txBody>
      </p:sp>
      <p:pic>
        <p:nvPicPr>
          <p:cNvPr id="10246" name="Picture 6" descr="Concre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5" y="5524500"/>
            <a:ext cx="4143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304800" y="6505575"/>
            <a:ext cx="137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Chem4kids.com</a:t>
            </a:r>
          </a:p>
        </p:txBody>
      </p:sp>
      <p:pic>
        <p:nvPicPr>
          <p:cNvPr id="10248" name="Picture 8" descr="Tap Water and Distilled Wa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657600"/>
            <a:ext cx="28575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7010400" y="4038600"/>
            <a:ext cx="3048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Mixtures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Homogenoeus</a:t>
            </a:r>
            <a:r>
              <a:rPr lang="en-US" dirty="0" smtClean="0"/>
              <a:t> Mixtures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Heterogeneous Mixtures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A homogeneous mixture is a mixture that is evenly distributed</a:t>
            </a:r>
          </a:p>
          <a:p>
            <a:pPr eaLnBrk="1" hangingPunct="1"/>
            <a:r>
              <a:rPr lang="en-US" sz="2400" dirty="0" smtClean="0"/>
              <a:t>Homogeneous mixtures are commonly called solutions.</a:t>
            </a:r>
          </a:p>
          <a:p>
            <a:pPr lvl="1" eaLnBrk="1" hangingPunct="1"/>
            <a:r>
              <a:rPr lang="en-US" dirty="0" smtClean="0"/>
              <a:t>Solution = Solute + Solvent</a:t>
            </a:r>
          </a:p>
          <a:p>
            <a:pPr lvl="2" eaLnBrk="1" hangingPunct="1"/>
            <a:r>
              <a:rPr lang="en-US" sz="2400" dirty="0" smtClean="0"/>
              <a:t>Solute:  “stuff” being dissolved</a:t>
            </a:r>
          </a:p>
          <a:p>
            <a:pPr lvl="2" eaLnBrk="1" hangingPunct="1"/>
            <a:r>
              <a:rPr lang="en-US" sz="2400" dirty="0" smtClean="0"/>
              <a:t>Solvent:  “stuff” doing the dissolving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heterogeneous mixture is a mixture that is unevenly distributed.</a:t>
            </a:r>
          </a:p>
          <a:p>
            <a:pPr eaLnBrk="1" hangingPunct="1"/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Ice tea</a:t>
            </a:r>
          </a:p>
          <a:p>
            <a:pPr lvl="1"/>
            <a:r>
              <a:rPr lang="en-US" dirty="0" err="1" smtClean="0"/>
              <a:t>Chex</a:t>
            </a:r>
            <a:r>
              <a:rPr lang="en-US" dirty="0" smtClean="0"/>
              <a:t> Mix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Mixtures vs. Compounds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295400" y="6400800"/>
            <a:ext cx="632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>
                <a:hlinkClick r:id="rId2"/>
              </a:rPr>
              <a:t>http://www.bbc.co.uk/schools/ks3bitesize/science/chemistry/elements_com_mix_6.shtml</a:t>
            </a:r>
            <a:endParaRPr lang="en-US" sz="1200"/>
          </a:p>
        </p:txBody>
      </p:sp>
      <p:pic>
        <p:nvPicPr>
          <p:cNvPr id="11268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14450" y="1524000"/>
            <a:ext cx="6067425" cy="4876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Pure Substances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/>
              <a:t>A sample of matter that has definite chemical and physical properties.</a:t>
            </a:r>
          </a:p>
          <a:p>
            <a:pPr eaLnBrk="1" hangingPunct="1"/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282641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Elements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51805" y="2743200"/>
            <a:ext cx="20681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Atoms</a:t>
            </a:r>
          </a:p>
        </p:txBody>
      </p:sp>
      <p:sp>
        <p:nvSpPr>
          <p:cNvPr id="9" name="Rectangle 8"/>
          <p:cNvSpPr/>
          <p:nvPr/>
        </p:nvSpPr>
        <p:spPr>
          <a:xfrm>
            <a:off x="4718074" y="4876800"/>
            <a:ext cx="37401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Compounds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0" y="5020270"/>
            <a:ext cx="320953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Molecules</a:t>
            </a:r>
          </a:p>
        </p:txBody>
      </p:sp>
      <p:pic>
        <p:nvPicPr>
          <p:cNvPr id="7176" name="Picture 5" descr="C:\Users\Liz\AppData\Local\Microsoft\Windows\Temporary Internet Files\Content.IE5\OBF55X67\MCj028713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429000"/>
            <a:ext cx="13716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7" descr="C:\Users\Liz\AppData\Local\Microsoft\Windows\Temporary Internet Files\Content.IE5\1QHJWAUW\MPj038769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657600"/>
            <a:ext cx="17526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1600200" y="60198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209800" y="60198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248400" y="6019800"/>
            <a:ext cx="762000" cy="685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858000" y="5791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791200" y="5791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429000" y="4267200"/>
            <a:ext cx="19050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276600" y="6172200"/>
            <a:ext cx="20574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Can you identify the following?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7772400" cy="4419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You will be shown a series of photos.  Tell if each photo represents an item composed of an element, compound, or mixture.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b="1" dirty="0" smtClean="0"/>
              <a:t>Review:</a:t>
            </a:r>
          </a:p>
          <a:p>
            <a:pPr eaLnBrk="1" hangingPunct="1"/>
            <a:r>
              <a:rPr lang="en-US" dirty="0" smtClean="0"/>
              <a:t>An </a:t>
            </a:r>
            <a:r>
              <a:rPr lang="en-US" b="1" dirty="0" smtClean="0"/>
              <a:t>atom</a:t>
            </a:r>
            <a:r>
              <a:rPr lang="en-US" dirty="0" smtClean="0"/>
              <a:t> is the smallest unit of matter. </a:t>
            </a:r>
          </a:p>
          <a:p>
            <a:pPr eaLnBrk="1" hangingPunct="1"/>
            <a:r>
              <a:rPr lang="en-US" dirty="0" smtClean="0"/>
              <a:t>An </a:t>
            </a:r>
            <a:r>
              <a:rPr lang="en-US" b="1" dirty="0" smtClean="0"/>
              <a:t>element</a:t>
            </a:r>
            <a:r>
              <a:rPr lang="en-US" dirty="0" smtClean="0"/>
              <a:t> contains just one type of atom. </a:t>
            </a:r>
          </a:p>
          <a:p>
            <a:pPr eaLnBrk="1" hangingPunct="1"/>
            <a:r>
              <a:rPr lang="en-US" dirty="0" smtClean="0"/>
              <a:t>A </a:t>
            </a:r>
            <a:r>
              <a:rPr lang="en-US" b="1" dirty="0" smtClean="0"/>
              <a:t>compound</a:t>
            </a:r>
            <a:r>
              <a:rPr lang="en-US" dirty="0" smtClean="0"/>
              <a:t> contains two or more different elements chemically joined together. </a:t>
            </a:r>
          </a:p>
          <a:p>
            <a:pPr eaLnBrk="1" hangingPunct="1"/>
            <a:r>
              <a:rPr lang="en-US" dirty="0" smtClean="0"/>
              <a:t>A </a:t>
            </a:r>
            <a:r>
              <a:rPr lang="en-US" b="1" dirty="0" smtClean="0"/>
              <a:t>mixture</a:t>
            </a:r>
            <a:r>
              <a:rPr lang="en-US" dirty="0" smtClean="0"/>
              <a:t> contains two or more different substances that are only physically joined together, not chemically.</a:t>
            </a:r>
          </a:p>
          <a:p>
            <a:pPr lvl="1" eaLnBrk="1" hangingPunct="1"/>
            <a:r>
              <a:rPr lang="en-US" dirty="0" smtClean="0"/>
              <a:t>A mixture can contain both elements and compounds.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sz="quarter" idx="1"/>
          </p:nvPr>
        </p:nvSpPr>
        <p:spPr>
          <a:xfrm>
            <a:off x="990600" y="1371600"/>
            <a:ext cx="69342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Rocks</a:t>
            </a:r>
          </a:p>
        </p:txBody>
      </p:sp>
      <p:pic>
        <p:nvPicPr>
          <p:cNvPr id="13316" name="Picture 3" descr="C:\Users\Liz\AppData\Local\Microsoft\Windows\Temporary Internet Files\Content.IE5\12PITY9L\MPj044430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65338"/>
            <a:ext cx="6858000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</a:t>
            </a:r>
            <a:r>
              <a:rPr lang="en-US" smtClean="0">
                <a:solidFill>
                  <a:srgbClr val="FFC000"/>
                </a:solidFill>
              </a:rPr>
              <a:t>Mixture</a:t>
            </a:r>
            <a:r>
              <a:rPr lang="en-US" smtClean="0"/>
              <a:t>?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Rocks</a:t>
            </a:r>
          </a:p>
        </p:txBody>
      </p:sp>
      <p:pic>
        <p:nvPicPr>
          <p:cNvPr id="14340" name="Picture 3" descr="C:\Users\Liz\AppData\Local\Microsoft\Windows\Temporary Internet Files\Content.IE5\12PITY9L\MPj044430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65338"/>
            <a:ext cx="6858000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Copper</a:t>
            </a:r>
          </a:p>
        </p:txBody>
      </p:sp>
      <p:pic>
        <p:nvPicPr>
          <p:cNvPr id="15364" name="Picture 4" descr="C:\Users\Liz\AppData\Local\Microsoft\Windows\Temporary Internet Files\Content.IE5\OBF55X67\MPj031655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74888"/>
            <a:ext cx="5275263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Element</a:t>
            </a:r>
            <a:r>
              <a:rPr lang="en-US" smtClean="0"/>
              <a:t>, Compound, or Mixture?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Copper</a:t>
            </a:r>
          </a:p>
        </p:txBody>
      </p:sp>
      <p:pic>
        <p:nvPicPr>
          <p:cNvPr id="16388" name="Picture 4" descr="C:\Users\Liz\AppData\Local\Microsoft\Windows\Temporary Internet Files\Content.IE5\OBF55X67\MPj031655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74888"/>
            <a:ext cx="5275263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0939266">
            <a:off x="382077" y="1781071"/>
            <a:ext cx="11849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Jelly Beans</a:t>
            </a:r>
          </a:p>
        </p:txBody>
      </p:sp>
      <p:pic>
        <p:nvPicPr>
          <p:cNvPr id="17412" name="Picture 3" descr="C:\Users\Liz\AppData\Local\Microsoft\Windows\Temporary Internet Files\Content.IE5\AWBBSMMK\MPj044244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" y="2133600"/>
            <a:ext cx="589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</a:t>
            </a:r>
            <a:r>
              <a:rPr lang="en-US" smtClean="0">
                <a:solidFill>
                  <a:srgbClr val="FFC000"/>
                </a:solidFill>
              </a:rPr>
              <a:t>Mixture</a:t>
            </a:r>
            <a:r>
              <a:rPr lang="en-US" smtClean="0"/>
              <a:t>?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Jelly Beans</a:t>
            </a:r>
          </a:p>
        </p:txBody>
      </p:sp>
      <p:pic>
        <p:nvPicPr>
          <p:cNvPr id="18436" name="Picture 3" descr="C:\Users\Liz\AppData\Local\Microsoft\Windows\Temporary Internet Files\Content.IE5\AWBBSMMK\MPj044244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" y="2133600"/>
            <a:ext cx="589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Table Sugar</a:t>
            </a:r>
          </a:p>
        </p:txBody>
      </p:sp>
      <p:pic>
        <p:nvPicPr>
          <p:cNvPr id="19460" name="Picture 2" descr="C:\Users\Liz\AppData\Local\Microsoft\Windows\Temporary Internet Files\Content.IE5\AWBBSMMK\MPj028962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09800"/>
            <a:ext cx="2895600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</a:t>
            </a:r>
            <a:r>
              <a:rPr lang="en-US" smtClean="0">
                <a:solidFill>
                  <a:srgbClr val="FFC000"/>
                </a:solidFill>
              </a:rPr>
              <a:t>Compound</a:t>
            </a:r>
            <a:r>
              <a:rPr lang="en-US" smtClean="0"/>
              <a:t>, or Mixture?</a:t>
            </a:r>
          </a:p>
        </p:txBody>
      </p:sp>
      <p:sp>
        <p:nvSpPr>
          <p:cNvPr id="20483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Table Sugar</a:t>
            </a:r>
          </a:p>
        </p:txBody>
      </p:sp>
      <p:pic>
        <p:nvPicPr>
          <p:cNvPr id="20484" name="Picture 2" descr="C:\Users\Liz\AppData\Local\Microsoft\Windows\Temporary Internet Files\Content.IE5\AWBBSMMK\MPj028962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09800"/>
            <a:ext cx="2895600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0939266">
            <a:off x="41331" y="2044837"/>
            <a:ext cx="316445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</a:t>
            </a:r>
            <a:r>
              <a:rPr lang="en-US" sz="48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12</a:t>
            </a: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r>
              <a:rPr lang="en-US" sz="48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22</a:t>
            </a: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</a:t>
            </a:r>
            <a:r>
              <a:rPr lang="en-US" sz="48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Diamond</a:t>
            </a:r>
          </a:p>
        </p:txBody>
      </p:sp>
      <p:pic>
        <p:nvPicPr>
          <p:cNvPr id="21508" name="Picture 2" descr="C:\Users\Liz\AppData\Local\Microsoft\Windows\Temporary Internet Files\Content.IE5\OBF55X67\MPj041009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36788"/>
            <a:ext cx="6248400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I. What is an atom?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Atoms are the </a:t>
            </a:r>
            <a:r>
              <a:rPr lang="en-US" b="1" dirty="0" smtClean="0">
                <a:solidFill>
                  <a:srgbClr val="FF0000"/>
                </a:solidFill>
              </a:rPr>
              <a:t>basic unit of an </a:t>
            </a:r>
            <a:r>
              <a:rPr lang="en-US" b="1" u="sng" dirty="0" smtClean="0">
                <a:solidFill>
                  <a:srgbClr val="FF0000"/>
                </a:solidFill>
              </a:rPr>
              <a:t>element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dirty="0" smtClean="0"/>
              <a:t>All </a:t>
            </a:r>
            <a:r>
              <a:rPr lang="en-US" u="sng" dirty="0" smtClean="0"/>
              <a:t>elements</a:t>
            </a:r>
            <a:r>
              <a:rPr lang="en-US" dirty="0" smtClean="0"/>
              <a:t> are made up of tiny atoms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Review: What are the 3 types of matter?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Solid, Liquid, and Gas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743200"/>
            <a:ext cx="2514600" cy="2514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609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Element</a:t>
            </a:r>
            <a:r>
              <a:rPr lang="en-US" smtClean="0"/>
              <a:t>, Compound, or Mixture?</a:t>
            </a:r>
          </a:p>
        </p:txBody>
      </p:sp>
      <p:sp>
        <p:nvSpPr>
          <p:cNvPr id="22531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Diamond</a:t>
            </a:r>
          </a:p>
        </p:txBody>
      </p:sp>
      <p:pic>
        <p:nvPicPr>
          <p:cNvPr id="22532" name="Picture 2" descr="C:\Users\Liz\AppData\Local\Microsoft\Windows\Temporary Internet Files\Content.IE5\OBF55X67\MPj041009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36788"/>
            <a:ext cx="6248400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0939266">
            <a:off x="555005" y="1656270"/>
            <a:ext cx="66716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23555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Tea</a:t>
            </a:r>
          </a:p>
        </p:txBody>
      </p:sp>
      <p:pic>
        <p:nvPicPr>
          <p:cNvPr id="23556" name="Picture 3" descr="C:\Users\Liz\AppData\Local\Microsoft\Windows\Temporary Internet Files\Content.IE5\1QHJWAUW\MPj031431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68538"/>
            <a:ext cx="52578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</a:t>
            </a:r>
            <a:r>
              <a:rPr lang="en-US" smtClean="0">
                <a:solidFill>
                  <a:srgbClr val="FFC000"/>
                </a:solidFill>
              </a:rPr>
              <a:t>Mixture</a:t>
            </a:r>
            <a:r>
              <a:rPr lang="en-US" smtClean="0"/>
              <a:t>?</a:t>
            </a:r>
          </a:p>
        </p:txBody>
      </p:sp>
      <p:sp>
        <p:nvSpPr>
          <p:cNvPr id="24579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Tea</a:t>
            </a:r>
          </a:p>
        </p:txBody>
      </p:sp>
      <p:pic>
        <p:nvPicPr>
          <p:cNvPr id="24580" name="Picture 3" descr="C:\Users\Liz\AppData\Local\Microsoft\Windows\Temporary Internet Files\Content.IE5\1QHJWAUW\MPj031431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68538"/>
            <a:ext cx="52578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25603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Salt</a:t>
            </a:r>
          </a:p>
        </p:txBody>
      </p:sp>
      <p:pic>
        <p:nvPicPr>
          <p:cNvPr id="25604" name="Picture 2" descr="C:\Users\Liz\AppData\Local\Microsoft\Windows\Temporary Internet Files\Content.IE5\12PITY9L\MPj043411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165350"/>
            <a:ext cx="6705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</a:t>
            </a:r>
            <a:r>
              <a:rPr lang="en-US" smtClean="0">
                <a:solidFill>
                  <a:srgbClr val="FFC000"/>
                </a:solidFill>
              </a:rPr>
              <a:t>Compound</a:t>
            </a:r>
            <a:r>
              <a:rPr lang="en-US" smtClean="0"/>
              <a:t>, or Mixture?</a:t>
            </a:r>
          </a:p>
        </p:txBody>
      </p:sp>
      <p:sp>
        <p:nvSpPr>
          <p:cNvPr id="26627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Salt</a:t>
            </a:r>
          </a:p>
        </p:txBody>
      </p:sp>
      <p:pic>
        <p:nvPicPr>
          <p:cNvPr id="26628" name="Picture 2" descr="C:\Users\Liz\AppData\Local\Microsoft\Windows\Temporary Internet Files\Content.IE5\12PITY9L\MPj043411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165350"/>
            <a:ext cx="6705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0939266">
            <a:off x="252880" y="1377849"/>
            <a:ext cx="174118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NaCl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27651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Neon Gas</a:t>
            </a:r>
          </a:p>
        </p:txBody>
      </p:sp>
      <p:pic>
        <p:nvPicPr>
          <p:cNvPr id="27652" name="Picture 2" descr="C:\Users\Liz\AppData\Local\Microsoft\Windows\Temporary Internet Files\Content.IE5\OBF55X67\MPj044252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0"/>
            <a:ext cx="6934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Element</a:t>
            </a:r>
            <a:r>
              <a:rPr lang="en-US" smtClean="0"/>
              <a:t>, Compound, or Mixture?</a:t>
            </a:r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Neon Gas</a:t>
            </a:r>
          </a:p>
        </p:txBody>
      </p:sp>
      <p:pic>
        <p:nvPicPr>
          <p:cNvPr id="28676" name="Picture 2" descr="C:\Users\Liz\AppData\Local\Microsoft\Windows\Temporary Internet Files\Content.IE5\OBF55X67\MPj044252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0"/>
            <a:ext cx="6934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0939266">
            <a:off x="329402" y="1387909"/>
            <a:ext cx="104868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Ne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29699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Salad</a:t>
            </a:r>
          </a:p>
        </p:txBody>
      </p:sp>
      <p:pic>
        <p:nvPicPr>
          <p:cNvPr id="29700" name="Picture 7" descr="C:\Users\Liz\AppData\Local\Microsoft\Windows\Temporary Internet Files\Content.IE5\1QHJWAUW\MPj042436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098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</a:t>
            </a:r>
            <a:r>
              <a:rPr lang="en-US" smtClean="0">
                <a:solidFill>
                  <a:srgbClr val="FFC000"/>
                </a:solidFill>
              </a:rPr>
              <a:t>Mixture</a:t>
            </a:r>
            <a:r>
              <a:rPr lang="en-US" smtClean="0"/>
              <a:t>?</a:t>
            </a:r>
          </a:p>
        </p:txBody>
      </p:sp>
      <p:sp>
        <p:nvSpPr>
          <p:cNvPr id="30723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Salad</a:t>
            </a:r>
          </a:p>
        </p:txBody>
      </p:sp>
      <p:pic>
        <p:nvPicPr>
          <p:cNvPr id="30724" name="Picture 7" descr="C:\Users\Liz\AppData\Local\Microsoft\Windows\Temporary Internet Files\Content.IE5\1QHJWAUW\MPj042436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098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31747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Pure Water</a:t>
            </a:r>
          </a:p>
        </p:txBody>
      </p:sp>
      <p:pic>
        <p:nvPicPr>
          <p:cNvPr id="31748" name="Picture 2" descr="C:\Users\Liz\AppData\Local\Microsoft\Windows\Temporary Internet Files\Content.IE5\1QHJWAUW\MPj043834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362200"/>
            <a:ext cx="64008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6629400" y="4267200"/>
            <a:ext cx="2514600" cy="2590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32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0000" u="sng">
                <a:ea typeface="Arial" pitchFamily="1" charset="0"/>
              </a:rPr>
              <a:t>Atom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32038"/>
            <a:ext cx="9144000" cy="6397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>
                <a:ea typeface="Arial" pitchFamily="1" charset="0"/>
              </a:rPr>
              <a:t>Atoms are the building blocks of all matter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685800" y="4876800"/>
            <a:ext cx="9906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water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3429000"/>
            <a:ext cx="2895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sz="4800" b="1" u="sng">
                <a:solidFill>
                  <a:prstClr val="black"/>
                </a:solidFill>
                <a:latin typeface="Calibri"/>
                <a:cs typeface="+mn-cs"/>
              </a:rPr>
              <a:t>Molecule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1066800" y="5791200"/>
            <a:ext cx="2895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971800" y="3429000"/>
            <a:ext cx="2895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sz="4800" b="1" u="sng">
                <a:solidFill>
                  <a:prstClr val="black"/>
                </a:solidFill>
                <a:latin typeface="Calibri"/>
                <a:cs typeface="+mn-cs"/>
              </a:rPr>
              <a:t>Atom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3657600" y="4191000"/>
            <a:ext cx="1905000" cy="1828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solidFill>
                  <a:prstClr val="black"/>
                </a:solidFill>
                <a:latin typeface="Calibri"/>
                <a:cs typeface="+mn-cs"/>
              </a:rPr>
              <a:t>O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3733800" y="5715000"/>
            <a:ext cx="838200" cy="76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H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1066800" y="4191000"/>
            <a:ext cx="3581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4800600" y="5638800"/>
            <a:ext cx="838200" cy="76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H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5638800" y="3429000"/>
            <a:ext cx="3505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sz="4800" b="1" u="sng">
                <a:solidFill>
                  <a:prstClr val="black"/>
                </a:solidFill>
                <a:latin typeface="Calibri"/>
                <a:cs typeface="+mn-cs"/>
              </a:rPr>
              <a:t>Subatomic</a:t>
            </a: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3886200" y="5715000"/>
            <a:ext cx="3810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4800600" y="4191000"/>
            <a:ext cx="3048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233" name="Oval 29"/>
          <p:cNvSpPr>
            <a:spLocks noChangeArrowheads="1"/>
          </p:cNvSpPr>
          <p:nvPr/>
        </p:nvSpPr>
        <p:spPr bwMode="auto">
          <a:xfrm>
            <a:off x="7543800" y="5410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234" name="Oval 30"/>
          <p:cNvSpPr>
            <a:spLocks noChangeArrowheads="1"/>
          </p:cNvSpPr>
          <p:nvPr/>
        </p:nvSpPr>
        <p:spPr bwMode="auto">
          <a:xfrm>
            <a:off x="7696200" y="52578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235" name="Oval 31"/>
          <p:cNvSpPr>
            <a:spLocks noChangeArrowheads="1"/>
          </p:cNvSpPr>
          <p:nvPr/>
        </p:nvSpPr>
        <p:spPr bwMode="auto">
          <a:xfrm>
            <a:off x="7772400" y="56388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236" name="Oval 32"/>
          <p:cNvSpPr>
            <a:spLocks noChangeArrowheads="1"/>
          </p:cNvSpPr>
          <p:nvPr/>
        </p:nvSpPr>
        <p:spPr bwMode="auto">
          <a:xfrm>
            <a:off x="7620000" y="55626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237" name="Oval 33"/>
          <p:cNvSpPr>
            <a:spLocks noChangeArrowheads="1"/>
          </p:cNvSpPr>
          <p:nvPr/>
        </p:nvSpPr>
        <p:spPr bwMode="auto">
          <a:xfrm>
            <a:off x="7924800" y="52578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238" name="Oval 34"/>
          <p:cNvSpPr>
            <a:spLocks noChangeArrowheads="1"/>
          </p:cNvSpPr>
          <p:nvPr/>
        </p:nvSpPr>
        <p:spPr bwMode="auto">
          <a:xfrm>
            <a:off x="8077200" y="53340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239" name="Oval 35"/>
          <p:cNvSpPr>
            <a:spLocks noChangeArrowheads="1"/>
          </p:cNvSpPr>
          <p:nvPr/>
        </p:nvSpPr>
        <p:spPr bwMode="auto">
          <a:xfrm>
            <a:off x="8077200" y="55626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240" name="Oval 36"/>
          <p:cNvSpPr>
            <a:spLocks noChangeArrowheads="1"/>
          </p:cNvSpPr>
          <p:nvPr/>
        </p:nvSpPr>
        <p:spPr bwMode="auto">
          <a:xfrm>
            <a:off x="8001000" y="57150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241" name="Oval 37"/>
          <p:cNvSpPr>
            <a:spLocks noChangeArrowheads="1"/>
          </p:cNvSpPr>
          <p:nvPr/>
        </p:nvSpPr>
        <p:spPr bwMode="auto">
          <a:xfrm>
            <a:off x="7772400" y="5410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242" name="Oval 38"/>
          <p:cNvSpPr>
            <a:spLocks noChangeArrowheads="1"/>
          </p:cNvSpPr>
          <p:nvPr/>
        </p:nvSpPr>
        <p:spPr bwMode="auto">
          <a:xfrm>
            <a:off x="7924800" y="5486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410" name="Oval 28"/>
          <p:cNvSpPr>
            <a:spLocks noChangeArrowheads="1"/>
          </p:cNvSpPr>
          <p:nvPr/>
        </p:nvSpPr>
        <p:spPr bwMode="auto">
          <a:xfrm>
            <a:off x="8534400" y="4419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411" name="Oval 29"/>
          <p:cNvSpPr>
            <a:spLocks noChangeArrowheads="1"/>
          </p:cNvSpPr>
          <p:nvPr/>
        </p:nvSpPr>
        <p:spPr bwMode="auto">
          <a:xfrm>
            <a:off x="8686800" y="6477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412" name="Oval 30"/>
          <p:cNvSpPr>
            <a:spLocks noChangeArrowheads="1"/>
          </p:cNvSpPr>
          <p:nvPr/>
        </p:nvSpPr>
        <p:spPr bwMode="auto">
          <a:xfrm>
            <a:off x="7162800" y="662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413" name="Oval 31"/>
          <p:cNvSpPr>
            <a:spLocks noChangeArrowheads="1"/>
          </p:cNvSpPr>
          <p:nvPr/>
        </p:nvSpPr>
        <p:spPr bwMode="auto">
          <a:xfrm>
            <a:off x="6629400" y="5486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414" name="Oval 32"/>
          <p:cNvSpPr>
            <a:spLocks noChangeArrowheads="1"/>
          </p:cNvSpPr>
          <p:nvPr/>
        </p:nvSpPr>
        <p:spPr bwMode="auto">
          <a:xfrm>
            <a:off x="6781800" y="4800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249" name="Oval 35"/>
          <p:cNvSpPr>
            <a:spLocks noChangeArrowheads="1"/>
          </p:cNvSpPr>
          <p:nvPr/>
        </p:nvSpPr>
        <p:spPr bwMode="auto">
          <a:xfrm>
            <a:off x="7848600" y="51054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250" name="Oval 36"/>
          <p:cNvSpPr>
            <a:spLocks noChangeArrowheads="1"/>
          </p:cNvSpPr>
          <p:nvPr/>
        </p:nvSpPr>
        <p:spPr bwMode="auto">
          <a:xfrm>
            <a:off x="7848600" y="57912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417" name="Oval 35"/>
          <p:cNvSpPr>
            <a:spLocks noChangeArrowheads="1"/>
          </p:cNvSpPr>
          <p:nvPr/>
        </p:nvSpPr>
        <p:spPr bwMode="auto">
          <a:xfrm>
            <a:off x="8991600" y="4953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877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animBg="1"/>
      <p:bldP spid="9219" grpId="0" build="p"/>
      <p:bldP spid="9221" grpId="0" animBg="1"/>
      <p:bldP spid="9222" grpId="0"/>
      <p:bldP spid="9223" grpId="0" animBg="1"/>
      <p:bldP spid="9224" grpId="0"/>
      <p:bldP spid="9225" grpId="0" animBg="1"/>
      <p:bldP spid="9226" grpId="0" animBg="1"/>
      <p:bldP spid="9228" grpId="0" animBg="1"/>
      <p:bldP spid="9229" grpId="0" animBg="1"/>
      <p:bldP spid="9230" grpId="0"/>
      <p:bldP spid="9231" grpId="0" animBg="1"/>
      <p:bldP spid="9232" grpId="0" animBg="1"/>
      <p:bldP spid="9233" grpId="0" animBg="1"/>
      <p:bldP spid="9234" grpId="0" animBg="1"/>
      <p:bldP spid="9235" grpId="0" animBg="1"/>
      <p:bldP spid="9236" grpId="0" animBg="1"/>
      <p:bldP spid="9237" grpId="0" animBg="1"/>
      <p:bldP spid="9238" grpId="0" animBg="1"/>
      <p:bldP spid="9239" grpId="0" animBg="1"/>
      <p:bldP spid="9240" grpId="0" animBg="1"/>
      <p:bldP spid="9241" grpId="0" animBg="1"/>
      <p:bldP spid="9242" grpId="0" animBg="1"/>
      <p:bldP spid="9249" grpId="0" animBg="1"/>
      <p:bldP spid="925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</a:t>
            </a:r>
            <a:r>
              <a:rPr lang="en-US" smtClean="0">
                <a:solidFill>
                  <a:srgbClr val="FFC000"/>
                </a:solidFill>
              </a:rPr>
              <a:t>Compound</a:t>
            </a:r>
            <a:r>
              <a:rPr lang="en-US" smtClean="0"/>
              <a:t>, or Mixture?</a:t>
            </a:r>
          </a:p>
        </p:txBody>
      </p:sp>
      <p:sp>
        <p:nvSpPr>
          <p:cNvPr id="32771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Pure Water</a:t>
            </a:r>
          </a:p>
        </p:txBody>
      </p:sp>
      <p:pic>
        <p:nvPicPr>
          <p:cNvPr id="32772" name="Picture 2" descr="C:\Users\Liz\AppData\Local\Microsoft\Windows\Temporary Internet Files\Content.IE5\1QHJWAUW\MPj043834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362200"/>
            <a:ext cx="64008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0939266">
            <a:off x="447127" y="1653712"/>
            <a:ext cx="143821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r>
              <a:rPr lang="en-US" sz="48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33795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Aluminum</a:t>
            </a:r>
          </a:p>
        </p:txBody>
      </p:sp>
      <p:pic>
        <p:nvPicPr>
          <p:cNvPr id="33796" name="Picture 2" descr="C:\Users\Liz\AppData\Local\Microsoft\Windows\Temporary Internet Files\Content.IE5\1QHJWAUW\MPj040098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114550"/>
            <a:ext cx="36576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Element</a:t>
            </a:r>
            <a:r>
              <a:rPr lang="en-US" smtClean="0"/>
              <a:t>, Compound, or Mixture?</a:t>
            </a:r>
          </a:p>
        </p:txBody>
      </p:sp>
      <p:sp>
        <p:nvSpPr>
          <p:cNvPr id="34819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Aluminum</a:t>
            </a:r>
          </a:p>
        </p:txBody>
      </p:sp>
      <p:pic>
        <p:nvPicPr>
          <p:cNvPr id="34820" name="Picture 2" descr="C:\Users\Liz\AppData\Local\Microsoft\Windows\Temporary Internet Files\Content.IE5\1QHJWAUW\MPj040098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114550"/>
            <a:ext cx="36576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0939266">
            <a:off x="985693" y="1752527"/>
            <a:ext cx="87716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35843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Lemonade</a:t>
            </a:r>
          </a:p>
        </p:txBody>
      </p:sp>
      <p:pic>
        <p:nvPicPr>
          <p:cNvPr id="35844" name="Picture 2" descr="C:\Users\Liz\AppData\Local\Microsoft\Windows\Temporary Internet Files\Content.IE5\1QHJWAUW\MPj017796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095500"/>
            <a:ext cx="2971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</a:t>
            </a:r>
            <a:r>
              <a:rPr lang="en-US" smtClean="0">
                <a:solidFill>
                  <a:srgbClr val="FFC000"/>
                </a:solidFill>
              </a:rPr>
              <a:t>Mixture</a:t>
            </a:r>
            <a:r>
              <a:rPr lang="en-US" smtClean="0"/>
              <a:t>?</a:t>
            </a:r>
          </a:p>
        </p:txBody>
      </p:sp>
      <p:sp>
        <p:nvSpPr>
          <p:cNvPr id="36867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Lemonade</a:t>
            </a:r>
          </a:p>
        </p:txBody>
      </p:sp>
      <p:pic>
        <p:nvPicPr>
          <p:cNvPr id="36868" name="Picture 2" descr="C:\Users\Liz\AppData\Local\Microsoft\Windows\Temporary Internet Files\Content.IE5\1QHJWAUW\MPj017796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095500"/>
            <a:ext cx="2971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1" descr="C:\Users\Liz\AppData\Local\Microsoft\Windows\Temporary Internet Files\Content.IE5\AWBBSMMK\MPj044447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81163"/>
            <a:ext cx="4572000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37892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Silver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1" descr="C:\Users\Liz\AppData\Local\Microsoft\Windows\Temporary Internet Files\Content.IE5\AWBBSMMK\MPj044447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81163"/>
            <a:ext cx="4572000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Element</a:t>
            </a:r>
            <a:r>
              <a:rPr lang="en-US" smtClean="0"/>
              <a:t>, Compound, or Mixture?</a:t>
            </a:r>
          </a:p>
        </p:txBody>
      </p:sp>
      <p:sp>
        <p:nvSpPr>
          <p:cNvPr id="38916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Silver</a:t>
            </a:r>
          </a:p>
        </p:txBody>
      </p:sp>
      <p:sp>
        <p:nvSpPr>
          <p:cNvPr id="5" name="Rectangle 4"/>
          <p:cNvSpPr/>
          <p:nvPr/>
        </p:nvSpPr>
        <p:spPr>
          <a:xfrm rot="20939266">
            <a:off x="1082384" y="2044837"/>
            <a:ext cx="108234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Ag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Mixture?</a:t>
            </a:r>
          </a:p>
        </p:txBody>
      </p:sp>
      <p:sp>
        <p:nvSpPr>
          <p:cNvPr id="39939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Sand</a:t>
            </a:r>
          </a:p>
        </p:txBody>
      </p:sp>
      <p:pic>
        <p:nvPicPr>
          <p:cNvPr id="39940" name="Picture 6" descr="C:\Users\Liz\AppData\Local\Microsoft\Windows\Temporary Internet Files\Content.IE5\1QHJWAUW\MPj043278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32000"/>
            <a:ext cx="70104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Element, Compound, or </a:t>
            </a:r>
            <a:r>
              <a:rPr lang="en-US" smtClean="0">
                <a:solidFill>
                  <a:srgbClr val="FFC000"/>
                </a:solidFill>
              </a:rPr>
              <a:t>Mixture</a:t>
            </a:r>
            <a:r>
              <a:rPr lang="en-US" smtClean="0"/>
              <a:t>?</a:t>
            </a:r>
          </a:p>
        </p:txBody>
      </p:sp>
      <p:sp>
        <p:nvSpPr>
          <p:cNvPr id="40963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Sand</a:t>
            </a:r>
          </a:p>
        </p:txBody>
      </p:sp>
      <p:pic>
        <p:nvPicPr>
          <p:cNvPr id="40964" name="Picture 6" descr="C:\Users\Liz\AppData\Local\Microsoft\Windows\Temporary Internet Files\Content.IE5\1QHJWAUW\MPj043278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32000"/>
            <a:ext cx="70104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381000"/>
            <a:ext cx="83978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6600" b="1" u="sng">
                <a:solidFill>
                  <a:srgbClr val="FF6600"/>
                </a:solidFill>
                <a:ea typeface="Arial" pitchFamily="1" charset="0"/>
              </a:rPr>
              <a:t>Subatomic Particles</a:t>
            </a:r>
          </a:p>
        </p:txBody>
      </p:sp>
      <p:graphicFrame>
        <p:nvGraphicFramePr>
          <p:cNvPr id="15365" name="Group 5"/>
          <p:cNvGraphicFramePr>
            <a:graphicFrameLocks noGrp="1"/>
          </p:cNvGraphicFramePr>
          <p:nvPr/>
        </p:nvGraphicFramePr>
        <p:xfrm>
          <a:off x="0" y="1727200"/>
          <a:ext cx="8915400" cy="4064000"/>
        </p:xfrm>
        <a:graphic>
          <a:graphicData uri="http://schemas.openxmlformats.org/drawingml/2006/table">
            <a:tbl>
              <a:tblPr/>
              <a:tblGrid>
                <a:gridCol w="2228850"/>
                <a:gridCol w="2228850"/>
                <a:gridCol w="2228850"/>
                <a:gridCol w="2228850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Neutron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Electron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Location in the Atom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Mass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Charge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6" name="Line 32"/>
          <p:cNvSpPr>
            <a:spLocks noChangeShapeType="1"/>
          </p:cNvSpPr>
          <p:nvPr/>
        </p:nvSpPr>
        <p:spPr bwMode="auto">
          <a:xfrm flipH="1">
            <a:off x="1219200" y="990600"/>
            <a:ext cx="1371600" cy="1219200"/>
          </a:xfrm>
          <a:prstGeom prst="line">
            <a:avLst/>
          </a:prstGeom>
          <a:noFill/>
          <a:ln w="165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557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II. Structure of an atom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are 3 </a:t>
            </a:r>
            <a:r>
              <a:rPr lang="en-US" b="1" dirty="0" smtClean="0">
                <a:solidFill>
                  <a:srgbClr val="FF0000"/>
                </a:solidFill>
              </a:rPr>
              <a:t>subatomic</a:t>
            </a:r>
            <a:r>
              <a:rPr lang="en-US" dirty="0" smtClean="0"/>
              <a:t> particles in an atom</a:t>
            </a:r>
          </a:p>
          <a:p>
            <a:pPr lvl="1"/>
            <a:r>
              <a:rPr lang="en-US" dirty="0" smtClean="0"/>
              <a:t>Proton</a:t>
            </a:r>
          </a:p>
          <a:p>
            <a:pPr lvl="1"/>
            <a:r>
              <a:rPr lang="en-US" dirty="0" smtClean="0"/>
              <a:t>Neutron</a:t>
            </a:r>
          </a:p>
          <a:p>
            <a:pPr lvl="1"/>
            <a:r>
              <a:rPr lang="en-US" dirty="0" smtClean="0"/>
              <a:t>Electron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you label the protons, neutrons, and electrons on the atom above?</a:t>
            </a:r>
          </a:p>
        </p:txBody>
      </p:sp>
      <p:pic>
        <p:nvPicPr>
          <p:cNvPr id="1026" name="Picture 2" descr="http://www.vtaide.com/png/images/at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86000"/>
            <a:ext cx="2514600" cy="2520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89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III. Atomic Nucleus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nucleus</a:t>
            </a:r>
            <a:r>
              <a:rPr lang="en-US" dirty="0" smtClean="0"/>
              <a:t> is a dense area at the center of the atom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Protons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neutrons</a:t>
            </a:r>
            <a:r>
              <a:rPr lang="en-US" b="1" dirty="0" smtClean="0"/>
              <a:t> </a:t>
            </a:r>
            <a:r>
              <a:rPr lang="en-US" dirty="0" smtClean="0"/>
              <a:t>are found in the atomic nucleus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Protons</a:t>
            </a:r>
            <a:r>
              <a:rPr lang="en-US" dirty="0" smtClean="0"/>
              <a:t> have a positive charge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Neutrons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have no charge (neutral)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038600"/>
            <a:ext cx="2654300" cy="26543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84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/>
          <a:lstStyle/>
          <a:p>
            <a:pPr algn="r" eaLnBrk="1" hangingPunct="1"/>
            <a:r>
              <a:rPr lang="en-US" sz="5400" b="1" u="sng">
                <a:ea typeface="Arial" pitchFamily="1" charset="0"/>
              </a:rPr>
              <a:t>THE PROTON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0"/>
            <a:ext cx="4648200" cy="5410200"/>
            <a:chOff x="192" y="768"/>
            <a:chExt cx="2928" cy="3408"/>
          </a:xfrm>
        </p:grpSpPr>
        <p:sp>
          <p:nvSpPr>
            <p:cNvPr id="20485" name="Oval 4"/>
            <p:cNvSpPr>
              <a:spLocks noChangeArrowheads="1"/>
            </p:cNvSpPr>
            <p:nvPr/>
          </p:nvSpPr>
          <p:spPr bwMode="auto">
            <a:xfrm>
              <a:off x="288" y="1296"/>
              <a:ext cx="2736" cy="264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pic>
          <p:nvPicPr>
            <p:cNvPr id="20486" name="Picture 5" descr="BD06100_"/>
            <p:cNvPicPr>
              <a:picLocks noChangeAspect="1" noChangeArrowheads="1"/>
            </p:cNvPicPr>
            <p:nvPr/>
          </p:nvPicPr>
          <p:blipFill>
            <a:blip r:embed="rId2" cstate="print"/>
            <a:srcRect b="45880"/>
            <a:stretch>
              <a:fillRect/>
            </a:stretch>
          </p:blipFill>
          <p:spPr bwMode="auto">
            <a:xfrm>
              <a:off x="1248" y="768"/>
              <a:ext cx="801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7" name="Oval 6"/>
            <p:cNvSpPr>
              <a:spLocks noChangeArrowheads="1"/>
            </p:cNvSpPr>
            <p:nvPr/>
          </p:nvSpPr>
          <p:spPr bwMode="auto">
            <a:xfrm>
              <a:off x="336" y="3744"/>
              <a:ext cx="91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488" name="Oval 7"/>
            <p:cNvSpPr>
              <a:spLocks noChangeArrowheads="1"/>
            </p:cNvSpPr>
            <p:nvPr/>
          </p:nvSpPr>
          <p:spPr bwMode="auto">
            <a:xfrm>
              <a:off x="2064" y="3744"/>
              <a:ext cx="91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489" name="Oval 8"/>
            <p:cNvSpPr>
              <a:spLocks noChangeArrowheads="1"/>
            </p:cNvSpPr>
            <p:nvPr/>
          </p:nvSpPr>
          <p:spPr bwMode="auto">
            <a:xfrm>
              <a:off x="192" y="1488"/>
              <a:ext cx="432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490" name="Oval 9"/>
            <p:cNvSpPr>
              <a:spLocks noChangeArrowheads="1"/>
            </p:cNvSpPr>
            <p:nvPr/>
          </p:nvSpPr>
          <p:spPr bwMode="auto">
            <a:xfrm>
              <a:off x="2688" y="1536"/>
              <a:ext cx="432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491" name="Text Box 10"/>
            <p:cNvSpPr txBox="1">
              <a:spLocks noChangeArrowheads="1"/>
            </p:cNvSpPr>
            <p:nvPr/>
          </p:nvSpPr>
          <p:spPr bwMode="auto">
            <a:xfrm>
              <a:off x="1056" y="1632"/>
              <a:ext cx="1392" cy="1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</a:pPr>
              <a:r>
                <a:rPr lang="en-US" sz="15600" b="1">
                  <a:solidFill>
                    <a:srgbClr val="FFFF00"/>
                  </a:solidFill>
                  <a:latin typeface="Times New Roman" pitchFamily="1" charset="0"/>
                  <a:cs typeface="+mn-cs"/>
                </a:rPr>
                <a:t>p</a:t>
              </a:r>
              <a:r>
                <a:rPr lang="en-US" sz="15600" b="1" baseline="30000">
                  <a:solidFill>
                    <a:srgbClr val="FFFF00"/>
                  </a:solidFill>
                  <a:latin typeface="Times New Roman" pitchFamily="1" charset="0"/>
                  <a:cs typeface="+mn-cs"/>
                </a:rPr>
                <a:t>+</a:t>
              </a:r>
            </a:p>
          </p:txBody>
        </p:sp>
      </p:grp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334000" y="914400"/>
            <a:ext cx="3810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en-US" sz="3600" b="1">
                <a:solidFill>
                  <a:prstClr val="black"/>
                </a:solidFill>
                <a:latin typeface="Times New Roman" pitchFamily="1" charset="0"/>
                <a:cs typeface="+mn-cs"/>
              </a:rPr>
              <a:t>Found in the nucleus 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en-US" sz="3600" b="1">
                <a:solidFill>
                  <a:prstClr val="black"/>
                </a:solidFill>
                <a:latin typeface="Times New Roman" pitchFamily="1" charset="0"/>
                <a:cs typeface="+mn-cs"/>
              </a:rPr>
              <a:t>Heavy: 1 amu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en-US" sz="3600" b="1">
                <a:solidFill>
                  <a:prstClr val="black"/>
                </a:solidFill>
                <a:latin typeface="Times New Roman" pitchFamily="1" charset="0"/>
                <a:cs typeface="+mn-cs"/>
              </a:rPr>
              <a:t> Positive: </a:t>
            </a:r>
            <a:r>
              <a:rPr lang="en-US" b="1">
                <a:solidFill>
                  <a:prstClr val="black"/>
                </a:solidFill>
                <a:latin typeface="Calibri"/>
                <a:cs typeface="+mn-cs"/>
              </a:rPr>
              <a:t>+1</a:t>
            </a:r>
            <a:r>
              <a:rPr lang="en-US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en-US" sz="3600" b="1">
              <a:solidFill>
                <a:prstClr val="black"/>
              </a:solidFill>
              <a:latin typeface="Times New Roman" pitchFamily="1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252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/>
          <a:lstStyle/>
          <a:p>
            <a:pPr algn="r" eaLnBrk="1" hangingPunct="1"/>
            <a:r>
              <a:rPr lang="en-US" sz="5400" b="1" u="sng">
                <a:ea typeface="Arial" pitchFamily="1" charset="0"/>
              </a:rPr>
              <a:t>THE NEUTRON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-304800"/>
            <a:ext cx="4648200" cy="5746750"/>
            <a:chOff x="192" y="556"/>
            <a:chExt cx="2928" cy="3620"/>
          </a:xfrm>
        </p:grpSpPr>
        <p:sp>
          <p:nvSpPr>
            <p:cNvPr id="22533" name="Oval 4"/>
            <p:cNvSpPr>
              <a:spLocks noChangeArrowheads="1"/>
            </p:cNvSpPr>
            <p:nvPr/>
          </p:nvSpPr>
          <p:spPr bwMode="auto">
            <a:xfrm>
              <a:off x="336" y="3744"/>
              <a:ext cx="912" cy="43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534" name="Oval 5"/>
            <p:cNvSpPr>
              <a:spLocks noChangeArrowheads="1"/>
            </p:cNvSpPr>
            <p:nvPr/>
          </p:nvSpPr>
          <p:spPr bwMode="auto">
            <a:xfrm>
              <a:off x="2064" y="3744"/>
              <a:ext cx="912" cy="43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92" y="1296"/>
              <a:ext cx="2928" cy="2640"/>
              <a:chOff x="192" y="1296"/>
              <a:chExt cx="2928" cy="2640"/>
            </a:xfrm>
          </p:grpSpPr>
          <p:sp>
            <p:nvSpPr>
              <p:cNvPr id="22537" name="Oval 7"/>
              <p:cNvSpPr>
                <a:spLocks noChangeArrowheads="1"/>
              </p:cNvSpPr>
              <p:nvPr/>
            </p:nvSpPr>
            <p:spPr bwMode="auto">
              <a:xfrm>
                <a:off x="288" y="1296"/>
                <a:ext cx="2736" cy="26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2538" name="Oval 8"/>
              <p:cNvSpPr>
                <a:spLocks noChangeArrowheads="1"/>
              </p:cNvSpPr>
              <p:nvPr/>
            </p:nvSpPr>
            <p:spPr bwMode="auto">
              <a:xfrm>
                <a:off x="192" y="1488"/>
                <a:ext cx="432" cy="38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2539" name="Oval 9"/>
              <p:cNvSpPr>
                <a:spLocks noChangeArrowheads="1"/>
              </p:cNvSpPr>
              <p:nvPr/>
            </p:nvSpPr>
            <p:spPr bwMode="auto">
              <a:xfrm>
                <a:off x="2688" y="1536"/>
                <a:ext cx="432" cy="38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2540" name="Text Box 10"/>
              <p:cNvSpPr txBox="1">
                <a:spLocks noChangeArrowheads="1"/>
              </p:cNvSpPr>
              <p:nvPr/>
            </p:nvSpPr>
            <p:spPr bwMode="auto">
              <a:xfrm>
                <a:off x="864" y="1804"/>
                <a:ext cx="1680" cy="1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fontAlgn="auto" hangingPunct="0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US" sz="15600" b="1">
                    <a:solidFill>
                      <a:prstClr val="black"/>
                    </a:solidFill>
                    <a:latin typeface="Times New Roman" pitchFamily="1" charset="0"/>
                    <a:cs typeface="+mn-cs"/>
                  </a:rPr>
                  <a:t>N</a:t>
                </a:r>
                <a:r>
                  <a:rPr lang="en-US" sz="15600" b="1" baseline="30000">
                    <a:solidFill>
                      <a:prstClr val="black"/>
                    </a:solidFill>
                    <a:latin typeface="Times New Roman" pitchFamily="1" charset="0"/>
                    <a:ea typeface="Times New Roman" pitchFamily="1" charset="0"/>
                    <a:cs typeface="Times New Roman" pitchFamily="1" charset="0"/>
                  </a:rPr>
                  <a:t>°</a:t>
                </a:r>
              </a:p>
            </p:txBody>
          </p:sp>
        </p:grpSp>
        <p:sp>
          <p:nvSpPr>
            <p:cNvPr id="22536" name="Rectangle 11"/>
            <p:cNvSpPr>
              <a:spLocks noChangeArrowheads="1"/>
            </p:cNvSpPr>
            <p:nvPr/>
          </p:nvSpPr>
          <p:spPr bwMode="auto">
            <a:xfrm>
              <a:off x="1300" y="556"/>
              <a:ext cx="764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9600" b="1">
                  <a:solidFill>
                    <a:prstClr val="black"/>
                  </a:solidFill>
                  <a:latin typeface="Times New Roman" pitchFamily="1" charset="0"/>
                  <a:cs typeface="+mn-cs"/>
                  <a:sym typeface="Wingdings" pitchFamily="1" charset="2"/>
                </a:rPr>
                <a:t></a:t>
              </a:r>
            </a:p>
          </p:txBody>
        </p:sp>
      </p:grp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105400" y="914400"/>
            <a:ext cx="3810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en-US" sz="3600" b="1">
                <a:solidFill>
                  <a:prstClr val="black"/>
                </a:solidFill>
                <a:latin typeface="Times New Roman" pitchFamily="1" charset="0"/>
                <a:cs typeface="+mn-cs"/>
              </a:rPr>
              <a:t> Located in the nucleus.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en-US" sz="3600" b="1">
                <a:solidFill>
                  <a:prstClr val="black"/>
                </a:solidFill>
                <a:latin typeface="Times New Roman" pitchFamily="1" charset="0"/>
                <a:cs typeface="+mn-cs"/>
              </a:rPr>
              <a:t>Heavy: 1 amu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en-US" sz="3600" b="1">
                <a:solidFill>
                  <a:prstClr val="black"/>
                </a:solidFill>
                <a:latin typeface="Times New Roman" pitchFamily="1" charset="0"/>
                <a:cs typeface="+mn-cs"/>
              </a:rPr>
              <a:t> Neutral: </a:t>
            </a:r>
            <a:r>
              <a:rPr lang="en-US" b="1">
                <a:solidFill>
                  <a:prstClr val="black"/>
                </a:solidFill>
                <a:latin typeface="Calibri"/>
                <a:cs typeface="+mn-cs"/>
              </a:rPr>
              <a:t>0 charge</a:t>
            </a:r>
            <a:endParaRPr lang="en-US" sz="3600" b="1">
              <a:solidFill>
                <a:prstClr val="black"/>
              </a:solidFill>
              <a:latin typeface="Times New Roman" pitchFamily="1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682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493</TotalTime>
  <Words>806</Words>
  <Application>Microsoft Office PowerPoint</Application>
  <PresentationFormat>On-screen Show (4:3)</PresentationFormat>
  <Paragraphs>197</Paragraphs>
  <Slides>49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49</vt:i4>
      </vt:variant>
    </vt:vector>
  </HeadingPairs>
  <TitlesOfParts>
    <vt:vector size="69" baseType="lpstr">
      <vt:lpstr>Arial</vt:lpstr>
      <vt:lpstr>Calibri</vt:lpstr>
      <vt:lpstr>Franklin Gothic Book</vt:lpstr>
      <vt:lpstr>Perpetua</vt:lpstr>
      <vt:lpstr>Times New Roman</vt:lpstr>
      <vt:lpstr>Wingdings</vt:lpstr>
      <vt:lpstr>Wingdings 2</vt:lpstr>
      <vt:lpstr>Equity</vt:lpstr>
      <vt:lpstr>Median</vt:lpstr>
      <vt:lpstr>1_Median</vt:lpstr>
      <vt:lpstr>2_Median</vt:lpstr>
      <vt:lpstr>3_Median</vt:lpstr>
      <vt:lpstr>4_Median</vt:lpstr>
      <vt:lpstr>5_Median</vt:lpstr>
      <vt:lpstr>6_Median</vt:lpstr>
      <vt:lpstr>7_Median</vt:lpstr>
      <vt:lpstr>8_Median</vt:lpstr>
      <vt:lpstr>9_Median</vt:lpstr>
      <vt:lpstr>10_Median</vt:lpstr>
      <vt:lpstr>11_Median</vt:lpstr>
      <vt:lpstr>Classifying Matter: Atoms, Elements, Compounds, and Mixtures</vt:lpstr>
      <vt:lpstr>Pure Substances</vt:lpstr>
      <vt:lpstr>I. What is an atom?</vt:lpstr>
      <vt:lpstr>Atom</vt:lpstr>
      <vt:lpstr>Subatomic Particles</vt:lpstr>
      <vt:lpstr>II. Structure of an atom</vt:lpstr>
      <vt:lpstr>III. Atomic Nucleus </vt:lpstr>
      <vt:lpstr>THE PROTON</vt:lpstr>
      <vt:lpstr>THE NEUTRON</vt:lpstr>
      <vt:lpstr>PowerPoint Presentation</vt:lpstr>
      <vt:lpstr>  Nucleus:  heavy but tiny part of atom. Found in center of an atom and holds 2 important subatomic parts.</vt:lpstr>
      <vt:lpstr>IV. Electrons</vt:lpstr>
      <vt:lpstr>THE ELECTRON</vt:lpstr>
      <vt:lpstr>V. How small is an atom?</vt:lpstr>
      <vt:lpstr>Elements</vt:lpstr>
      <vt:lpstr>Compounds</vt:lpstr>
      <vt:lpstr>Mixtures</vt:lpstr>
      <vt:lpstr>Types of Mixtures</vt:lpstr>
      <vt:lpstr>Mixtures vs. Compounds</vt:lpstr>
      <vt:lpstr>Can you identify the following?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PowerPoint Presentation</vt:lpstr>
    </vt:vector>
  </TitlesOfParts>
  <Company>Johnson &amp; Johnson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Liz</dc:creator>
  <cp:lastModifiedBy>rkowaleski</cp:lastModifiedBy>
  <cp:revision>40</cp:revision>
  <dcterms:created xsi:type="dcterms:W3CDTF">2009-11-19T02:29:08Z</dcterms:created>
  <dcterms:modified xsi:type="dcterms:W3CDTF">2016-12-05T13:38:07Z</dcterms:modified>
</cp:coreProperties>
</file>