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76" r:id="rId5"/>
    <p:sldId id="259" r:id="rId6"/>
    <p:sldId id="260" r:id="rId7"/>
    <p:sldId id="261" r:id="rId8"/>
    <p:sldId id="262" r:id="rId9"/>
    <p:sldId id="263" r:id="rId10"/>
    <p:sldId id="264" r:id="rId11"/>
    <p:sldId id="265" r:id="rId12"/>
    <p:sldId id="272" r:id="rId13"/>
    <p:sldId id="266" r:id="rId14"/>
    <p:sldId id="273" r:id="rId15"/>
    <p:sldId id="274" r:id="rId16"/>
    <p:sldId id="267" r:id="rId17"/>
    <p:sldId id="268" r:id="rId18"/>
    <p:sldId id="269" r:id="rId19"/>
    <p:sldId id="270" r:id="rId20"/>
    <p:sldId id="271" r:id="rId21"/>
    <p:sldId id="277" r:id="rId22"/>
    <p:sldId id="279" r:id="rId23"/>
    <p:sldId id="278" r:id="rId24"/>
  </p:sldIdLst>
  <p:sldSz cx="9144000" cy="5143500" type="screen16x9"/>
  <p:notesSz cx="6858000" cy="9144000"/>
  <p:embeddedFontLst>
    <p:embeddedFont>
      <p:font typeface="Open Sans" panose="020B0604020202020204" charset="0"/>
      <p:regular r:id="rId26"/>
      <p:bold r:id="rId27"/>
      <p:italic r:id="rId28"/>
      <p:boldItalic r:id="rId29"/>
    </p:embeddedFont>
    <p:embeddedFont>
      <p:font typeface="PT Sans Narrow" panose="020B0604020202020204" charset="0"/>
      <p:regular r:id="rId30"/>
      <p:bold r:id="rId31"/>
    </p:embeddedFont>
    <p:embeddedFont>
      <p:font typeface="Trebuchet MS" panose="020B0603020202020204" pitchFamily="3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408485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0609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76840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1830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16017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740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5609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71780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852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5331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9402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286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6843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25990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1821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835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6966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13FE49E-A877-4A8E-8FE1-75892D4288C5}" type="slidenum">
              <a:rPr lang="en-US"/>
              <a:pPr/>
              <a:t>‹#›</a:t>
            </a:fld>
            <a:endParaRPr lang="en-US"/>
          </a:p>
        </p:txBody>
      </p:sp>
      <p:sp>
        <p:nvSpPr>
          <p:cNvPr id="5" name="Date Placeholder 4"/>
          <p:cNvSpPr>
            <a:spLocks noGrp="1"/>
          </p:cNvSpPr>
          <p:nvPr>
            <p:ph type="dt" sz="half" idx="11"/>
          </p:nvPr>
        </p:nvSpPr>
        <p:spPr>
          <a:xfrm>
            <a:off x="457200" y="4682729"/>
            <a:ext cx="2133600" cy="342900"/>
          </a:xfrm>
          <a:prstGeom prst="rect">
            <a:avLst/>
          </a:prstGeom>
        </p:spPr>
        <p:txBody>
          <a:bodyPr/>
          <a:lstStyle>
            <a:lvl1pPr>
              <a:defRPr/>
            </a:lvl1pPr>
          </a:lstStyle>
          <a:p>
            <a:endParaRPr lang="en-US"/>
          </a:p>
        </p:txBody>
      </p:sp>
      <p:sp>
        <p:nvSpPr>
          <p:cNvPr id="6" name="Footer Placeholder 5"/>
          <p:cNvSpPr>
            <a:spLocks noGrp="1"/>
          </p:cNvSpPr>
          <p:nvPr>
            <p:ph type="ftr" sz="quarter" idx="12"/>
          </p:nvPr>
        </p:nvSpPr>
        <p:spPr>
          <a:xfrm>
            <a:off x="3124200" y="4682729"/>
            <a:ext cx="2895600" cy="34290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576736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457200" y="4682729"/>
            <a:ext cx="2133600" cy="3429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4682729"/>
            <a:ext cx="2895600" cy="3429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1A3BD0-93F1-4F80-9915-BB2CE9FB1506}" type="slidenum">
              <a:rPr lang="en-US" altLang="en-US"/>
              <a:pPr/>
              <a:t>‹#›</a:t>
            </a:fld>
            <a:endParaRPr lang="en-US" altLang="en-US"/>
          </a:p>
        </p:txBody>
      </p:sp>
    </p:spTree>
    <p:extLst>
      <p:ext uri="{BB962C8B-B14F-4D97-AF65-F5344CB8AC3E}">
        <p14:creationId xmlns:p14="http://schemas.microsoft.com/office/powerpoint/2010/main" val="59471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1000">
              <a:schemeClr val="accent1">
                <a:lumMod val="45000"/>
                <a:lumOff val="55000"/>
              </a:schemeClr>
            </a:gs>
            <a:gs pos="78000">
              <a:schemeClr val="accent1">
                <a:lumMod val="45000"/>
                <a:lumOff val="55000"/>
              </a:schemeClr>
            </a:gs>
            <a:gs pos="95000">
              <a:schemeClr val="accent1">
                <a:lumMod val="30000"/>
                <a:lumOff val="70000"/>
              </a:schemeClr>
            </a:gs>
          </a:gsLst>
          <a:lin ang="5400000" scaled="1"/>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Fossils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161350"/>
            <a:ext cx="8520600" cy="1232400"/>
          </a:xfrm>
          <a:prstGeom prst="rect">
            <a:avLst/>
          </a:prstGeom>
        </p:spPr>
        <p:txBody>
          <a:bodyPr lIns="91425" tIns="91425" rIns="91425" bIns="91425" anchor="t" anchorCtr="0">
            <a:noAutofit/>
          </a:bodyPr>
          <a:lstStyle/>
          <a:p>
            <a:pPr lvl="0" rtl="0">
              <a:spcBef>
                <a:spcPts val="0"/>
              </a:spcBef>
              <a:buNone/>
            </a:pPr>
            <a:r>
              <a:rPr lang="en" dirty="0"/>
              <a:t>How can we see changes in life and the environment?</a:t>
            </a:r>
          </a:p>
        </p:txBody>
      </p:sp>
      <p:sp>
        <p:nvSpPr>
          <p:cNvPr id="116" name="Shape 116"/>
          <p:cNvSpPr txBox="1">
            <a:spLocks noGrp="1"/>
          </p:cNvSpPr>
          <p:nvPr>
            <p:ph type="body" idx="1"/>
          </p:nvPr>
        </p:nvSpPr>
        <p:spPr>
          <a:xfrm>
            <a:off x="149628" y="1393750"/>
            <a:ext cx="5636030" cy="3244385"/>
          </a:xfrm>
          <a:prstGeom prst="rect">
            <a:avLst/>
          </a:prstGeom>
        </p:spPr>
        <p:txBody>
          <a:bodyPr lIns="91425" tIns="91425" rIns="91425" bIns="91425" anchor="t" anchorCtr="0">
            <a:noAutofit/>
          </a:bodyPr>
          <a:lstStyle/>
          <a:p>
            <a:pPr marL="457200" lvl="0" indent="-228600" rtl="0">
              <a:spcBef>
                <a:spcPts val="0"/>
              </a:spcBef>
              <a:buFont typeface="Trebuchet MS"/>
              <a:buChar char="➢"/>
            </a:pPr>
            <a:r>
              <a:rPr lang="en" dirty="0">
                <a:latin typeface="Trebuchet MS"/>
                <a:ea typeface="Trebuchet MS"/>
                <a:cs typeface="Trebuchet MS"/>
                <a:sym typeface="Trebuchet MS"/>
              </a:rPr>
              <a:t>Ice cores</a:t>
            </a:r>
          </a:p>
          <a:p>
            <a:pPr marL="914400" lvl="1" indent="-330200" rtl="0">
              <a:spcBef>
                <a:spcPts val="0"/>
              </a:spcBef>
              <a:buSzPct val="100000"/>
              <a:buFont typeface="Trebuchet MS"/>
              <a:buChar char="○"/>
            </a:pPr>
            <a:r>
              <a:rPr lang="en" sz="1600" dirty="0">
                <a:latin typeface="Trebuchet MS"/>
                <a:ea typeface="Trebuchet MS"/>
                <a:cs typeface="Trebuchet MS"/>
                <a:sym typeface="Trebuchet MS"/>
              </a:rPr>
              <a:t>Greenland &amp; Antarctica—ice/snow has built up into thick layers called glaciers (can be taller than skyscrapers)</a:t>
            </a:r>
          </a:p>
          <a:p>
            <a:pPr marL="914400" lvl="1" indent="-330200" rtl="0">
              <a:spcBef>
                <a:spcPts val="0"/>
              </a:spcBef>
              <a:buSzPct val="100000"/>
              <a:buFont typeface="Trebuchet MS"/>
              <a:buChar char="○"/>
            </a:pPr>
            <a:r>
              <a:rPr lang="en" sz="1600" dirty="0">
                <a:latin typeface="Trebuchet MS"/>
                <a:ea typeface="Trebuchet MS"/>
                <a:cs typeface="Trebuchet MS"/>
                <a:sym typeface="Trebuchet MS"/>
              </a:rPr>
              <a:t>Ice core: cylindrical sample that shows layers of snow/ice that have built up for thousands of years</a:t>
            </a:r>
          </a:p>
          <a:p>
            <a:pPr marL="914400" lvl="1" indent="-330200" rtl="0">
              <a:spcBef>
                <a:spcPts val="0"/>
              </a:spcBef>
              <a:buSzPct val="100000"/>
              <a:buFont typeface="Trebuchet MS"/>
              <a:buChar char="○"/>
            </a:pPr>
            <a:r>
              <a:rPr lang="en" sz="1600" dirty="0">
                <a:latin typeface="Trebuchet MS"/>
                <a:ea typeface="Trebuchet MS"/>
                <a:cs typeface="Trebuchet MS"/>
                <a:sym typeface="Trebuchet MS"/>
              </a:rPr>
              <a:t>Analyze air trapped in the ice to learn how the atmosphere has changed—can indicate temperature, volcanic activity, etc.</a:t>
            </a:r>
          </a:p>
          <a:p>
            <a:pPr lvl="0" rtl="0">
              <a:spcBef>
                <a:spcPts val="0"/>
              </a:spcBef>
              <a:buNone/>
            </a:pPr>
            <a:endParaRPr dirty="0">
              <a:latin typeface="Trebuchet MS"/>
              <a:ea typeface="Trebuchet MS"/>
              <a:cs typeface="Trebuchet MS"/>
              <a:sym typeface="Trebuchet MS"/>
            </a:endParaRPr>
          </a:p>
        </p:txBody>
      </p:sp>
      <p:pic>
        <p:nvPicPr>
          <p:cNvPr id="1026" name="Picture 2" descr="Image result for Ice Core jok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5658" y="974267"/>
            <a:ext cx="3081404" cy="22843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ce Core jok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7410" y="3418291"/>
            <a:ext cx="2637899" cy="17252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Stop and Think...</a:t>
            </a:r>
          </a:p>
        </p:txBody>
      </p:sp>
      <p:sp>
        <p:nvSpPr>
          <p:cNvPr id="122" name="Shape 12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latin typeface="Trebuchet MS"/>
                <a:ea typeface="Trebuchet MS"/>
                <a:cs typeface="Trebuchet MS"/>
                <a:sym typeface="Trebuchet MS"/>
              </a:rPr>
              <a:t>Use what you’ve learned to answer the questions in your notes.</a:t>
            </a:r>
          </a:p>
        </p:txBody>
      </p:sp>
      <p:pic>
        <p:nvPicPr>
          <p:cNvPr id="123" name="Shape 123" descr="Question Mark, Question ..."/>
          <p:cNvPicPr preferRelativeResize="0"/>
          <p:nvPr/>
        </p:nvPicPr>
        <p:blipFill>
          <a:blip r:embed="rId3">
            <a:alphaModFix/>
          </a:blip>
          <a:stretch>
            <a:fillRect/>
          </a:stretch>
        </p:blipFill>
        <p:spPr>
          <a:xfrm>
            <a:off x="3221375" y="1901600"/>
            <a:ext cx="2859550" cy="28595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Rock Joke!!</a:t>
            </a:r>
          </a:p>
        </p:txBody>
      </p:sp>
      <p:sp>
        <p:nvSpPr>
          <p:cNvPr id="80899" name="Rectangle 3"/>
          <p:cNvSpPr>
            <a:spLocks noGrp="1" noChangeArrowheads="1"/>
          </p:cNvSpPr>
          <p:nvPr>
            <p:ph type="body" idx="1"/>
          </p:nvPr>
        </p:nvSpPr>
        <p:spPr>
          <a:xfrm>
            <a:off x="2514600" y="1257300"/>
            <a:ext cx="4000500" cy="3400425"/>
          </a:xfrm>
        </p:spPr>
        <p:txBody>
          <a:bodyPr/>
          <a:lstStyle/>
          <a:p>
            <a:r>
              <a:rPr lang="en-US" sz="3000"/>
              <a:t>How do rocks wash their clothes?</a:t>
            </a:r>
          </a:p>
          <a:p>
            <a:endParaRPr lang="en-US" sz="3000"/>
          </a:p>
          <a:p>
            <a:r>
              <a:rPr lang="en-US" sz="3000"/>
              <a:t>The Rock Cycle!!</a:t>
            </a:r>
          </a:p>
        </p:txBody>
      </p:sp>
    </p:spTree>
    <p:extLst>
      <p:ext uri="{BB962C8B-B14F-4D97-AF65-F5344CB8AC3E}">
        <p14:creationId xmlns:p14="http://schemas.microsoft.com/office/powerpoint/2010/main" val="426260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horizontal)">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linds(horizontal)">
                                      <p:cBhvr>
                                        <p:cTn id="12"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216425"/>
            <a:ext cx="8520600" cy="1226700"/>
          </a:xfrm>
          <a:prstGeom prst="rect">
            <a:avLst/>
          </a:prstGeom>
        </p:spPr>
        <p:txBody>
          <a:bodyPr lIns="91425" tIns="91425" rIns="91425" bIns="91425" anchor="t" anchorCtr="0">
            <a:noAutofit/>
          </a:bodyPr>
          <a:lstStyle/>
          <a:p>
            <a:pPr lvl="0">
              <a:spcBef>
                <a:spcPts val="0"/>
              </a:spcBef>
              <a:buNone/>
            </a:pPr>
            <a:r>
              <a:rPr lang="en"/>
              <a:t>What does sedimentary rock tell us about Earth’s past?</a:t>
            </a:r>
          </a:p>
        </p:txBody>
      </p:sp>
      <p:sp>
        <p:nvSpPr>
          <p:cNvPr id="129" name="Shape 129"/>
          <p:cNvSpPr txBox="1">
            <a:spLocks noGrp="1"/>
          </p:cNvSpPr>
          <p:nvPr>
            <p:ph type="body" idx="1"/>
          </p:nvPr>
        </p:nvSpPr>
        <p:spPr>
          <a:xfrm>
            <a:off x="311700" y="1475750"/>
            <a:ext cx="8520600" cy="2993700"/>
          </a:xfrm>
          <a:prstGeom prst="rect">
            <a:avLst/>
          </a:prstGeom>
        </p:spPr>
        <p:txBody>
          <a:bodyPr lIns="91425" tIns="91425" rIns="91425" bIns="91425" anchor="t" anchorCtr="0">
            <a:noAutofit/>
          </a:bodyPr>
          <a:lstStyle/>
          <a:p>
            <a:pPr marL="457200" lvl="0" indent="-228600" rtl="0">
              <a:spcBef>
                <a:spcPts val="0"/>
              </a:spcBef>
              <a:spcAft>
                <a:spcPts val="0"/>
              </a:spcAft>
              <a:buFont typeface="Trebuchet MS"/>
              <a:buChar char="➢"/>
            </a:pPr>
            <a:r>
              <a:rPr lang="en">
                <a:latin typeface="Trebuchet MS"/>
                <a:ea typeface="Trebuchet MS"/>
                <a:cs typeface="Trebuchet MS"/>
                <a:sym typeface="Trebuchet MS"/>
              </a:rPr>
              <a:t>Sedimentary rock show relative age.</a:t>
            </a:r>
          </a:p>
          <a:p>
            <a:pPr marL="914400" lvl="1" indent="-228600" rtl="0">
              <a:spcBef>
                <a:spcPts val="0"/>
              </a:spcBef>
              <a:spcAft>
                <a:spcPts val="0"/>
              </a:spcAft>
              <a:buFont typeface="Trebuchet MS"/>
              <a:buChar char="○"/>
            </a:pPr>
            <a:r>
              <a:rPr lang="en">
                <a:latin typeface="Trebuchet MS"/>
                <a:ea typeface="Trebuchet MS"/>
                <a:cs typeface="Trebuchet MS"/>
                <a:sym typeface="Trebuchet MS"/>
              </a:rPr>
              <a:t>Relative age: the age of an event or object in relation to other events or objects.</a:t>
            </a:r>
          </a:p>
          <a:p>
            <a:pPr marL="1371600" lvl="2" indent="-228600" rtl="0">
              <a:spcBef>
                <a:spcPts val="0"/>
              </a:spcBef>
              <a:spcAft>
                <a:spcPts val="1000"/>
              </a:spcAft>
              <a:buFont typeface="Trebuchet MS"/>
              <a:buChar char="■"/>
            </a:pPr>
            <a:r>
              <a:rPr lang="en">
                <a:latin typeface="Trebuchet MS"/>
                <a:ea typeface="Trebuchet MS"/>
                <a:cs typeface="Trebuchet MS"/>
                <a:sym typeface="Trebuchet MS"/>
              </a:rPr>
              <a:t>In past—fossils, rocks, etc. were used to reconstruct the Earth’s past (no technology)</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Sedimentary rock forms in layers</a:t>
            </a:r>
          </a:p>
          <a:p>
            <a:pPr marL="914400" lvl="1" indent="-228600" rtl="0">
              <a:spcBef>
                <a:spcPts val="0"/>
              </a:spcBef>
              <a:spcAft>
                <a:spcPts val="0"/>
              </a:spcAft>
              <a:buFont typeface="Trebuchet MS"/>
              <a:buChar char="○"/>
            </a:pPr>
            <a:r>
              <a:rPr lang="en">
                <a:latin typeface="Trebuchet MS"/>
                <a:ea typeface="Trebuchet MS"/>
                <a:cs typeface="Trebuchet MS"/>
                <a:sym typeface="Trebuchet MS"/>
              </a:rPr>
              <a:t>oldest layer = bottom (think about it—if it formed first, it will be on bottom)</a:t>
            </a:r>
          </a:p>
          <a:p>
            <a:pPr marL="914400" lvl="1" indent="-228600" rtl="0">
              <a:spcBef>
                <a:spcPts val="0"/>
              </a:spcBef>
              <a:spcAft>
                <a:spcPts val="0"/>
              </a:spcAft>
              <a:buFont typeface="Trebuchet MS"/>
              <a:buChar char="○"/>
            </a:pPr>
            <a:r>
              <a:rPr lang="en">
                <a:latin typeface="Trebuchet MS"/>
                <a:ea typeface="Trebuchet MS"/>
                <a:cs typeface="Trebuchet MS"/>
                <a:sym typeface="Trebuchet MS"/>
              </a:rPr>
              <a:t>youngest layer = top</a:t>
            </a:r>
          </a:p>
          <a:p>
            <a:pPr marL="914400" lvl="1" indent="-228600" rtl="0">
              <a:spcBef>
                <a:spcPts val="0"/>
              </a:spcBef>
              <a:spcAft>
                <a:spcPts val="1000"/>
              </a:spcAft>
              <a:buFont typeface="Trebuchet MS"/>
              <a:buChar char="○"/>
            </a:pPr>
            <a:r>
              <a:rPr lang="en">
                <a:latin typeface="Trebuchet MS"/>
                <a:ea typeface="Trebuchet MS"/>
                <a:cs typeface="Trebuchet MS"/>
                <a:sym typeface="Trebuchet MS"/>
              </a:rPr>
              <a:t>This is called the Law of Superposition: each rock layer is younger than the one below it.</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Called relative age because we don’t know exactly when each layer formed</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altLang="en-US" sz="3000"/>
              <a:t>How do these Principles help to determine Earth’s History?</a:t>
            </a:r>
          </a:p>
        </p:txBody>
      </p:sp>
      <p:sp>
        <p:nvSpPr>
          <p:cNvPr id="9219" name="Rectangle 5"/>
          <p:cNvSpPr>
            <a:spLocks noGrp="1" noChangeArrowheads="1"/>
          </p:cNvSpPr>
          <p:nvPr>
            <p:ph idx="1"/>
          </p:nvPr>
        </p:nvSpPr>
        <p:spPr/>
        <p:txBody>
          <a:bodyPr/>
          <a:lstStyle/>
          <a:p>
            <a:pPr eaLnBrk="1" hangingPunct="1"/>
            <a:endParaRPr lang="en-US" altLang="en-US" smtClean="0"/>
          </a:p>
        </p:txBody>
      </p:sp>
      <p:pic>
        <p:nvPicPr>
          <p:cNvPr id="9220" name="Picture 11" descr="Sediments are deposited from the bottom 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550" y="1085851"/>
            <a:ext cx="5143500" cy="3840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531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rocklayers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828800" y="334566"/>
            <a:ext cx="5657850" cy="4808934"/>
          </a:xfrm>
          <a:noFill/>
        </p:spPr>
      </p:pic>
    </p:spTree>
    <p:extLst>
      <p:ext uri="{BB962C8B-B14F-4D97-AF65-F5344CB8AC3E}">
        <p14:creationId xmlns:p14="http://schemas.microsoft.com/office/powerpoint/2010/main" val="3263836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Stop and Think...</a:t>
            </a:r>
          </a:p>
        </p:txBody>
      </p:sp>
      <p:sp>
        <p:nvSpPr>
          <p:cNvPr id="135" name="Shape 13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latin typeface="Trebuchet MS"/>
                <a:ea typeface="Trebuchet MS"/>
                <a:cs typeface="Trebuchet MS"/>
                <a:sym typeface="Trebuchet MS"/>
              </a:rPr>
              <a:t>Use what you’ve learned to answer the questions in your notes.</a:t>
            </a:r>
          </a:p>
        </p:txBody>
      </p:sp>
      <p:pic>
        <p:nvPicPr>
          <p:cNvPr id="136" name="Shape 136" descr="Question Mark, Question ..."/>
          <p:cNvPicPr preferRelativeResize="0"/>
          <p:nvPr/>
        </p:nvPicPr>
        <p:blipFill>
          <a:blip r:embed="rId3">
            <a:alphaModFix/>
          </a:blip>
          <a:stretch>
            <a:fillRect/>
          </a:stretch>
        </p:blipFill>
        <p:spPr>
          <a:xfrm>
            <a:off x="3221375" y="1901600"/>
            <a:ext cx="2859550" cy="28595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How can rock layers be disturbed?</a:t>
            </a:r>
          </a:p>
        </p:txBody>
      </p:sp>
      <p:sp>
        <p:nvSpPr>
          <p:cNvPr id="142" name="Shape 142"/>
          <p:cNvSpPr txBox="1">
            <a:spLocks noGrp="1"/>
          </p:cNvSpPr>
          <p:nvPr>
            <p:ph type="body" idx="1"/>
          </p:nvPr>
        </p:nvSpPr>
        <p:spPr>
          <a:xfrm>
            <a:off x="311700" y="1266325"/>
            <a:ext cx="8520600" cy="3482400"/>
          </a:xfrm>
          <a:prstGeom prst="rect">
            <a:avLst/>
          </a:prstGeom>
        </p:spPr>
        <p:txBody>
          <a:bodyPr lIns="91425" tIns="91425" rIns="91425" bIns="91425" anchor="t" anchorCtr="0">
            <a:noAutofit/>
          </a:bodyPr>
          <a:lstStyle/>
          <a:p>
            <a:pPr marL="457200" lvl="0" indent="-228600" rtl="0">
              <a:spcBef>
                <a:spcPts val="0"/>
              </a:spcBef>
              <a:spcAft>
                <a:spcPts val="0"/>
              </a:spcAft>
              <a:buFont typeface="Trebuchet MS"/>
              <a:buChar char="➢"/>
            </a:pPr>
            <a:r>
              <a:rPr lang="en">
                <a:latin typeface="Trebuchet MS"/>
                <a:ea typeface="Trebuchet MS"/>
                <a:cs typeface="Trebuchet MS"/>
                <a:sym typeface="Trebuchet MS"/>
              </a:rPr>
              <a:t>The movement of tectonic plates:</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A whole set of layers can get turned on its side—can be bent and folded to where the oldest layer is no longer on the bottom (called unconformity)</a:t>
            </a:r>
          </a:p>
          <a:p>
            <a:pPr marL="914400" lvl="1" indent="-330200" rtl="0">
              <a:spcBef>
                <a:spcPts val="0"/>
              </a:spcBef>
              <a:spcAft>
                <a:spcPts val="1000"/>
              </a:spcAft>
              <a:buSzPct val="100000"/>
              <a:buFont typeface="Trebuchet MS"/>
              <a:buChar char="○"/>
            </a:pPr>
            <a:r>
              <a:rPr lang="en" sz="1600">
                <a:latin typeface="Trebuchet MS"/>
                <a:ea typeface="Trebuchet MS"/>
                <a:cs typeface="Trebuchet MS"/>
                <a:sym typeface="Trebuchet MS"/>
              </a:rPr>
              <a:t>One way we determine the original order is by looking at similar stacks of undisturbed rocks.</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Igneous rock:</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molten rock (magma) forces its way through the layers</a:t>
            </a:r>
          </a:p>
          <a:p>
            <a:pPr marL="914400" lvl="1" indent="-330200" rtl="0">
              <a:spcBef>
                <a:spcPts val="0"/>
              </a:spcBef>
              <a:spcAft>
                <a:spcPts val="1000"/>
              </a:spcAft>
              <a:buSzPct val="100000"/>
              <a:buFont typeface="Trebuchet MS"/>
              <a:buChar char="○"/>
            </a:pPr>
            <a:r>
              <a:rPr lang="en" sz="1600">
                <a:latin typeface="Trebuchet MS"/>
                <a:ea typeface="Trebuchet MS"/>
                <a:cs typeface="Trebuchet MS"/>
                <a:sym typeface="Trebuchet MS"/>
              </a:rPr>
              <a:t>magma cools and forms igneous rock.</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The igneous rock = YOUNGER than layers it cuts through (think about it: rock layers have to be present before the magma can cut through them!)</a:t>
            </a:r>
          </a:p>
          <a:p>
            <a:pPr lvl="0">
              <a:spcBef>
                <a:spcPts val="0"/>
              </a:spcBef>
              <a:buNone/>
            </a:pPr>
            <a:endParaRPr>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Stop and Think...</a:t>
            </a:r>
          </a:p>
        </p:txBody>
      </p:sp>
      <p:sp>
        <p:nvSpPr>
          <p:cNvPr id="148" name="Shape 14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latin typeface="Trebuchet MS"/>
                <a:ea typeface="Trebuchet MS"/>
                <a:cs typeface="Trebuchet MS"/>
                <a:sym typeface="Trebuchet MS"/>
              </a:rPr>
              <a:t>Use what you’ve learned to answer the questions in your notes.</a:t>
            </a:r>
          </a:p>
        </p:txBody>
      </p:sp>
      <p:pic>
        <p:nvPicPr>
          <p:cNvPr id="149" name="Shape 149" descr="Question Mark, Question ..."/>
          <p:cNvPicPr preferRelativeResize="0"/>
          <p:nvPr/>
        </p:nvPicPr>
        <p:blipFill>
          <a:blip r:embed="rId3">
            <a:alphaModFix/>
          </a:blip>
          <a:stretch>
            <a:fillRect/>
          </a:stretch>
        </p:blipFill>
        <p:spPr>
          <a:xfrm>
            <a:off x="3221375" y="1901600"/>
            <a:ext cx="2859550" cy="28595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 are index fossils?</a:t>
            </a:r>
          </a:p>
        </p:txBody>
      </p:sp>
      <p:sp>
        <p:nvSpPr>
          <p:cNvPr id="155" name="Shape 15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sz="2000">
                <a:latin typeface="Trebuchet MS"/>
                <a:ea typeface="Trebuchet MS"/>
                <a:cs typeface="Trebuchet MS"/>
                <a:sym typeface="Trebuchet MS"/>
              </a:rPr>
              <a:t>Fossils in sedimentary rock can offer clues to Earth’s past.</a:t>
            </a:r>
          </a:p>
          <a:p>
            <a:pPr marL="457200" lvl="0" indent="-228600" rtl="0">
              <a:spcBef>
                <a:spcPts val="0"/>
              </a:spcBef>
              <a:buFont typeface="Trebuchet MS"/>
              <a:buChar char="➢"/>
            </a:pPr>
            <a:r>
              <a:rPr lang="en">
                <a:latin typeface="Trebuchet MS"/>
                <a:ea typeface="Trebuchet MS"/>
                <a:cs typeface="Trebuchet MS"/>
                <a:sym typeface="Trebuchet MS"/>
              </a:rPr>
              <a:t>Fossils can tell the age of the rock: organism lived when the rock layer formed</a:t>
            </a:r>
          </a:p>
          <a:p>
            <a:pPr marL="914400" lvl="1" indent="-330200" rtl="0">
              <a:spcBef>
                <a:spcPts val="0"/>
              </a:spcBef>
              <a:buSzPct val="100000"/>
              <a:buFont typeface="Trebuchet MS"/>
              <a:buChar char="○"/>
            </a:pPr>
            <a:r>
              <a:rPr lang="en" sz="1600">
                <a:latin typeface="Trebuchet MS"/>
                <a:ea typeface="Trebuchet MS"/>
                <a:cs typeface="Trebuchet MS"/>
                <a:sym typeface="Trebuchet MS"/>
              </a:rPr>
              <a:t>index fossils: fossils of common organisms that lived in many areas during a specific span of time—used to determine age of rock layers</a:t>
            </a:r>
          </a:p>
          <a:p>
            <a:pPr marL="1371600" lvl="2" indent="-330200" rtl="0">
              <a:spcBef>
                <a:spcPts val="0"/>
              </a:spcBef>
              <a:buSzPct val="100000"/>
              <a:buFont typeface="Trebuchet MS"/>
              <a:buChar char="■"/>
            </a:pPr>
            <a:r>
              <a:rPr lang="en" sz="1600">
                <a:latin typeface="Trebuchet MS"/>
                <a:ea typeface="Trebuchet MS"/>
                <a:cs typeface="Trebuchet MS"/>
                <a:sym typeface="Trebuchet MS"/>
              </a:rPr>
              <a:t>Ex: a type of shellfish (I. labiatus) lived from 144 million to 65 million years ago, so if you find it’s fossil, you know that rock layer is between 144 and 65 million years ago.</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How do we know Earth’s History?</a:t>
            </a:r>
          </a:p>
        </p:txBody>
      </p:sp>
      <p:sp>
        <p:nvSpPr>
          <p:cNvPr id="72" name="Shape 72"/>
          <p:cNvSpPr txBox="1">
            <a:spLocks noGrp="1"/>
          </p:cNvSpPr>
          <p:nvPr>
            <p:ph type="body" idx="1"/>
          </p:nvPr>
        </p:nvSpPr>
        <p:spPr>
          <a:xfrm>
            <a:off x="235500" y="1113925"/>
            <a:ext cx="8520600" cy="3856800"/>
          </a:xfrm>
          <a:prstGeom prst="rect">
            <a:avLst/>
          </a:prstGeom>
        </p:spPr>
        <p:txBody>
          <a:bodyPr lIns="91425" tIns="91425" rIns="91425" bIns="91425" anchor="t" anchorCtr="0">
            <a:noAutofit/>
          </a:bodyPr>
          <a:lstStyle/>
          <a:p>
            <a:pPr lvl="0">
              <a:spcBef>
                <a:spcPts val="0"/>
              </a:spcBef>
              <a:spcAft>
                <a:spcPts val="1000"/>
              </a:spcAft>
              <a:buNone/>
            </a:pPr>
            <a:r>
              <a:rPr lang="en" sz="2000">
                <a:latin typeface="Trebuchet MS"/>
                <a:ea typeface="Trebuchet MS"/>
                <a:cs typeface="Trebuchet MS"/>
                <a:sym typeface="Trebuchet MS"/>
              </a:rPr>
              <a:t>Scientists study rocks, fossils, &amp; other natural evidence for clues about Earth’s history-</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Fossil: traces or remains of living things from long ago</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Dinosaur bones, footprints</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Give information about the organism (often extinct, but not always!)</a:t>
            </a:r>
          </a:p>
          <a:p>
            <a:pPr marL="1371600" lvl="2" indent="-330200" rtl="0">
              <a:spcBef>
                <a:spcPts val="0"/>
              </a:spcBef>
              <a:spcAft>
                <a:spcPts val="0"/>
              </a:spcAft>
              <a:buSzPct val="100000"/>
              <a:buFont typeface="Trebuchet MS"/>
              <a:buChar char="■"/>
            </a:pPr>
            <a:r>
              <a:rPr lang="en" sz="1600">
                <a:latin typeface="Trebuchet MS"/>
                <a:ea typeface="Trebuchet MS"/>
                <a:cs typeface="Trebuchet MS"/>
                <a:sym typeface="Trebuchet MS"/>
              </a:rPr>
              <a:t>Allows us to have some idea about what they looked like and how they behaved</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Exist in many different forms:</a:t>
            </a:r>
          </a:p>
          <a:p>
            <a:pPr marL="1371600" lvl="2" indent="-330200" rtl="0">
              <a:spcBef>
                <a:spcPts val="0"/>
              </a:spcBef>
              <a:spcAft>
                <a:spcPts val="0"/>
              </a:spcAft>
              <a:buSzPct val="100000"/>
              <a:buFont typeface="Trebuchet MS"/>
              <a:buChar char="■"/>
            </a:pPr>
            <a:r>
              <a:rPr lang="en" sz="1600">
                <a:latin typeface="Trebuchet MS"/>
                <a:ea typeface="Trebuchet MS"/>
                <a:cs typeface="Trebuchet MS"/>
                <a:sym typeface="Trebuchet MS"/>
              </a:rPr>
              <a:t>shells, bones, teeth</a:t>
            </a:r>
          </a:p>
          <a:p>
            <a:pPr marL="1371600" lvl="2" indent="-330200" rtl="0">
              <a:spcBef>
                <a:spcPts val="0"/>
              </a:spcBef>
              <a:spcAft>
                <a:spcPts val="0"/>
              </a:spcAft>
              <a:buSzPct val="100000"/>
              <a:buFont typeface="Trebuchet MS"/>
              <a:buChar char="■"/>
            </a:pPr>
            <a:r>
              <a:rPr lang="en" sz="1600">
                <a:latin typeface="Trebuchet MS"/>
                <a:ea typeface="Trebuchet MS"/>
                <a:cs typeface="Trebuchet MS"/>
                <a:sym typeface="Trebuchet MS"/>
              </a:rPr>
              <a:t>impressions or other evidence of an organism preserved in rock</a:t>
            </a:r>
          </a:p>
          <a:p>
            <a:pPr marL="1371600" lvl="2" indent="-330200" rtl="0">
              <a:spcBef>
                <a:spcPts val="0"/>
              </a:spcBef>
              <a:spcAft>
                <a:spcPts val="0"/>
              </a:spcAft>
              <a:buSzPct val="100000"/>
              <a:buFont typeface="Trebuchet MS"/>
              <a:buChar char="■"/>
            </a:pPr>
            <a:r>
              <a:rPr lang="en" sz="1600">
                <a:latin typeface="Trebuchet MS"/>
                <a:ea typeface="Trebuchet MS"/>
                <a:cs typeface="Trebuchet MS"/>
                <a:sym typeface="Trebuchet MS"/>
              </a:rPr>
              <a:t>actual organism (or part of one) can be preserved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How do we know absolute age?</a:t>
            </a:r>
          </a:p>
        </p:txBody>
      </p:sp>
      <p:sp>
        <p:nvSpPr>
          <p:cNvPr id="161" name="Shape 161"/>
          <p:cNvSpPr txBox="1">
            <a:spLocks noGrp="1"/>
          </p:cNvSpPr>
          <p:nvPr>
            <p:ph type="body" idx="1"/>
          </p:nvPr>
        </p:nvSpPr>
        <p:spPr>
          <a:xfrm>
            <a:off x="311700" y="1266325"/>
            <a:ext cx="8520600" cy="3618300"/>
          </a:xfrm>
          <a:prstGeom prst="rect">
            <a:avLst/>
          </a:prstGeom>
        </p:spPr>
        <p:txBody>
          <a:bodyPr lIns="91425" tIns="91425" rIns="91425" bIns="91425" anchor="t" anchorCtr="0">
            <a:noAutofit/>
          </a:bodyPr>
          <a:lstStyle/>
          <a:p>
            <a:pPr lvl="0">
              <a:spcBef>
                <a:spcPts val="0"/>
              </a:spcBef>
              <a:buNone/>
            </a:pPr>
            <a:r>
              <a:rPr lang="en" sz="2000">
                <a:latin typeface="Trebuchet MS"/>
                <a:ea typeface="Trebuchet MS"/>
                <a:cs typeface="Trebuchet MS"/>
                <a:sym typeface="Trebuchet MS"/>
              </a:rPr>
              <a:t>Absolute age: the actual age of an event or object; determined through radioactive dating.</a:t>
            </a:r>
          </a:p>
          <a:p>
            <a:pPr lvl="0">
              <a:spcBef>
                <a:spcPts val="0"/>
              </a:spcBef>
              <a:spcAft>
                <a:spcPts val="0"/>
              </a:spcAft>
              <a:buNone/>
            </a:pPr>
            <a:r>
              <a:rPr lang="en" sz="2000">
                <a:latin typeface="Trebuchet MS"/>
                <a:ea typeface="Trebuchet MS"/>
                <a:cs typeface="Trebuchet MS"/>
                <a:sym typeface="Trebuchet MS"/>
              </a:rPr>
              <a:t>Half-life: time it takes for half of the atoms in a radioactive sample to “break down”</a:t>
            </a:r>
          </a:p>
          <a:p>
            <a:pPr marL="457200" lvl="0" indent="-228600" rtl="0">
              <a:spcBef>
                <a:spcPts val="0"/>
              </a:spcBef>
              <a:buFont typeface="Trebuchet MS"/>
              <a:buChar char="➢"/>
            </a:pPr>
            <a:r>
              <a:rPr lang="en">
                <a:latin typeface="Trebuchet MS"/>
                <a:ea typeface="Trebuchet MS"/>
                <a:cs typeface="Trebuchet MS"/>
                <a:sym typeface="Trebuchet MS"/>
              </a:rPr>
              <a:t>Different elements = different half-lives.</a:t>
            </a:r>
          </a:p>
          <a:p>
            <a:pPr marL="457200" lvl="0" indent="-228600" rtl="0">
              <a:spcBef>
                <a:spcPts val="0"/>
              </a:spcBef>
              <a:buFont typeface="Trebuchet MS"/>
              <a:buChar char="➢"/>
            </a:pPr>
            <a:r>
              <a:rPr lang="en">
                <a:latin typeface="Trebuchet MS"/>
                <a:ea typeface="Trebuchet MS"/>
                <a:cs typeface="Trebuchet MS"/>
                <a:sym typeface="Trebuchet MS"/>
              </a:rPr>
              <a:t>Uranium and C-14 are 2 of the most commonly used to date rocks because they have long half-lives (C-14’s half-life is 5730 years, uranium is 704 million years)</a:t>
            </a:r>
          </a:p>
          <a:p>
            <a:pPr marL="457200" lvl="0" indent="-228600" rtl="0">
              <a:spcBef>
                <a:spcPts val="0"/>
              </a:spcBef>
              <a:buFont typeface="Trebuchet MS"/>
              <a:buChar char="➢"/>
            </a:pPr>
            <a:r>
              <a:rPr lang="en">
                <a:latin typeface="Trebuchet MS"/>
                <a:ea typeface="Trebuchet MS"/>
                <a:cs typeface="Trebuchet MS"/>
                <a:sym typeface="Trebuchet MS"/>
              </a:rPr>
              <a:t>Radioactive dating works best with igneous rocks</a:t>
            </a: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Text Placeholder 2"/>
          <p:cNvSpPr>
            <a:spLocks noGrp="1"/>
          </p:cNvSpPr>
          <p:nvPr>
            <p:ph type="body" idx="1"/>
          </p:nvPr>
        </p:nvSpPr>
        <p:spPr/>
        <p:txBody>
          <a:bodyPr/>
          <a:lstStyle/>
          <a:p>
            <a:r>
              <a:rPr lang="en-US" dirty="0" smtClean="0"/>
              <a:t>Lets go over your “Think it” questions. </a:t>
            </a:r>
          </a:p>
          <a:p>
            <a:endParaRPr lang="en-US" dirty="0"/>
          </a:p>
          <a:p>
            <a:endParaRPr lang="en-US" dirty="0"/>
          </a:p>
        </p:txBody>
      </p:sp>
    </p:spTree>
    <p:extLst>
      <p:ext uri="{BB962C8B-B14F-4D97-AF65-F5344CB8AC3E}">
        <p14:creationId xmlns:p14="http://schemas.microsoft.com/office/powerpoint/2010/main" val="1185545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superposition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4222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 Timeline</a:t>
            </a:r>
            <a:endParaRPr lang="en-US" dirty="0"/>
          </a:p>
        </p:txBody>
      </p:sp>
      <p:sp>
        <p:nvSpPr>
          <p:cNvPr id="3" name="Text Placeholder 2"/>
          <p:cNvSpPr>
            <a:spLocks noGrp="1"/>
          </p:cNvSpPr>
          <p:nvPr>
            <p:ph type="body" idx="1"/>
          </p:nvPr>
        </p:nvSpPr>
        <p:spPr/>
        <p:txBody>
          <a:bodyPr/>
          <a:lstStyle/>
          <a:p>
            <a:r>
              <a:rPr lang="en-US" dirty="0" smtClean="0"/>
              <a:t>Make sure to use your video notes and pp. 346- 349 to place the events on your timeline. </a:t>
            </a:r>
          </a:p>
          <a:p>
            <a:endParaRPr lang="en-US" dirty="0"/>
          </a:p>
          <a:p>
            <a:r>
              <a:rPr lang="en-US" dirty="0" smtClean="0"/>
              <a:t>Turn them in when you are done!</a:t>
            </a:r>
            <a:endParaRPr lang="en-US" dirty="0"/>
          </a:p>
        </p:txBody>
      </p:sp>
    </p:spTree>
    <p:extLst>
      <p:ext uri="{BB962C8B-B14F-4D97-AF65-F5344CB8AC3E}">
        <p14:creationId xmlns:p14="http://schemas.microsoft.com/office/powerpoint/2010/main" val="3188351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 are original remains?</a:t>
            </a:r>
          </a:p>
        </p:txBody>
      </p:sp>
      <p:sp>
        <p:nvSpPr>
          <p:cNvPr id="78" name="Shape 7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sz="2000">
                <a:latin typeface="Trebuchet MS"/>
                <a:ea typeface="Trebuchet MS"/>
                <a:cs typeface="Trebuchet MS"/>
                <a:sym typeface="Trebuchet MS"/>
              </a:rPr>
              <a:t>Original remains: fossils of organism’s actual bodies/body parts (RARE!!!); also called preserved fossils</a:t>
            </a:r>
          </a:p>
          <a:p>
            <a:pPr marL="457200" lvl="0" indent="-228600" rtl="0">
              <a:spcBef>
                <a:spcPts val="0"/>
              </a:spcBef>
              <a:buFont typeface="Trebuchet MS"/>
              <a:buChar char="➢"/>
            </a:pPr>
            <a:r>
              <a:rPr lang="en">
                <a:latin typeface="Trebuchet MS"/>
                <a:ea typeface="Trebuchet MS"/>
                <a:cs typeface="Trebuchet MS"/>
                <a:sym typeface="Trebuchet MS"/>
              </a:rPr>
              <a:t>Found in airtight/small places that prevent decay</a:t>
            </a:r>
          </a:p>
          <a:p>
            <a:pPr marL="914400" lvl="1" indent="-330200" rtl="0">
              <a:spcBef>
                <a:spcPts val="0"/>
              </a:spcBef>
              <a:buSzPct val="100000"/>
              <a:buFont typeface="Trebuchet MS"/>
              <a:buChar char="○"/>
            </a:pPr>
            <a:r>
              <a:rPr lang="en" sz="1600">
                <a:latin typeface="Trebuchet MS"/>
                <a:ea typeface="Trebuchet MS"/>
                <a:cs typeface="Trebuchet MS"/>
                <a:sym typeface="Trebuchet MS"/>
              </a:rPr>
              <a:t>Ice: one of the best preservers—frozen mammoth body found in Siberia with bone, muscle, skin, and hair still in place</a:t>
            </a:r>
          </a:p>
          <a:p>
            <a:pPr marL="914400" lvl="1" indent="-330200" rtl="0">
              <a:spcBef>
                <a:spcPts val="0"/>
              </a:spcBef>
              <a:buSzPct val="100000"/>
              <a:buFont typeface="Trebuchet MS"/>
              <a:buChar char="○"/>
            </a:pPr>
            <a:r>
              <a:rPr lang="en" sz="1600">
                <a:latin typeface="Trebuchet MS"/>
                <a:ea typeface="Trebuchet MS"/>
                <a:cs typeface="Trebuchet MS"/>
                <a:sym typeface="Trebuchet MS"/>
              </a:rPr>
              <a:t>Amber: tree sap/resin, a sticky substance that flows in trees like syrup and protects the tree by trapping insects.</a:t>
            </a:r>
          </a:p>
          <a:p>
            <a:pPr marL="914400" lvl="1" indent="-330200" rtl="0">
              <a:spcBef>
                <a:spcPts val="0"/>
              </a:spcBef>
              <a:buSzPct val="100000"/>
              <a:buFont typeface="Trebuchet MS"/>
              <a:buChar char="○"/>
            </a:pPr>
            <a:r>
              <a:rPr lang="en" sz="1600">
                <a:latin typeface="Trebuchet MS"/>
                <a:ea typeface="Trebuchet MS"/>
                <a:cs typeface="Trebuchet MS"/>
                <a:sym typeface="Trebuchet MS"/>
              </a:rPr>
              <a:t>Tar: animals get trapped in pools of tar and are preserved—Saber-tooth tiger skull.</a:t>
            </a:r>
          </a:p>
          <a:p>
            <a:pPr marL="457200" lvl="0" indent="-228600" rtl="0">
              <a:spcBef>
                <a:spcPts val="0"/>
              </a:spcBef>
              <a:buFont typeface="Trebuchet MS"/>
              <a:buChar char="➢"/>
            </a:pPr>
            <a:r>
              <a:rPr lang="en">
                <a:latin typeface="Trebuchet MS"/>
                <a:ea typeface="Trebuchet MS"/>
                <a:cs typeface="Trebuchet MS"/>
                <a:sym typeface="Trebuchet MS"/>
              </a:rPr>
              <a:t>Fossils are direct evidence of forms of life (like dinosaurs)</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1428750" y="400050"/>
            <a:ext cx="5943600" cy="253916"/>
          </a:xfrm>
          <a:prstGeom prst="rect">
            <a:avLst/>
          </a:prstGeom>
          <a:noFill/>
          <a:ln w="9525">
            <a:noFill/>
            <a:miter lim="800000"/>
            <a:headEnd/>
            <a:tailEnd/>
          </a:ln>
          <a:effectLst/>
        </p:spPr>
        <p:txBody>
          <a:bodyPr>
            <a:spAutoFit/>
          </a:bodyPr>
          <a:lstStyle/>
          <a:p>
            <a:pPr>
              <a:spcBef>
                <a:spcPct val="50000"/>
              </a:spcBef>
            </a:pPr>
            <a:endParaRPr lang="en-US" sz="1050"/>
          </a:p>
        </p:txBody>
      </p:sp>
      <p:sp>
        <p:nvSpPr>
          <p:cNvPr id="78853" name="Rectangle 5"/>
          <p:cNvSpPr>
            <a:spLocks noGrp="1" noChangeArrowheads="1"/>
          </p:cNvSpPr>
          <p:nvPr>
            <p:ph type="title"/>
          </p:nvPr>
        </p:nvSpPr>
        <p:spPr/>
        <p:txBody>
          <a:bodyPr/>
          <a:lstStyle/>
          <a:p>
            <a:r>
              <a:rPr lang="en-US"/>
              <a:t>Rock Joke!!</a:t>
            </a:r>
          </a:p>
        </p:txBody>
      </p:sp>
      <p:sp>
        <p:nvSpPr>
          <p:cNvPr id="78854" name="Rectangle 6"/>
          <p:cNvSpPr>
            <a:spLocks noGrp="1" noChangeArrowheads="1"/>
          </p:cNvSpPr>
          <p:nvPr>
            <p:ph type="body" idx="1"/>
          </p:nvPr>
        </p:nvSpPr>
        <p:spPr>
          <a:xfrm>
            <a:off x="2400300" y="1200150"/>
            <a:ext cx="4343400" cy="3400425"/>
          </a:xfrm>
        </p:spPr>
        <p:txBody>
          <a:bodyPr/>
          <a:lstStyle/>
          <a:p>
            <a:r>
              <a:rPr lang="en-US" sz="3000"/>
              <a:t>What does a rock want to be when it grows up?</a:t>
            </a:r>
          </a:p>
          <a:p>
            <a:endParaRPr lang="en-US" sz="3000"/>
          </a:p>
          <a:p>
            <a:r>
              <a:rPr lang="en-US" sz="3000"/>
              <a:t>A Rock Star!!</a:t>
            </a:r>
          </a:p>
        </p:txBody>
      </p:sp>
    </p:spTree>
    <p:extLst>
      <p:ext uri="{BB962C8B-B14F-4D97-AF65-F5344CB8AC3E}">
        <p14:creationId xmlns:p14="http://schemas.microsoft.com/office/powerpoint/2010/main" val="228003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4">
                                            <p:txEl>
                                              <p:pRg st="0" end="0"/>
                                            </p:txEl>
                                          </p:spTgt>
                                        </p:tgtEl>
                                        <p:attrNameLst>
                                          <p:attrName>style.visibility</p:attrName>
                                        </p:attrNameLst>
                                      </p:cBhvr>
                                      <p:to>
                                        <p:strVal val="visible"/>
                                      </p:to>
                                    </p:set>
                                    <p:anim calcmode="lin" valueType="num">
                                      <p:cBhvr additive="base">
                                        <p:cTn id="7" dur="500" fill="hold"/>
                                        <p:tgtEl>
                                          <p:spTgt spid="788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4">
                                            <p:txEl>
                                              <p:pRg st="2" end="2"/>
                                            </p:txEl>
                                          </p:spTgt>
                                        </p:tgtEl>
                                        <p:attrNameLst>
                                          <p:attrName>style.visibility</p:attrName>
                                        </p:attrNameLst>
                                      </p:cBhvr>
                                      <p:to>
                                        <p:strVal val="visible"/>
                                      </p:to>
                                    </p:set>
                                    <p:anim calcmode="lin" valueType="num">
                                      <p:cBhvr additive="base">
                                        <p:cTn id="13" dur="500" fill="hold"/>
                                        <p:tgtEl>
                                          <p:spTgt spid="7885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16425"/>
            <a:ext cx="8520600" cy="707400"/>
          </a:xfrm>
          <a:prstGeom prst="rect">
            <a:avLst/>
          </a:prstGeom>
        </p:spPr>
        <p:txBody>
          <a:bodyPr lIns="91425" tIns="91425" rIns="91425" bIns="91425" anchor="t" anchorCtr="0">
            <a:noAutofit/>
          </a:bodyPr>
          <a:lstStyle/>
          <a:p>
            <a:pPr lvl="0">
              <a:spcBef>
                <a:spcPts val="0"/>
              </a:spcBef>
              <a:buNone/>
            </a:pPr>
            <a:r>
              <a:rPr lang="en"/>
              <a:t>How are fossils formed?</a:t>
            </a:r>
          </a:p>
        </p:txBody>
      </p:sp>
      <p:sp>
        <p:nvSpPr>
          <p:cNvPr id="84" name="Shape 84"/>
          <p:cNvSpPr txBox="1">
            <a:spLocks noGrp="1"/>
          </p:cNvSpPr>
          <p:nvPr>
            <p:ph type="body" idx="1"/>
          </p:nvPr>
        </p:nvSpPr>
        <p:spPr>
          <a:xfrm>
            <a:off x="311700" y="885325"/>
            <a:ext cx="8741700" cy="3945300"/>
          </a:xfrm>
          <a:prstGeom prst="rect">
            <a:avLst/>
          </a:prstGeom>
        </p:spPr>
        <p:txBody>
          <a:bodyPr lIns="91425" tIns="91425" rIns="91425" bIns="91425" anchor="t" anchorCtr="0">
            <a:noAutofit/>
          </a:bodyPr>
          <a:lstStyle/>
          <a:p>
            <a:pPr lvl="0">
              <a:spcBef>
                <a:spcPts val="0"/>
              </a:spcBef>
              <a:spcAft>
                <a:spcPts val="1000"/>
              </a:spcAft>
              <a:buNone/>
            </a:pPr>
            <a:r>
              <a:rPr lang="en" sz="2000">
                <a:latin typeface="Trebuchet MS"/>
                <a:ea typeface="Trebuchet MS"/>
                <a:cs typeface="Trebuchet MS"/>
                <a:sym typeface="Trebuchet MS"/>
              </a:rPr>
              <a:t>In rocks	     conditions must be “just right”—must be preserved before it decays</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Body parts are replaced by minerals (turned to stone)</a:t>
            </a:r>
          </a:p>
          <a:p>
            <a:pPr marL="457200" lvl="0" indent="-228600" rtl="0">
              <a:spcBef>
                <a:spcPts val="0"/>
              </a:spcBef>
              <a:spcAft>
                <a:spcPts val="1000"/>
              </a:spcAft>
              <a:buFont typeface="Trebuchet MS"/>
              <a:buChar char="➢"/>
            </a:pPr>
            <a:r>
              <a:rPr lang="en">
                <a:latin typeface="Trebuchet MS"/>
                <a:ea typeface="Trebuchet MS"/>
                <a:cs typeface="Trebuchet MS"/>
                <a:sym typeface="Trebuchet MS"/>
              </a:rPr>
              <a:t>Most organisms die and decompose without leaving fossils</a:t>
            </a:r>
          </a:p>
          <a:p>
            <a:pPr lvl="0" rtl="0">
              <a:spcBef>
                <a:spcPts val="0"/>
              </a:spcBef>
              <a:spcAft>
                <a:spcPts val="1000"/>
              </a:spcAft>
              <a:buNone/>
            </a:pPr>
            <a:r>
              <a:rPr lang="en" sz="2000">
                <a:latin typeface="Trebuchet MS"/>
                <a:ea typeface="Trebuchet MS"/>
                <a:cs typeface="Trebuchet MS"/>
                <a:sym typeface="Trebuchet MS"/>
              </a:rPr>
              <a:t>Hard parts (shells, bones, teeth) decompose slowly more likely to become fossils</a:t>
            </a:r>
          </a:p>
          <a:p>
            <a:pPr lvl="0" rtl="0">
              <a:spcBef>
                <a:spcPts val="0"/>
              </a:spcBef>
              <a:spcAft>
                <a:spcPts val="1000"/>
              </a:spcAft>
              <a:buNone/>
            </a:pPr>
            <a:r>
              <a:rPr lang="en" sz="2000">
                <a:latin typeface="Trebuchet MS"/>
                <a:ea typeface="Trebuchet MS"/>
                <a:cs typeface="Trebuchet MS"/>
                <a:sym typeface="Trebuchet MS"/>
              </a:rPr>
              <a:t>Form in sedimentary rock</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Organism is buried in sediment; sediment becomes rock</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Heat/pressure in igneous and metamorphic rock can destroy fossils</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Not all fossils are original remains but are impressions/traces, made of rock</a:t>
            </a:r>
          </a:p>
          <a:p>
            <a:pPr lvl="0">
              <a:spcBef>
                <a:spcPts val="0"/>
              </a:spcBef>
              <a:buNone/>
            </a:pPr>
            <a:endParaRPr>
              <a:latin typeface="Trebuchet MS"/>
              <a:ea typeface="Trebuchet MS"/>
              <a:cs typeface="Trebuchet MS"/>
              <a:sym typeface="Trebuchet MS"/>
            </a:endParaRPr>
          </a:p>
          <a:p>
            <a:pPr lvl="0">
              <a:spcBef>
                <a:spcPts val="0"/>
              </a:spcBef>
              <a:buNone/>
            </a:pPr>
            <a:endParaRPr/>
          </a:p>
        </p:txBody>
      </p:sp>
      <p:cxnSp>
        <p:nvCxnSpPr>
          <p:cNvPr id="85" name="Shape 85"/>
          <p:cNvCxnSpPr/>
          <p:nvPr/>
        </p:nvCxnSpPr>
        <p:spPr>
          <a:xfrm>
            <a:off x="1334325" y="1136150"/>
            <a:ext cx="308400" cy="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92625"/>
            <a:ext cx="8520600" cy="707400"/>
          </a:xfrm>
          <a:prstGeom prst="rect">
            <a:avLst/>
          </a:prstGeom>
        </p:spPr>
        <p:txBody>
          <a:bodyPr lIns="91425" tIns="91425" rIns="91425" bIns="91425" anchor="t" anchorCtr="0">
            <a:noAutofit/>
          </a:bodyPr>
          <a:lstStyle/>
          <a:p>
            <a:pPr lvl="0">
              <a:spcBef>
                <a:spcPts val="0"/>
              </a:spcBef>
              <a:buNone/>
            </a:pPr>
            <a:r>
              <a:rPr lang="en"/>
              <a:t>What are the 4 types of fossils?</a:t>
            </a:r>
          </a:p>
        </p:txBody>
      </p:sp>
      <p:sp>
        <p:nvSpPr>
          <p:cNvPr id="91" name="Shape 91"/>
          <p:cNvSpPr txBox="1">
            <a:spLocks noGrp="1"/>
          </p:cNvSpPr>
          <p:nvPr>
            <p:ph type="body" idx="1"/>
          </p:nvPr>
        </p:nvSpPr>
        <p:spPr>
          <a:xfrm>
            <a:off x="311700" y="1113925"/>
            <a:ext cx="8520600" cy="3667500"/>
          </a:xfrm>
          <a:prstGeom prst="rect">
            <a:avLst/>
          </a:prstGeom>
        </p:spPr>
        <p:txBody>
          <a:bodyPr lIns="91425" tIns="91425" rIns="91425" bIns="91425" anchor="t" anchorCtr="0">
            <a:noAutofit/>
          </a:bodyPr>
          <a:lstStyle/>
          <a:p>
            <a:pPr lvl="0">
              <a:spcBef>
                <a:spcPts val="0"/>
              </a:spcBef>
              <a:spcAft>
                <a:spcPts val="1000"/>
              </a:spcAft>
              <a:buNone/>
            </a:pPr>
            <a:r>
              <a:rPr lang="en" sz="2000">
                <a:latin typeface="Trebuchet MS"/>
                <a:ea typeface="Trebuchet MS"/>
                <a:cs typeface="Trebuchet MS"/>
                <a:sym typeface="Trebuchet MS"/>
              </a:rPr>
              <a:t>Different environmental conditions form different fossils</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Molds &amp; Casts</a:t>
            </a:r>
          </a:p>
          <a:p>
            <a:pPr marL="914400" lvl="1" indent="-330200" rtl="0">
              <a:spcBef>
                <a:spcPts val="0"/>
              </a:spcBef>
              <a:spcAft>
                <a:spcPts val="0"/>
              </a:spcAft>
              <a:buSzPct val="100000"/>
              <a:buFont typeface="Trebuchet MS"/>
              <a:buChar char="○"/>
            </a:pPr>
            <a:r>
              <a:rPr lang="en" sz="1600">
                <a:latin typeface="Trebuchet MS"/>
                <a:ea typeface="Trebuchet MS"/>
                <a:cs typeface="Trebuchet MS"/>
                <a:sym typeface="Trebuchet MS"/>
              </a:rPr>
              <a:t>Mold: forms when sediments bury an organism and the sediments change into rock; the organism decays leaving a hole in the rock in the shape of the organism.</a:t>
            </a:r>
          </a:p>
          <a:p>
            <a:pPr marL="914400" lvl="1" indent="-330200" rtl="0">
              <a:spcBef>
                <a:spcPts val="0"/>
              </a:spcBef>
              <a:spcAft>
                <a:spcPts val="1000"/>
              </a:spcAft>
              <a:buSzPct val="100000"/>
              <a:buFont typeface="Trebuchet MS"/>
              <a:buChar char="○"/>
            </a:pPr>
            <a:r>
              <a:rPr lang="en" sz="1600">
                <a:latin typeface="Trebuchet MS"/>
                <a:ea typeface="Trebuchet MS"/>
                <a:cs typeface="Trebuchet MS"/>
                <a:sym typeface="Trebuchet MS"/>
              </a:rPr>
              <a:t>Cast: forms when a mold is filled with sand or mud that hardens into the shape of the organism.</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Petrified fossil: forms when minerals soak into the buried remains, changing them into rock. </a:t>
            </a:r>
          </a:p>
          <a:p>
            <a:pPr marL="914400" lvl="1" indent="-330200">
              <a:spcBef>
                <a:spcPts val="0"/>
              </a:spcBef>
              <a:spcAft>
                <a:spcPts val="0"/>
              </a:spcAft>
              <a:buSzPct val="100000"/>
              <a:buFont typeface="Trebuchet MS"/>
              <a:buChar char="○"/>
            </a:pPr>
            <a:r>
              <a:rPr lang="en" sz="1600">
                <a:latin typeface="Trebuchet MS"/>
                <a:ea typeface="Trebuchet MS"/>
                <a:cs typeface="Trebuchet MS"/>
                <a:sym typeface="Trebuchet MS"/>
              </a:rPr>
              <a:t>Ex: petrified wood: stone fossil of a tree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What are the 4 types of fossils?</a:t>
            </a:r>
          </a:p>
        </p:txBody>
      </p:sp>
      <p:sp>
        <p:nvSpPr>
          <p:cNvPr id="97" name="Shape 97"/>
          <p:cNvSpPr txBox="1">
            <a:spLocks noGrp="1"/>
          </p:cNvSpPr>
          <p:nvPr>
            <p:ph type="body" idx="1"/>
          </p:nvPr>
        </p:nvSpPr>
        <p:spPr>
          <a:xfrm>
            <a:off x="311700" y="1266325"/>
            <a:ext cx="8520600" cy="2150400"/>
          </a:xfrm>
          <a:prstGeom prst="rect">
            <a:avLst/>
          </a:prstGeom>
        </p:spPr>
        <p:txBody>
          <a:bodyPr lIns="91425" tIns="91425" rIns="91425" bIns="91425" anchor="t" anchorCtr="0">
            <a:noAutofit/>
          </a:bodyPr>
          <a:lstStyle/>
          <a:p>
            <a:pPr marL="457200" lvl="0" indent="-228600" rtl="0">
              <a:spcBef>
                <a:spcPts val="0"/>
              </a:spcBef>
              <a:spcAft>
                <a:spcPts val="1000"/>
              </a:spcAft>
              <a:buFont typeface="Trebuchet MS"/>
              <a:buChar char="➢"/>
            </a:pPr>
            <a:r>
              <a:rPr lang="en">
                <a:latin typeface="Trebuchet MS"/>
                <a:ea typeface="Trebuchet MS"/>
                <a:cs typeface="Trebuchet MS"/>
                <a:sym typeface="Trebuchet MS"/>
              </a:rPr>
              <a:t>Carbon film: forms when organisms (or parts) are pressed between layers of soft mud or clay that hardens, squeezing almost all the decaying organism away leaving the carbon imprint in the rock. Shows details of soft parts rarely seen in other types of fossils.</a:t>
            </a:r>
          </a:p>
          <a:p>
            <a:pPr marL="457200" lvl="0" indent="-228600" rtl="0">
              <a:spcBef>
                <a:spcPts val="0"/>
              </a:spcBef>
              <a:spcAft>
                <a:spcPts val="0"/>
              </a:spcAft>
              <a:buFont typeface="Trebuchet MS"/>
              <a:buChar char="➢"/>
            </a:pPr>
            <a:r>
              <a:rPr lang="en">
                <a:latin typeface="Trebuchet MS"/>
                <a:ea typeface="Trebuchet MS"/>
                <a:cs typeface="Trebuchet MS"/>
                <a:sym typeface="Trebuchet MS"/>
              </a:rPr>
              <a:t>Trace fossils: evidence of organism’s presence—Footprints, trails, animal holes</a:t>
            </a:r>
          </a:p>
          <a:p>
            <a:pPr lvl="0" rtl="0">
              <a:spcBef>
                <a:spcPts val="0"/>
              </a:spcBef>
              <a:spcAft>
                <a:spcPts val="0"/>
              </a:spcAft>
              <a:buNone/>
            </a:pPr>
            <a:endParaRPr/>
          </a:p>
        </p:txBody>
      </p:sp>
      <p:pic>
        <p:nvPicPr>
          <p:cNvPr id="2050" name="Picture 2" descr="Image result for four types of fossi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0972" y="3067396"/>
            <a:ext cx="4131328" cy="2159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Stop and Think...</a:t>
            </a:r>
          </a:p>
        </p:txBody>
      </p:sp>
      <p:sp>
        <p:nvSpPr>
          <p:cNvPr id="103" name="Shape 10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latin typeface="Trebuchet MS"/>
                <a:ea typeface="Trebuchet MS"/>
                <a:cs typeface="Trebuchet MS"/>
                <a:sym typeface="Trebuchet MS"/>
              </a:rPr>
              <a:t>Use what you’ve learned to answer the questions in your notes.</a:t>
            </a:r>
          </a:p>
        </p:txBody>
      </p:sp>
      <p:pic>
        <p:nvPicPr>
          <p:cNvPr id="104" name="Shape 104" descr="Question Mark, Question ..."/>
          <p:cNvPicPr preferRelativeResize="0"/>
          <p:nvPr/>
        </p:nvPicPr>
        <p:blipFill>
          <a:blip r:embed="rId3">
            <a:alphaModFix/>
          </a:blip>
          <a:stretch>
            <a:fillRect/>
          </a:stretch>
        </p:blipFill>
        <p:spPr>
          <a:xfrm>
            <a:off x="3221375" y="1901600"/>
            <a:ext cx="2859550" cy="2859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161350"/>
            <a:ext cx="8520600" cy="1232400"/>
          </a:xfrm>
          <a:prstGeom prst="rect">
            <a:avLst/>
          </a:prstGeom>
        </p:spPr>
        <p:txBody>
          <a:bodyPr lIns="91425" tIns="91425" rIns="91425" bIns="91425" anchor="t" anchorCtr="0">
            <a:noAutofit/>
          </a:bodyPr>
          <a:lstStyle/>
          <a:p>
            <a:pPr lvl="0">
              <a:spcBef>
                <a:spcPts val="0"/>
              </a:spcBef>
              <a:buNone/>
            </a:pPr>
            <a:r>
              <a:rPr lang="en"/>
              <a:t>How can we see changes in life and the environment?</a:t>
            </a:r>
          </a:p>
        </p:txBody>
      </p:sp>
      <p:sp>
        <p:nvSpPr>
          <p:cNvPr id="110" name="Shape 110"/>
          <p:cNvSpPr txBox="1">
            <a:spLocks noGrp="1"/>
          </p:cNvSpPr>
          <p:nvPr>
            <p:ph type="body" idx="1"/>
          </p:nvPr>
        </p:nvSpPr>
        <p:spPr>
          <a:xfrm>
            <a:off x="311700" y="1393750"/>
            <a:ext cx="8520600" cy="3330300"/>
          </a:xfrm>
          <a:prstGeom prst="rect">
            <a:avLst/>
          </a:prstGeom>
        </p:spPr>
        <p:txBody>
          <a:bodyPr lIns="91425" tIns="91425" rIns="91425" bIns="91425" anchor="t" anchorCtr="0">
            <a:noAutofit/>
          </a:bodyPr>
          <a:lstStyle/>
          <a:p>
            <a:pPr marL="457200" lvl="0" indent="-228600" rtl="0">
              <a:spcBef>
                <a:spcPts val="0"/>
              </a:spcBef>
              <a:spcAft>
                <a:spcPts val="1000"/>
              </a:spcAft>
              <a:buFont typeface="Trebuchet MS"/>
              <a:buChar char="➢"/>
            </a:pPr>
            <a:r>
              <a:rPr lang="en">
                <a:latin typeface="Trebuchet MS"/>
                <a:ea typeface="Trebuchet MS"/>
                <a:cs typeface="Trebuchet MS"/>
                <a:sym typeface="Trebuchet MS"/>
              </a:rPr>
              <a:t>Fossil record: Millions of fossils have been collected and observed. Certain fossilized organisms could only live in specific environments or under particular climate conditions. Extinction of life forms as well as how and when new life-forms appeared is part of the fossil record.</a:t>
            </a:r>
          </a:p>
          <a:p>
            <a:pPr marL="457200" lvl="0" indent="-228600" rtl="0">
              <a:spcBef>
                <a:spcPts val="0"/>
              </a:spcBef>
              <a:buFont typeface="Trebuchet MS"/>
              <a:buChar char="➢"/>
            </a:pPr>
            <a:r>
              <a:rPr lang="en">
                <a:latin typeface="Trebuchet MS"/>
                <a:ea typeface="Trebuchet MS"/>
                <a:cs typeface="Trebuchet MS"/>
                <a:sym typeface="Trebuchet MS"/>
              </a:rPr>
              <a:t>Tree rings</a:t>
            </a:r>
          </a:p>
          <a:p>
            <a:pPr marL="914400" lvl="1" indent="-330200" rtl="0">
              <a:spcBef>
                <a:spcPts val="0"/>
              </a:spcBef>
              <a:buSzPct val="100000"/>
              <a:buFont typeface="Trebuchet MS"/>
              <a:buChar char="○"/>
            </a:pPr>
            <a:r>
              <a:rPr lang="en" sz="1600">
                <a:latin typeface="Trebuchet MS"/>
                <a:ea typeface="Trebuchet MS"/>
                <a:cs typeface="Trebuchet MS"/>
                <a:sym typeface="Trebuchet MS"/>
              </a:rPr>
              <a:t>See overall weather patterns in an area: rings vary in size depending on how much the tree grows that year—dry years=thin rings, good rainfall/weather=thick ring</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1088</Words>
  <Application>Microsoft Office PowerPoint</Application>
  <PresentationFormat>On-screen Show (16:9)</PresentationFormat>
  <Paragraphs>98</Paragraphs>
  <Slides>23</Slides>
  <Notes>16</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Open Sans</vt:lpstr>
      <vt:lpstr>PT Sans Narrow</vt:lpstr>
      <vt:lpstr>Trebuchet MS</vt:lpstr>
      <vt:lpstr>Arial</vt:lpstr>
      <vt:lpstr>tropic</vt:lpstr>
      <vt:lpstr>Fossils</vt:lpstr>
      <vt:lpstr>How do we know Earth’s History?</vt:lpstr>
      <vt:lpstr>What are original remains?</vt:lpstr>
      <vt:lpstr>Rock Joke!!</vt:lpstr>
      <vt:lpstr>How are fossils formed?</vt:lpstr>
      <vt:lpstr>What are the 4 types of fossils?</vt:lpstr>
      <vt:lpstr>What are the 4 types of fossils?</vt:lpstr>
      <vt:lpstr>Stop and Think...</vt:lpstr>
      <vt:lpstr>How can we see changes in life and the environment?</vt:lpstr>
      <vt:lpstr>How can we see changes in life and the environment?</vt:lpstr>
      <vt:lpstr>Stop and Think...</vt:lpstr>
      <vt:lpstr>Rock Joke!!</vt:lpstr>
      <vt:lpstr>What does sedimentary rock tell us about Earth’s past?</vt:lpstr>
      <vt:lpstr>How do these Principles help to determine Earth’s History?</vt:lpstr>
      <vt:lpstr>PowerPoint Presentation</vt:lpstr>
      <vt:lpstr>Stop and Think...</vt:lpstr>
      <vt:lpstr>How can rock layers be disturbed?</vt:lpstr>
      <vt:lpstr>Stop and Think...</vt:lpstr>
      <vt:lpstr>What are index fossils?</vt:lpstr>
      <vt:lpstr>How do we know absolute age?</vt:lpstr>
      <vt:lpstr>Lets Review!</vt:lpstr>
      <vt:lpstr>The law of superposition</vt:lpstr>
      <vt:lpstr>Finish Timeline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Fossils</dc:title>
  <dc:creator>rkowaleski</dc:creator>
  <cp:lastModifiedBy>rkowaleski</cp:lastModifiedBy>
  <cp:revision>7</cp:revision>
  <dcterms:modified xsi:type="dcterms:W3CDTF">2017-05-04T19:46:29Z</dcterms:modified>
</cp:coreProperties>
</file>