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5A02-463C-4DB4-878A-537973B6CBE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FC8B-3FD1-4952-B23F-81B20FC33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2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2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164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1290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061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5154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926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23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3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8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3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1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0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7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are pictures of you data and can reveal patterns and trends in data.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1518"/>
            <a:ext cx="10394707" cy="405881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Independent Variable- In the x-axis, the variable being acted upon (ex. changing the color of light)</a:t>
            </a:r>
          </a:p>
          <a:p>
            <a:r>
              <a:rPr lang="en-US" sz="2800" dirty="0"/>
              <a:t>Dependent Variable- In the y axis, the variable that changes as a result of the independent variable. This is what you measure and observe in the experiment (ex. The height of the plants)</a:t>
            </a:r>
          </a:p>
          <a:p>
            <a:r>
              <a:rPr lang="en-US" sz="2800" dirty="0"/>
              <a:t>Scientific Theory-  A well- supported hypothesis that has been tested many times, and has not been found to be incorrect (ex. Darwin’s theory of evolution by natural selection)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33600" y="18288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Experiment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52425" y="4495800"/>
            <a:ext cx="955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9226" name="Picture 10" descr="http://www.free-graphics.com/clipart/Plants/potted_plant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0522" y="2622418"/>
            <a:ext cx="648478" cy="18733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10" descr="http://www.free-graphics.com/clipart/Plants/potted_plant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14800" y="2514600"/>
            <a:ext cx="685800" cy="19812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0" name="Picture 10" descr="http://www.free-graphics.com/clipart/Plants/potted_plant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10200" y="2514600"/>
            <a:ext cx="685800" cy="19812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</p:pic>
      <p:pic>
        <p:nvPicPr>
          <p:cNvPr id="11" name="Picture 10" descr="http://www.free-graphics.com/clipart/Plants/potted_pl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4599"/>
            <a:ext cx="68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Problem-Does the color of light effect the growth of plants?</a:t>
            </a:r>
            <a:br>
              <a:rPr lang="en-US" altLang="en-US" sz="2400" dirty="0"/>
            </a:br>
            <a:r>
              <a:rPr lang="en-US" altLang="en-US" sz="2400" dirty="0"/>
              <a:t>Hypothesis?</a:t>
            </a:r>
            <a:endParaRPr lang="en-US" altLang="en-US" dirty="0" smtClean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4648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RED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57800" y="46482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GREEN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38600" y="4648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70C0"/>
                </a:solidFill>
              </a:rPr>
              <a:t>BLUE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4648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153400" y="18288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Manipulating/ Independent variable </a:t>
            </a:r>
            <a:r>
              <a:rPr lang="en-US" altLang="en-US" dirty="0" err="1"/>
              <a:t>variable</a:t>
            </a:r>
            <a:r>
              <a:rPr lang="en-US" altLang="en-US" dirty="0"/>
              <a:t>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153400" y="3352801"/>
            <a:ext cx="1676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Responding/ dependent  variable?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95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Control?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62200" y="5029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15.6 cm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86200" y="5029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16.1 cm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81600" y="5029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14.6 cm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629400" y="5029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20.3 cm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057400" y="58674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Conclusions?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1" y="5018088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 (AVG)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75509"/>
            <a:ext cx="9526539" cy="4565853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Bar Graphs</a:t>
            </a:r>
            <a:r>
              <a:rPr lang="en-US" sz="2800" dirty="0" smtClean="0"/>
              <a:t>: Show comparison between collected data. The x data do not have to be numbers. </a:t>
            </a:r>
          </a:p>
          <a:p>
            <a:r>
              <a:rPr lang="en-US" sz="2800" u="sng" dirty="0" smtClean="0"/>
              <a:t>Histograms:</a:t>
            </a:r>
            <a:r>
              <a:rPr lang="en-US" sz="2800" dirty="0" smtClean="0"/>
              <a:t> show </a:t>
            </a:r>
            <a:r>
              <a:rPr lang="en-US" sz="2800" b="1" dirty="0" smtClean="0"/>
              <a:t>intervals</a:t>
            </a:r>
            <a:r>
              <a:rPr lang="en-US" sz="2800" dirty="0" smtClean="0"/>
              <a:t> between collected data. Both  the x and y axis DO have to be numbers. </a:t>
            </a:r>
          </a:p>
          <a:p>
            <a:r>
              <a:rPr lang="en-US" sz="2800" u="sng" dirty="0" smtClean="0"/>
              <a:t>Pie Graphs</a:t>
            </a:r>
            <a:r>
              <a:rPr lang="en-US" sz="2800" dirty="0" smtClean="0"/>
              <a:t>: Show ratios of Parts to the Whole. The data has been converted into </a:t>
            </a:r>
            <a:r>
              <a:rPr lang="en-US" sz="2800" u="sng" dirty="0" smtClean="0"/>
              <a:t>percentages</a:t>
            </a:r>
          </a:p>
          <a:p>
            <a:r>
              <a:rPr lang="en-US" sz="2800" u="sng" dirty="0" smtClean="0"/>
              <a:t>Line graphs</a:t>
            </a:r>
            <a:r>
              <a:rPr lang="en-US" sz="2800" dirty="0" smtClean="0"/>
              <a:t>: Show how the dependent (y) variable changes </a:t>
            </a:r>
            <a:r>
              <a:rPr lang="en-US" sz="2800" u="sng" dirty="0" smtClean="0"/>
              <a:t>in response </a:t>
            </a:r>
            <a:r>
              <a:rPr lang="en-US" sz="2800" dirty="0" smtClean="0"/>
              <a:t>to the independent (x) variable</a:t>
            </a:r>
          </a:p>
          <a:p>
            <a:r>
              <a:rPr lang="en-US" sz="2800" u="sng" dirty="0" smtClean="0"/>
              <a:t>Scatter plots</a:t>
            </a:r>
            <a:r>
              <a:rPr lang="en-US" sz="2800" dirty="0" smtClean="0"/>
              <a:t>: Show a relationship between quantitative data collected in an experiment. Shows coordinate points and a line of best fit.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3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data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5" y="1961437"/>
            <a:ext cx="4185623" cy="775808"/>
          </a:xfrm>
        </p:spPr>
        <p:txBody>
          <a:bodyPr/>
          <a:lstStyle/>
          <a:p>
            <a:r>
              <a:rPr lang="en-US" dirty="0" smtClean="0"/>
              <a:t>Positive Correlation: show that as one data set increases the other increases</a:t>
            </a:r>
            <a:endParaRPr lang="en-US" dirty="0"/>
          </a:p>
        </p:txBody>
      </p:sp>
      <p:pic>
        <p:nvPicPr>
          <p:cNvPr id="1026" name="Picture 2" descr="Image result for Positive correlation grap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275" y="2844550"/>
            <a:ext cx="4184650" cy="308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5094708" cy="576262"/>
          </a:xfrm>
        </p:spPr>
        <p:txBody>
          <a:bodyPr>
            <a:noAutofit/>
          </a:bodyPr>
          <a:lstStyle/>
          <a:p>
            <a:r>
              <a:rPr lang="en-US" dirty="0" smtClean="0"/>
              <a:t>Negative Correlation: shows that as one data set increases the other decreases.</a:t>
            </a:r>
            <a:endParaRPr lang="en-US" dirty="0"/>
          </a:p>
        </p:txBody>
      </p:sp>
      <p:pic>
        <p:nvPicPr>
          <p:cNvPr id="1028" name="Picture 4" descr="Image result for negative correlation graph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2882" y="2967828"/>
            <a:ext cx="3491345" cy="299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5745" y="6149313"/>
            <a:ext cx="1000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line of best fit emphasizes the overall trend of the data as whole.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graph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9155" y="1745672"/>
            <a:ext cx="10394707" cy="3732935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Horizontal</a:t>
            </a:r>
            <a:r>
              <a:rPr lang="en-US" sz="2400" dirty="0" smtClean="0"/>
              <a:t> axis is for the x coordinates</a:t>
            </a:r>
          </a:p>
          <a:p>
            <a:r>
              <a:rPr lang="en-US" sz="2400" u="sng" dirty="0" smtClean="0"/>
              <a:t>Vertical</a:t>
            </a:r>
            <a:r>
              <a:rPr lang="en-US" sz="2400" dirty="0" smtClean="0"/>
              <a:t> axis is for the y coordinates</a:t>
            </a:r>
          </a:p>
          <a:p>
            <a:r>
              <a:rPr lang="en-US" sz="2400" dirty="0" smtClean="0"/>
              <a:t>Origin is the point where x and y axes meet.</a:t>
            </a:r>
          </a:p>
          <a:p>
            <a:r>
              <a:rPr lang="en-US" sz="2400" dirty="0" smtClean="0"/>
              <a:t>X axis is the i</a:t>
            </a:r>
            <a:r>
              <a:rPr lang="en-US" sz="2400" u="sng" dirty="0" smtClean="0"/>
              <a:t>ndependent</a:t>
            </a:r>
            <a:r>
              <a:rPr lang="en-US" sz="2400" dirty="0" smtClean="0"/>
              <a:t> variable</a:t>
            </a:r>
          </a:p>
          <a:p>
            <a:r>
              <a:rPr lang="en-US" sz="2400" dirty="0" smtClean="0"/>
              <a:t>Y axis is the </a:t>
            </a:r>
            <a:r>
              <a:rPr lang="en-US" sz="2400" u="sng" dirty="0" smtClean="0"/>
              <a:t>dependent</a:t>
            </a:r>
            <a:r>
              <a:rPr lang="en-US" sz="2400" dirty="0" smtClean="0"/>
              <a:t> variable</a:t>
            </a:r>
          </a:p>
          <a:p>
            <a:r>
              <a:rPr lang="en-US" sz="2400" dirty="0" smtClean="0"/>
              <a:t>All axes should be labeled including the </a:t>
            </a:r>
            <a:r>
              <a:rPr lang="en-US" sz="2400" u="sng" dirty="0" smtClean="0"/>
              <a:t>Unit of measurement</a:t>
            </a:r>
          </a:p>
          <a:p>
            <a:r>
              <a:rPr lang="en-US" sz="2400" dirty="0" smtClean="0"/>
              <a:t>All graphs need equally spaced intervals called a </a:t>
            </a:r>
            <a:r>
              <a:rPr lang="en-US" sz="2400" u="sng" dirty="0" smtClean="0"/>
              <a:t>scale</a:t>
            </a:r>
            <a:r>
              <a:rPr lang="en-US" sz="2400" dirty="0" smtClean="0"/>
              <a:t>. Each axis may have a different scale.</a:t>
            </a:r>
          </a:p>
          <a:p>
            <a:r>
              <a:rPr lang="en-US" sz="2400" dirty="0" smtClean="0"/>
              <a:t>All graphs should have a title. ( Dependent vs. </a:t>
            </a:r>
            <a:r>
              <a:rPr lang="en-US" sz="2400" smtClean="0"/>
              <a:t>Independent)</a:t>
            </a:r>
            <a:endParaRPr lang="en-US" sz="2400" dirty="0" smtClean="0"/>
          </a:p>
          <a:p>
            <a:r>
              <a:rPr lang="en-US" sz="2400" dirty="0" smtClean="0"/>
              <a:t>Data points show the locations of a piece of data</a:t>
            </a:r>
            <a:endParaRPr lang="en-US" sz="2400" dirty="0"/>
          </a:p>
        </p:txBody>
      </p:sp>
      <p:pic>
        <p:nvPicPr>
          <p:cNvPr id="1026" name="Picture 2" descr="Image result for parts of a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565" y="0"/>
            <a:ext cx="3439391" cy="45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3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foldable. </a:t>
            </a:r>
          </a:p>
          <a:p>
            <a:endParaRPr lang="en-US" dirty="0"/>
          </a:p>
          <a:p>
            <a:r>
              <a:rPr lang="en-US" dirty="0" smtClean="0"/>
              <a:t>Each skill with your partner!  Make sure to read the directions and use your notes to help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0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 steps in the scientific method?</a:t>
            </a:r>
          </a:p>
          <a:p>
            <a:r>
              <a:rPr lang="en-US" dirty="0" smtClean="0"/>
              <a:t>What variables are necessary in the scientific method?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08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62545"/>
            <a:ext cx="9412239" cy="4378817"/>
          </a:xfrm>
        </p:spPr>
        <p:txBody>
          <a:bodyPr>
            <a:noAutofit/>
          </a:bodyPr>
          <a:lstStyle/>
          <a:p>
            <a:r>
              <a:rPr lang="en-US" sz="2400" dirty="0" smtClean="0"/>
              <a:t>Scientists design experiments to explain </a:t>
            </a:r>
            <a:r>
              <a:rPr lang="en-US" sz="2400" u="sng" dirty="0" smtClean="0"/>
              <a:t>cause and effect </a:t>
            </a:r>
            <a:r>
              <a:rPr lang="en-US" sz="2400" dirty="0" smtClean="0"/>
              <a:t>relationships in nature. </a:t>
            </a:r>
          </a:p>
          <a:p>
            <a:r>
              <a:rPr lang="en-US" sz="2400" dirty="0" smtClean="0"/>
              <a:t>These changing quantities are called </a:t>
            </a:r>
            <a:r>
              <a:rPr lang="en-US" sz="2400" u="sng" dirty="0" smtClean="0"/>
              <a:t>variables</a:t>
            </a:r>
            <a:r>
              <a:rPr lang="en-US" sz="2400" dirty="0" smtClean="0"/>
              <a:t>. A variable is any factor that </a:t>
            </a:r>
            <a:r>
              <a:rPr lang="en-US" sz="2400" u="sng" dirty="0" smtClean="0"/>
              <a:t>changes</a:t>
            </a:r>
            <a:r>
              <a:rPr lang="en-US" sz="2400" dirty="0" smtClean="0"/>
              <a:t>. An experiment usually has 3 variables: independent, dependent and controlled. </a:t>
            </a:r>
          </a:p>
          <a:p>
            <a:r>
              <a:rPr lang="en-US" sz="2400" dirty="0" smtClean="0"/>
              <a:t>The </a:t>
            </a:r>
            <a:r>
              <a:rPr lang="en-US" sz="2400" u="sng" dirty="0" smtClean="0"/>
              <a:t>independent</a:t>
            </a:r>
            <a:r>
              <a:rPr lang="en-US" sz="2400" dirty="0" smtClean="0"/>
              <a:t> variable is the one that is </a:t>
            </a:r>
            <a:r>
              <a:rPr lang="en-US" sz="2400" u="sng" dirty="0" smtClean="0"/>
              <a:t>changed</a:t>
            </a:r>
            <a:r>
              <a:rPr lang="en-US" sz="2400" dirty="0" smtClean="0"/>
              <a:t> by the scientist. As the scientist changes the independent variable, he or she observes what happens. </a:t>
            </a:r>
          </a:p>
          <a:p>
            <a:r>
              <a:rPr lang="en-US" sz="2400" dirty="0" smtClean="0"/>
              <a:t>The </a:t>
            </a:r>
            <a:r>
              <a:rPr lang="en-US" sz="2400" u="sng" dirty="0" smtClean="0"/>
              <a:t>dependent </a:t>
            </a:r>
            <a:r>
              <a:rPr lang="en-US" sz="2400" dirty="0" smtClean="0"/>
              <a:t>variable acts in </a:t>
            </a:r>
            <a:r>
              <a:rPr lang="en-US" sz="2400" u="sng" dirty="0" smtClean="0"/>
              <a:t>response</a:t>
            </a:r>
            <a:r>
              <a:rPr lang="en-US" sz="2400" dirty="0" smtClean="0"/>
              <a:t> to the independent variable. ( which variable dependents on the other to happen?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8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  Make </a:t>
            </a:r>
            <a:r>
              <a:rPr lang="en-US" sz="3200" dirty="0"/>
              <a:t>an Observation </a:t>
            </a:r>
            <a:endParaRPr lang="en-US" sz="3200" dirty="0" smtClean="0"/>
          </a:p>
          <a:p>
            <a:r>
              <a:rPr lang="en-US" sz="3200" dirty="0" smtClean="0"/>
              <a:t>2</a:t>
            </a:r>
            <a:r>
              <a:rPr lang="en-US" sz="3200" dirty="0"/>
              <a:t>.  Develop a </a:t>
            </a:r>
            <a:r>
              <a:rPr lang="en-US" sz="3200" dirty="0" smtClean="0"/>
              <a:t>Hypothesis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3. Make an experiment </a:t>
            </a:r>
            <a:endParaRPr lang="en-US" sz="3200" dirty="0" smtClean="0"/>
          </a:p>
          <a:p>
            <a:r>
              <a:rPr lang="en-US" sz="3200" dirty="0" smtClean="0"/>
              <a:t>4</a:t>
            </a:r>
            <a:r>
              <a:rPr lang="en-US" sz="3200" dirty="0"/>
              <a:t>.  Cary out the experiment and analyze the results </a:t>
            </a:r>
            <a:endParaRPr lang="en-US" sz="3200" dirty="0" smtClean="0"/>
          </a:p>
          <a:p>
            <a:r>
              <a:rPr lang="en-US" sz="3200" dirty="0" smtClean="0"/>
              <a:t>5</a:t>
            </a:r>
            <a:r>
              <a:rPr lang="en-US" sz="3200" dirty="0"/>
              <a:t>. Draw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11" y="172617"/>
            <a:ext cx="10396882" cy="1151965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52056"/>
            <a:ext cx="10394707" cy="504489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Control Group- Part of an experiment that serves as a basis of comparison to determine the effects of the variable (ex. Plants that don’t receive miracle-</a:t>
            </a:r>
            <a:r>
              <a:rPr lang="en-US" sz="2800" dirty="0" err="1"/>
              <a:t>gro</a:t>
            </a:r>
            <a:r>
              <a:rPr lang="en-US" sz="2800" dirty="0"/>
              <a:t> or receive regular sunlight)</a:t>
            </a:r>
          </a:p>
          <a:p>
            <a:r>
              <a:rPr lang="en-US" sz="2800" dirty="0"/>
              <a:t>Constants—Factors in the experiment that remain the same for all parts of the experiment (ex. Type of plant, type of soil, amount of light)</a:t>
            </a:r>
          </a:p>
          <a:p>
            <a:r>
              <a:rPr lang="en-US" sz="2800" dirty="0"/>
              <a:t>Experimental Group- The set up that contains the independent variable. Usually a large sample is needed to make sure that results are correct (ex. For average height of 14 year old boys, measured 100 people is more accurate than measuring 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6050</TotalTime>
  <Words>681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Wingdings 3</vt:lpstr>
      <vt:lpstr>Facet</vt:lpstr>
      <vt:lpstr>Graphing in Science</vt:lpstr>
      <vt:lpstr>Types of graphs</vt:lpstr>
      <vt:lpstr>Relationship between data</vt:lpstr>
      <vt:lpstr>Parts of a graph</vt:lpstr>
      <vt:lpstr>Graphing Practice</vt:lpstr>
      <vt:lpstr>The Scientific Method</vt:lpstr>
      <vt:lpstr>Designing an experiment</vt:lpstr>
      <vt:lpstr>The steps of the scientific Method</vt:lpstr>
      <vt:lpstr>Vocabulary</vt:lpstr>
      <vt:lpstr>Vocabulary (Con’t)</vt:lpstr>
      <vt:lpstr>Problem-Does the color of light effect the growth of plants? Hypothesis?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Science</dc:title>
  <dc:creator>Richard Kowaleski</dc:creator>
  <cp:lastModifiedBy>rkowaleski</cp:lastModifiedBy>
  <cp:revision>14</cp:revision>
  <dcterms:created xsi:type="dcterms:W3CDTF">2017-09-07T01:24:28Z</dcterms:created>
  <dcterms:modified xsi:type="dcterms:W3CDTF">2018-09-12T11:24:15Z</dcterms:modified>
</cp:coreProperties>
</file>