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81BB0-1EDC-4307-A610-2057DD16658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E7554A3-A522-46EB-BD35-0ECBC7F261C7}">
      <dgm:prSet phldrT="[Text]"/>
      <dgm:spPr/>
      <dgm:t>
        <a:bodyPr/>
        <a:lstStyle/>
        <a:p>
          <a:r>
            <a:rPr lang="en-US" dirty="0" smtClean="0"/>
            <a:t>Well </a:t>
          </a:r>
          <a:endParaRPr lang="en-US" dirty="0"/>
        </a:p>
      </dgm:t>
    </dgm:pt>
    <dgm:pt modelId="{58E28533-D587-410E-934E-DB488EBEC43F}" type="parTrans" cxnId="{741691E4-6C97-45E6-B58D-7CC446E1EAAE}">
      <dgm:prSet/>
      <dgm:spPr/>
      <dgm:t>
        <a:bodyPr/>
        <a:lstStyle/>
        <a:p>
          <a:endParaRPr lang="en-US"/>
        </a:p>
      </dgm:t>
    </dgm:pt>
    <dgm:pt modelId="{9D63FAEC-303D-458D-AF45-BFC5C23930FA}" type="sibTrans" cxnId="{741691E4-6C97-45E6-B58D-7CC446E1EAAE}">
      <dgm:prSet/>
      <dgm:spPr/>
      <dgm:t>
        <a:bodyPr/>
        <a:lstStyle/>
        <a:p>
          <a:endParaRPr lang="en-US"/>
        </a:p>
      </dgm:t>
    </dgm:pt>
    <dgm:pt modelId="{1A616C86-0A1A-43B9-87EB-82605520DDC1}">
      <dgm:prSet phldrT="[Text]"/>
      <dgm:spPr/>
      <dgm:t>
        <a:bodyPr/>
        <a:lstStyle/>
        <a:p>
          <a:r>
            <a:rPr lang="en-US" dirty="0" smtClean="0"/>
            <a:t>Artesian Well</a:t>
          </a:r>
          <a:endParaRPr lang="en-US" dirty="0"/>
        </a:p>
      </dgm:t>
    </dgm:pt>
    <dgm:pt modelId="{116E4889-BA3F-4ADF-B4D4-4D14A4D85C95}" type="parTrans" cxnId="{D071A2AB-47E7-452D-9309-17AA230108CB}">
      <dgm:prSet/>
      <dgm:spPr/>
      <dgm:t>
        <a:bodyPr/>
        <a:lstStyle/>
        <a:p>
          <a:endParaRPr lang="en-US"/>
        </a:p>
      </dgm:t>
    </dgm:pt>
    <dgm:pt modelId="{FD490115-68FE-456D-B9D0-D710B97354FA}" type="sibTrans" cxnId="{D071A2AB-47E7-452D-9309-17AA230108CB}">
      <dgm:prSet/>
      <dgm:spPr/>
      <dgm:t>
        <a:bodyPr/>
        <a:lstStyle/>
        <a:p>
          <a:endParaRPr lang="en-US"/>
        </a:p>
      </dgm:t>
    </dgm:pt>
    <dgm:pt modelId="{D07DDF35-18FF-456C-BB31-6781C7C54F7E}">
      <dgm:prSet phldrT="[Text]"/>
      <dgm:spPr/>
      <dgm:t>
        <a:bodyPr/>
        <a:lstStyle/>
        <a:p>
          <a:r>
            <a:rPr lang="en-US" dirty="0" smtClean="0"/>
            <a:t>Spring/ Geyser</a:t>
          </a:r>
          <a:endParaRPr lang="en-US" dirty="0"/>
        </a:p>
      </dgm:t>
    </dgm:pt>
    <dgm:pt modelId="{4E7FF04D-5DE0-455A-AB90-0855F2E49569}" type="parTrans" cxnId="{2E1100DD-F8F5-4CDF-A976-A947BC394F63}">
      <dgm:prSet/>
      <dgm:spPr/>
      <dgm:t>
        <a:bodyPr/>
        <a:lstStyle/>
        <a:p>
          <a:endParaRPr lang="en-US"/>
        </a:p>
      </dgm:t>
    </dgm:pt>
    <dgm:pt modelId="{CC2824DB-0A64-4F2D-8A0E-DA40BC13C400}" type="sibTrans" cxnId="{2E1100DD-F8F5-4CDF-A976-A947BC394F63}">
      <dgm:prSet/>
      <dgm:spPr/>
      <dgm:t>
        <a:bodyPr/>
        <a:lstStyle/>
        <a:p>
          <a:endParaRPr lang="en-US"/>
        </a:p>
      </dgm:t>
    </dgm:pt>
    <dgm:pt modelId="{2D049AA6-514B-42E6-807A-221B9F8176DD}" type="pres">
      <dgm:prSet presAssocID="{F0081BB0-1EDC-4307-A610-2057DD166589}" presName="compositeShape" presStyleCnt="0">
        <dgm:presLayoutVars>
          <dgm:chMax val="7"/>
          <dgm:dir/>
          <dgm:resizeHandles val="exact"/>
        </dgm:presLayoutVars>
      </dgm:prSet>
      <dgm:spPr/>
    </dgm:pt>
    <dgm:pt modelId="{C4265C9E-3333-4A61-BB80-4672B7A0EAB9}" type="pres">
      <dgm:prSet presAssocID="{CE7554A3-A522-46EB-BD35-0ECBC7F261C7}" presName="circ1" presStyleLbl="vennNode1" presStyleIdx="0" presStyleCnt="3"/>
      <dgm:spPr/>
      <dgm:t>
        <a:bodyPr/>
        <a:lstStyle/>
        <a:p>
          <a:endParaRPr lang="en-US"/>
        </a:p>
      </dgm:t>
    </dgm:pt>
    <dgm:pt modelId="{751CF3A6-7D9D-498C-BF97-A3008976C375}" type="pres">
      <dgm:prSet presAssocID="{CE7554A3-A522-46EB-BD35-0ECBC7F261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13F64-CF17-4B7F-AB86-334088D752DE}" type="pres">
      <dgm:prSet presAssocID="{1A616C86-0A1A-43B9-87EB-82605520DDC1}" presName="circ2" presStyleLbl="vennNode1" presStyleIdx="1" presStyleCnt="3"/>
      <dgm:spPr/>
      <dgm:t>
        <a:bodyPr/>
        <a:lstStyle/>
        <a:p>
          <a:endParaRPr lang="en-US"/>
        </a:p>
      </dgm:t>
    </dgm:pt>
    <dgm:pt modelId="{50C980AE-7848-4B4D-9F12-74E23A703110}" type="pres">
      <dgm:prSet presAssocID="{1A616C86-0A1A-43B9-87EB-82605520DD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B902D-F3C1-47DF-9162-DA7AB6963D75}" type="pres">
      <dgm:prSet presAssocID="{D07DDF35-18FF-456C-BB31-6781C7C54F7E}" presName="circ3" presStyleLbl="vennNode1" presStyleIdx="2" presStyleCnt="3"/>
      <dgm:spPr/>
      <dgm:t>
        <a:bodyPr/>
        <a:lstStyle/>
        <a:p>
          <a:endParaRPr lang="en-US"/>
        </a:p>
      </dgm:t>
    </dgm:pt>
    <dgm:pt modelId="{FA91788A-36F0-4219-A50A-C3C85BC85E18}" type="pres">
      <dgm:prSet presAssocID="{D07DDF35-18FF-456C-BB31-6781C7C54F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48ECF-6391-4D31-9083-1C59AF36CC60}" type="presOf" srcId="{CE7554A3-A522-46EB-BD35-0ECBC7F261C7}" destId="{C4265C9E-3333-4A61-BB80-4672B7A0EAB9}" srcOrd="0" destOrd="0" presId="urn:microsoft.com/office/officeart/2005/8/layout/venn1"/>
    <dgm:cxn modelId="{601BE027-EC24-473B-8810-E4EF8B612833}" type="presOf" srcId="{F0081BB0-1EDC-4307-A610-2057DD166589}" destId="{2D049AA6-514B-42E6-807A-221B9F8176DD}" srcOrd="0" destOrd="0" presId="urn:microsoft.com/office/officeart/2005/8/layout/venn1"/>
    <dgm:cxn modelId="{2E1100DD-F8F5-4CDF-A976-A947BC394F63}" srcId="{F0081BB0-1EDC-4307-A610-2057DD166589}" destId="{D07DDF35-18FF-456C-BB31-6781C7C54F7E}" srcOrd="2" destOrd="0" parTransId="{4E7FF04D-5DE0-455A-AB90-0855F2E49569}" sibTransId="{CC2824DB-0A64-4F2D-8A0E-DA40BC13C400}"/>
    <dgm:cxn modelId="{11485F6F-CDB6-49E4-A591-F75166EBEAD0}" type="presOf" srcId="{CE7554A3-A522-46EB-BD35-0ECBC7F261C7}" destId="{751CF3A6-7D9D-498C-BF97-A3008976C375}" srcOrd="1" destOrd="0" presId="urn:microsoft.com/office/officeart/2005/8/layout/venn1"/>
    <dgm:cxn modelId="{741691E4-6C97-45E6-B58D-7CC446E1EAAE}" srcId="{F0081BB0-1EDC-4307-A610-2057DD166589}" destId="{CE7554A3-A522-46EB-BD35-0ECBC7F261C7}" srcOrd="0" destOrd="0" parTransId="{58E28533-D587-410E-934E-DB488EBEC43F}" sibTransId="{9D63FAEC-303D-458D-AF45-BFC5C23930FA}"/>
    <dgm:cxn modelId="{1F0DC946-251C-4974-8E1F-C591475F62EB}" type="presOf" srcId="{D07DDF35-18FF-456C-BB31-6781C7C54F7E}" destId="{FA91788A-36F0-4219-A50A-C3C85BC85E18}" srcOrd="1" destOrd="0" presId="urn:microsoft.com/office/officeart/2005/8/layout/venn1"/>
    <dgm:cxn modelId="{C4E1DBB9-CB0B-4D57-8CEF-FCD741F9459E}" type="presOf" srcId="{D07DDF35-18FF-456C-BB31-6781C7C54F7E}" destId="{2D3B902D-F3C1-47DF-9162-DA7AB6963D75}" srcOrd="0" destOrd="0" presId="urn:microsoft.com/office/officeart/2005/8/layout/venn1"/>
    <dgm:cxn modelId="{58356C9B-BCB6-4934-885B-B5BE8D659EA1}" type="presOf" srcId="{1A616C86-0A1A-43B9-87EB-82605520DDC1}" destId="{92A13F64-CF17-4B7F-AB86-334088D752DE}" srcOrd="0" destOrd="0" presId="urn:microsoft.com/office/officeart/2005/8/layout/venn1"/>
    <dgm:cxn modelId="{F550EC8E-1D66-4168-A6F9-BA2C6F6AD635}" type="presOf" srcId="{1A616C86-0A1A-43B9-87EB-82605520DDC1}" destId="{50C980AE-7848-4B4D-9F12-74E23A703110}" srcOrd="1" destOrd="0" presId="urn:microsoft.com/office/officeart/2005/8/layout/venn1"/>
    <dgm:cxn modelId="{D071A2AB-47E7-452D-9309-17AA230108CB}" srcId="{F0081BB0-1EDC-4307-A610-2057DD166589}" destId="{1A616C86-0A1A-43B9-87EB-82605520DDC1}" srcOrd="1" destOrd="0" parTransId="{116E4889-BA3F-4ADF-B4D4-4D14A4D85C95}" sibTransId="{FD490115-68FE-456D-B9D0-D710B97354FA}"/>
    <dgm:cxn modelId="{28FC17E0-3133-44D3-BB91-DDC8F2A1DC03}" type="presParOf" srcId="{2D049AA6-514B-42E6-807A-221B9F8176DD}" destId="{C4265C9E-3333-4A61-BB80-4672B7A0EAB9}" srcOrd="0" destOrd="0" presId="urn:microsoft.com/office/officeart/2005/8/layout/venn1"/>
    <dgm:cxn modelId="{250DCE97-AC81-4465-9CE1-F96AB06FB6AE}" type="presParOf" srcId="{2D049AA6-514B-42E6-807A-221B9F8176DD}" destId="{751CF3A6-7D9D-498C-BF97-A3008976C375}" srcOrd="1" destOrd="0" presId="urn:microsoft.com/office/officeart/2005/8/layout/venn1"/>
    <dgm:cxn modelId="{C9D2CA58-90D8-4007-AB6D-AD3F927D3928}" type="presParOf" srcId="{2D049AA6-514B-42E6-807A-221B9F8176DD}" destId="{92A13F64-CF17-4B7F-AB86-334088D752DE}" srcOrd="2" destOrd="0" presId="urn:microsoft.com/office/officeart/2005/8/layout/venn1"/>
    <dgm:cxn modelId="{DB529617-8EC2-4C00-BF79-17A5C312ABB2}" type="presParOf" srcId="{2D049AA6-514B-42E6-807A-221B9F8176DD}" destId="{50C980AE-7848-4B4D-9F12-74E23A703110}" srcOrd="3" destOrd="0" presId="urn:microsoft.com/office/officeart/2005/8/layout/venn1"/>
    <dgm:cxn modelId="{6DD611FF-19B9-4444-A5E4-86D24D49FF61}" type="presParOf" srcId="{2D049AA6-514B-42E6-807A-221B9F8176DD}" destId="{2D3B902D-F3C1-47DF-9162-DA7AB6963D75}" srcOrd="4" destOrd="0" presId="urn:microsoft.com/office/officeart/2005/8/layout/venn1"/>
    <dgm:cxn modelId="{F482A1CF-BD8D-48E8-AAB2-15450B771464}" type="presParOf" srcId="{2D049AA6-514B-42E6-807A-221B9F8176DD}" destId="{FA91788A-36F0-4219-A50A-C3C85BC85E1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65C9E-3333-4A61-BB80-4672B7A0EAB9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Well </a:t>
          </a:r>
          <a:endParaRPr lang="en-US" sz="3800" kern="1200" dirty="0"/>
        </a:p>
      </dsp:txBody>
      <dsp:txXfrm>
        <a:off x="3119088" y="531800"/>
        <a:ext cx="1991423" cy="1222010"/>
      </dsp:txXfrm>
    </dsp:sp>
    <dsp:sp modelId="{92A13F64-CF17-4B7F-AB86-334088D752DE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Artesian Well</a:t>
          </a:r>
          <a:endParaRPr lang="en-US" sz="3800" kern="1200" dirty="0"/>
        </a:p>
      </dsp:txBody>
      <dsp:txXfrm>
        <a:off x="4567396" y="2455334"/>
        <a:ext cx="1629346" cy="1493567"/>
      </dsp:txXfrm>
    </dsp:sp>
    <dsp:sp modelId="{2D3B902D-F3C1-47DF-9162-DA7AB6963D75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Spring/ Geyser</a:t>
          </a:r>
          <a:endParaRPr lang="en-US" sz="38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C8E3-D4AC-470B-958C-9FB77E16321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0B56-6E73-4E43-9CD7-EF7E7F0CC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docid=Aqt5ZpUR4GEPvM&amp;tbnid=Y3eDt-r2A5EIpM:&amp;ved=0CAUQjRw&amp;url=http://www.twdb.texas.gov/groundwater/&amp;ei=pOMwU66ZEeSW0QGT54DQAw&amp;bvm=bv.63587204,d.dmQ&amp;psig=AFQjCNHuKZ_IGNS2p9AD0RdcqJ5UTjj-Bg&amp;ust=139579931963531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docid=m2QjK7i04cPgOM&amp;tbnid=xIvp3xJsPxoBIM:&amp;ved=0CAUQjRw&amp;url=http://foodforthought2010.wordpress.com/&amp;ei=mNgwU9mnN6XE0QHNuoHgDA&amp;psig=AFQjCNHkSnM6KMDnra1wany3iCJqW8xSDg&amp;ust=139579632645307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source=images&amp;cd=&amp;cad=rja&amp;uact=8&amp;docid=tzh60SRds1Vb4M&amp;tbnid=TBmkA76rWxsMqM&amp;ved=0CAgQjRw&amp;url=http://water.usgs.gov/edu/earthgwwells.html&amp;ei=TN0wU5HkDISk0gHs-IHIBg&amp;psig=AFQjCNGEfwcTMx3I2FussF9zLyfU1YJ3lg&amp;ust=139579770828322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uact=8&amp;docid=hNvbh2HxwJ3_MM&amp;tbnid=nokPfznL7ChFFM:&amp;ved=0CAUQjRw&amp;url=http://leftwingnutjob.net/2012/04/lets-poison-the-water-of-8-states-and-get-rich-in-the-process/&amp;ei=et4wU7-fJpK10AG0iYDwDA&amp;psig=AFQjCNGJippwppAq021B7uR061nEf3z3kA&amp;ust=139579796170960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02RrVMu97OyeYM&amp;tbnid=S1TnDsnglS_xlM:&amp;ved=0CAUQjRw&amp;url=http://pbisotopes.ess.sunysb.edu/classes/geo101-notes-07/ex-2-1.htm&amp;ei=KN8wU7P2M43I0AHwpYCgAg&amp;bvm=bv.63587204,d.dmQ&amp;psig=AFQjCNGyyFgg7pncBj1jmNwD6xC9bz4t4w&amp;ust=1395798075549152" TargetMode="External"/><Relationship Id="rId2" Type="http://schemas.openxmlformats.org/officeDocument/2006/relationships/hyperlink" Target="http://www.google.com/url?sa=i&amp;rct=j&amp;q=&amp;esrc=s&amp;frm=1&amp;source=images&amp;cd=&amp;cad=rja&amp;uact=8&amp;docid=zKQYfhyJsOB5sM&amp;tbnid=2BF2mFLdORbEQM:&amp;ved=0CAUQjRw&amp;url=http://en.wikipedia.org/wiki/Artesian_aquifer&amp;ei=zd4wU8DnIsKJ0AGK5IGICg&amp;bvm=bv.63587204,d.dmQ&amp;psig=AFQjCNGyyFgg7pncBj1jmNwD6xC9bz4t4w&amp;ust=13957980755491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sa=i&amp;rct=j&amp;q=&amp;esrc=s&amp;frm=1&amp;source=images&amp;cd=&amp;cad=rja&amp;uact=8&amp;docid=_8VU5X6u9-AjbM&amp;tbnid=VFgONWzh-mPN7M:&amp;ved=0CAUQjRw&amp;url=http://www.ahwelldrilling.ca/well-drilling/artesian-wells/&amp;ei=b98wU9PUBee90gGUvICwBQ&amp;bvm=bv.63587204,d.dmQ&amp;psig=AFQjCNGyyFgg7pncBj1jmNwD6xC9bz4t4w&amp;ust=1395798075549152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uact=8&amp;docid=bs-FQGpBu5Q7WM&amp;tbnid=so8-f9anf9YkgM:&amp;ved=0CAUQjRw&amp;url=http://www.cityprofile.com/california/photos/3354-calistoga-geyser2.html&amp;ei=6eIwU4-QNa2u0AHY9IDwDg&amp;bvm=bv.63587204,d.dmQ&amp;psig=AFQjCNEN6gaYIHTHQ1gF2c_xGOd60JG1ww&amp;ust=1395799042305734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Nature’s Natural Filter</a:t>
            </a:r>
          </a:p>
          <a:p>
            <a:pPr lvl="1"/>
            <a:r>
              <a:rPr lang="en-US" dirty="0" smtClean="0"/>
              <a:t>Explain what makes soils such as gravel and sand permeable. </a:t>
            </a:r>
          </a:p>
          <a:p>
            <a:pPr lvl="1"/>
            <a:r>
              <a:rPr lang="en-US" dirty="0" smtClean="0"/>
              <a:t>Define groundwater.</a:t>
            </a:r>
          </a:p>
          <a:p>
            <a:pPr lvl="1"/>
            <a:r>
              <a:rPr lang="en-US" dirty="0" smtClean="0"/>
              <a:t>Describe three ways we can obtain groundwater. </a:t>
            </a:r>
          </a:p>
          <a:p>
            <a:endParaRPr lang="en-US" dirty="0"/>
          </a:p>
        </p:txBody>
      </p:sp>
      <p:pic>
        <p:nvPicPr>
          <p:cNvPr id="14338" name="Picture 2" descr="https://encrypted-tbn3.gstatic.com/images?q=tbn:ANd9GcRlsYv4k1j5JPG0HTtrZ_66VXROcHZaONDODwohD_RcmqRR-X-06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82296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smtClean="0"/>
              <a:t>Answer the EQ questions on the board.</a:t>
            </a:r>
          </a:p>
          <a:p>
            <a:pPr lvl="1"/>
            <a:r>
              <a:rPr lang="en-US" dirty="0" smtClean="0"/>
              <a:t>Explain what makes soils such as gravel and sand permeable. </a:t>
            </a:r>
          </a:p>
          <a:p>
            <a:pPr lvl="1"/>
            <a:r>
              <a:rPr lang="en-US" dirty="0" smtClean="0"/>
              <a:t>Define groundwater.</a:t>
            </a:r>
          </a:p>
          <a:p>
            <a:pPr lvl="1"/>
            <a:r>
              <a:rPr lang="en-US" dirty="0" smtClean="0"/>
              <a:t>Describe three ways we can obtain groundwater.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Water Moves underground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Underground water comes from </a:t>
            </a:r>
            <a:r>
              <a:rPr lang="en-US" u="sng" dirty="0" smtClean="0"/>
              <a:t>precipitation</a:t>
            </a:r>
          </a:p>
          <a:p>
            <a:r>
              <a:rPr lang="en-US" dirty="0" smtClean="0"/>
              <a:t>Water trickles down between particles of </a:t>
            </a:r>
            <a:r>
              <a:rPr lang="en-US" u="sng" dirty="0" smtClean="0"/>
              <a:t>soil </a:t>
            </a:r>
            <a:r>
              <a:rPr lang="en-US" dirty="0" smtClean="0"/>
              <a:t>and through </a:t>
            </a:r>
            <a:r>
              <a:rPr lang="en-US" u="sng" dirty="0" smtClean="0"/>
              <a:t>cracks</a:t>
            </a:r>
            <a:r>
              <a:rPr lang="en-US" dirty="0" smtClean="0"/>
              <a:t> and spaces in layers of rock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0.gstatic.com/images?q=tbn:ANd9GcTmWWfM0DxuVBryoqwX0A6PtljA-yMpdbMvzGSFeT4NUAFbOyj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76400"/>
            <a:ext cx="4800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Different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91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types of rock and soil have different sized spaces, or </a:t>
            </a:r>
            <a:r>
              <a:rPr lang="en-US" u="sng" dirty="0" smtClean="0"/>
              <a:t>pores</a:t>
            </a:r>
            <a:r>
              <a:rPr lang="en-US" dirty="0" smtClean="0"/>
              <a:t>, between their particles. These are described as their porosity. </a:t>
            </a:r>
          </a:p>
          <a:p>
            <a:r>
              <a:rPr lang="en-US" dirty="0" smtClean="0"/>
              <a:t>Materials that allow water to pass through easily are called </a:t>
            </a:r>
            <a:r>
              <a:rPr lang="en-US" u="sng" dirty="0" smtClean="0"/>
              <a:t>permeable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Sand or </a:t>
            </a:r>
            <a:r>
              <a:rPr lang="en-US" u="sng" dirty="0" smtClean="0"/>
              <a:t>gravel</a:t>
            </a:r>
            <a:endParaRPr lang="en-US" u="sng" dirty="0"/>
          </a:p>
          <a:p>
            <a:r>
              <a:rPr lang="en-US" dirty="0" smtClean="0"/>
              <a:t>Materials that do not allow water to pass through easily are called </a:t>
            </a:r>
            <a:r>
              <a:rPr lang="en-US" u="sng" dirty="0" smtClean="0"/>
              <a:t>impermeable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Clay </a:t>
            </a:r>
            <a:r>
              <a:rPr lang="en-US" u="sng" dirty="0" smtClean="0"/>
              <a:t>or granite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95400"/>
            <a:ext cx="40386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Water passes through the permeable material until it reaches the </a:t>
            </a:r>
            <a:r>
              <a:rPr lang="en-US" u="sng" dirty="0" smtClean="0"/>
              <a:t>impermeable</a:t>
            </a:r>
            <a:r>
              <a:rPr lang="en-US" dirty="0" smtClean="0"/>
              <a:t> layer</a:t>
            </a:r>
          </a:p>
          <a:p>
            <a:r>
              <a:rPr lang="en-US" dirty="0" smtClean="0"/>
              <a:t>It begins to fill in the </a:t>
            </a:r>
            <a:r>
              <a:rPr lang="en-US" u="sng" dirty="0" smtClean="0"/>
              <a:t>spaces</a:t>
            </a:r>
            <a:r>
              <a:rPr lang="en-US" dirty="0" smtClean="0"/>
              <a:t> in the permeable layer above it.</a:t>
            </a:r>
          </a:p>
          <a:p>
            <a:r>
              <a:rPr lang="en-US" dirty="0" smtClean="0"/>
              <a:t>The permeable layer that is filled is called the </a:t>
            </a:r>
            <a:r>
              <a:rPr lang="en-US" u="sng" dirty="0" smtClean="0"/>
              <a:t>saturated</a:t>
            </a:r>
            <a:r>
              <a:rPr lang="en-US" dirty="0" smtClean="0"/>
              <a:t> zone.</a:t>
            </a:r>
          </a:p>
          <a:p>
            <a:r>
              <a:rPr lang="en-US" dirty="0" smtClean="0"/>
              <a:t>The top of the water is called the </a:t>
            </a:r>
            <a:r>
              <a:rPr lang="en-US" u="sng" dirty="0" smtClean="0"/>
              <a:t>water table</a:t>
            </a:r>
            <a:r>
              <a:rPr lang="en-US" dirty="0" smtClean="0"/>
              <a:t>, it does not always stay at the same level.</a:t>
            </a:r>
          </a:p>
          <a:p>
            <a:r>
              <a:rPr lang="en-US" dirty="0" smtClean="0"/>
              <a:t>Any rock and soil above the water table is the </a:t>
            </a:r>
            <a:r>
              <a:rPr lang="en-US" u="sng" dirty="0" smtClean="0"/>
              <a:t>unsaturated</a:t>
            </a:r>
            <a:r>
              <a:rPr lang="en-US" dirty="0" smtClean="0"/>
              <a:t> zone.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1026" name="Picture 2" descr="Ground Water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495800" cy="472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14800" y="5934670"/>
            <a:ext cx="4648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Label the diagram on the back. Include the </a:t>
            </a:r>
            <a:r>
              <a:rPr lang="en-US" dirty="0" err="1" smtClean="0"/>
              <a:t>aquitard</a:t>
            </a:r>
            <a:r>
              <a:rPr lang="en-US" dirty="0" smtClean="0"/>
              <a:t>, the saturated zone and the unsaturated zone. </a:t>
            </a:r>
            <a:endParaRPr lang="en-US" dirty="0"/>
          </a:p>
        </p:txBody>
      </p:sp>
      <p:grpSp>
        <p:nvGrpSpPr>
          <p:cNvPr id="47" name="SMARTInkShape-Group6"/>
          <p:cNvGrpSpPr/>
          <p:nvPr/>
        </p:nvGrpSpPr>
        <p:grpSpPr>
          <a:xfrm>
            <a:off x="6236706" y="3187898"/>
            <a:ext cx="308755" cy="1660419"/>
            <a:chOff x="6236706" y="3187898"/>
            <a:chExt cx="308755" cy="1660419"/>
          </a:xfrm>
        </p:grpSpPr>
        <p:sp>
          <p:nvSpPr>
            <p:cNvPr id="45" name="SMARTInkShape-17"/>
            <p:cNvSpPr/>
            <p:nvPr/>
          </p:nvSpPr>
          <p:spPr>
            <a:xfrm>
              <a:off x="6236706" y="4598789"/>
              <a:ext cx="201598" cy="249528"/>
            </a:xfrm>
            <a:custGeom>
              <a:avLst/>
              <a:gdLst/>
              <a:ahLst/>
              <a:cxnLst/>
              <a:rect l="0" t="0" r="0" b="0"/>
              <a:pathLst>
                <a:path w="201598" h="249528">
                  <a:moveTo>
                    <a:pt x="5144" y="17859"/>
                  </a:moveTo>
                  <a:lnTo>
                    <a:pt x="5144" y="22599"/>
                  </a:lnTo>
                  <a:lnTo>
                    <a:pt x="0" y="41211"/>
                  </a:lnTo>
                  <a:lnTo>
                    <a:pt x="9011" y="85830"/>
                  </a:lnTo>
                  <a:lnTo>
                    <a:pt x="14067" y="123337"/>
                  </a:lnTo>
                  <a:lnTo>
                    <a:pt x="21631" y="166625"/>
                  </a:lnTo>
                  <a:lnTo>
                    <a:pt x="29861" y="210917"/>
                  </a:lnTo>
                  <a:lnTo>
                    <a:pt x="39219" y="244292"/>
                  </a:lnTo>
                  <a:lnTo>
                    <a:pt x="41751" y="246205"/>
                  </a:lnTo>
                  <a:lnTo>
                    <a:pt x="53803" y="248898"/>
                  </a:lnTo>
                  <a:lnTo>
                    <a:pt x="60835" y="249527"/>
                  </a:lnTo>
                  <a:lnTo>
                    <a:pt x="64100" y="245726"/>
                  </a:lnTo>
                  <a:lnTo>
                    <a:pt x="79482" y="205011"/>
                  </a:lnTo>
                  <a:lnTo>
                    <a:pt x="97587" y="163454"/>
                  </a:lnTo>
                  <a:lnTo>
                    <a:pt x="111746" y="122906"/>
                  </a:lnTo>
                  <a:lnTo>
                    <a:pt x="128839" y="81714"/>
                  </a:lnTo>
                  <a:lnTo>
                    <a:pt x="155360" y="39336"/>
                  </a:lnTo>
                  <a:lnTo>
                    <a:pt x="201597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8"/>
            <p:cNvSpPr/>
            <p:nvPr/>
          </p:nvSpPr>
          <p:spPr>
            <a:xfrm>
              <a:off x="6313289" y="3187898"/>
              <a:ext cx="232172" cy="1553767"/>
            </a:xfrm>
            <a:custGeom>
              <a:avLst/>
              <a:gdLst/>
              <a:ahLst/>
              <a:cxnLst/>
              <a:rect l="0" t="0" r="0" b="0"/>
              <a:pathLst>
                <a:path w="232172" h="1553767">
                  <a:moveTo>
                    <a:pt x="232171" y="0"/>
                  </a:moveTo>
                  <a:lnTo>
                    <a:pt x="219743" y="37285"/>
                  </a:lnTo>
                  <a:lnTo>
                    <a:pt x="215385" y="72739"/>
                  </a:lnTo>
                  <a:lnTo>
                    <a:pt x="214630" y="106438"/>
                  </a:lnTo>
                  <a:lnTo>
                    <a:pt x="213414" y="145419"/>
                  </a:lnTo>
                  <a:lnTo>
                    <a:pt x="205227" y="179677"/>
                  </a:lnTo>
                  <a:lnTo>
                    <a:pt x="187806" y="223232"/>
                  </a:lnTo>
                  <a:lnTo>
                    <a:pt x="181323" y="257304"/>
                  </a:lnTo>
                  <a:lnTo>
                    <a:pt x="176486" y="301223"/>
                  </a:lnTo>
                  <a:lnTo>
                    <a:pt x="171011" y="343596"/>
                  </a:lnTo>
                  <a:lnTo>
                    <a:pt x="163793" y="384047"/>
                  </a:lnTo>
                  <a:lnTo>
                    <a:pt x="160646" y="417621"/>
                  </a:lnTo>
                  <a:lnTo>
                    <a:pt x="154866" y="452703"/>
                  </a:lnTo>
                  <a:lnTo>
                    <a:pt x="151719" y="491211"/>
                  </a:lnTo>
                  <a:lnTo>
                    <a:pt x="147467" y="526224"/>
                  </a:lnTo>
                  <a:lnTo>
                    <a:pt x="144236" y="570764"/>
                  </a:lnTo>
                  <a:lnTo>
                    <a:pt x="138536" y="604355"/>
                  </a:lnTo>
                  <a:lnTo>
                    <a:pt x="135306" y="642639"/>
                  </a:lnTo>
                  <a:lnTo>
                    <a:pt x="128077" y="686755"/>
                  </a:lnTo>
                  <a:lnTo>
                    <a:pt x="124930" y="720964"/>
                  </a:lnTo>
                  <a:lnTo>
                    <a:pt x="119147" y="756234"/>
                  </a:lnTo>
                  <a:lnTo>
                    <a:pt x="116001" y="791821"/>
                  </a:lnTo>
                  <a:lnTo>
                    <a:pt x="109225" y="826508"/>
                  </a:lnTo>
                  <a:lnTo>
                    <a:pt x="100693" y="868045"/>
                  </a:lnTo>
                  <a:lnTo>
                    <a:pt x="98956" y="902451"/>
                  </a:lnTo>
                  <a:lnTo>
                    <a:pt x="95797" y="937781"/>
                  </a:lnTo>
                  <a:lnTo>
                    <a:pt x="88576" y="973384"/>
                  </a:lnTo>
                  <a:lnTo>
                    <a:pt x="82798" y="1009069"/>
                  </a:lnTo>
                  <a:lnTo>
                    <a:pt x="78441" y="1052716"/>
                  </a:lnTo>
                  <a:lnTo>
                    <a:pt x="74550" y="1086998"/>
                  </a:lnTo>
                  <a:lnTo>
                    <a:pt x="71367" y="1127618"/>
                  </a:lnTo>
                  <a:lnTo>
                    <a:pt x="65573" y="1161924"/>
                  </a:lnTo>
                  <a:lnTo>
                    <a:pt x="62424" y="1205493"/>
                  </a:lnTo>
                  <a:lnTo>
                    <a:pt x="55647" y="1240561"/>
                  </a:lnTo>
                  <a:lnTo>
                    <a:pt x="48347" y="1282481"/>
                  </a:lnTo>
                  <a:lnTo>
                    <a:pt x="46293" y="1315124"/>
                  </a:lnTo>
                  <a:lnTo>
                    <a:pt x="40394" y="1357490"/>
                  </a:lnTo>
                  <a:lnTo>
                    <a:pt x="32362" y="1395178"/>
                  </a:lnTo>
                  <a:lnTo>
                    <a:pt x="23700" y="1431480"/>
                  </a:lnTo>
                  <a:lnTo>
                    <a:pt x="19590" y="1467372"/>
                  </a:lnTo>
                  <a:lnTo>
                    <a:pt x="13631" y="1503142"/>
                  </a:lnTo>
                  <a:lnTo>
                    <a:pt x="8211" y="1545958"/>
                  </a:lnTo>
                  <a:lnTo>
                    <a:pt x="0" y="1553766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7"/>
          <p:cNvGrpSpPr/>
          <p:nvPr/>
        </p:nvGrpSpPr>
        <p:grpSpPr>
          <a:xfrm>
            <a:off x="4912890" y="5402460"/>
            <a:ext cx="846757" cy="496725"/>
            <a:chOff x="4912890" y="5402460"/>
            <a:chExt cx="846757" cy="496725"/>
          </a:xfrm>
        </p:grpSpPr>
        <p:sp>
          <p:nvSpPr>
            <p:cNvPr id="48" name="SMARTInkShape-19"/>
            <p:cNvSpPr/>
            <p:nvPr/>
          </p:nvSpPr>
          <p:spPr>
            <a:xfrm>
              <a:off x="5179217" y="558105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0"/>
            <p:cNvSpPr/>
            <p:nvPr/>
          </p:nvSpPr>
          <p:spPr>
            <a:xfrm>
              <a:off x="5618704" y="5456039"/>
              <a:ext cx="140943" cy="361780"/>
            </a:xfrm>
            <a:custGeom>
              <a:avLst/>
              <a:gdLst/>
              <a:ahLst/>
              <a:cxnLst/>
              <a:rect l="0" t="0" r="0" b="0"/>
              <a:pathLst>
                <a:path w="140943" h="361780">
                  <a:moveTo>
                    <a:pt x="140942" y="0"/>
                  </a:moveTo>
                  <a:lnTo>
                    <a:pt x="136204" y="4740"/>
                  </a:lnTo>
                  <a:lnTo>
                    <a:pt x="133875" y="9711"/>
                  </a:lnTo>
                  <a:lnTo>
                    <a:pt x="122464" y="51577"/>
                  </a:lnTo>
                  <a:lnTo>
                    <a:pt x="116616" y="93995"/>
                  </a:lnTo>
                  <a:lnTo>
                    <a:pt x="112238" y="136330"/>
                  </a:lnTo>
                  <a:lnTo>
                    <a:pt x="107303" y="173015"/>
                  </a:lnTo>
                  <a:lnTo>
                    <a:pt x="105841" y="210012"/>
                  </a:lnTo>
                  <a:lnTo>
                    <a:pt x="105347" y="244442"/>
                  </a:lnTo>
                  <a:lnTo>
                    <a:pt x="103321" y="247297"/>
                  </a:lnTo>
                  <a:lnTo>
                    <a:pt x="99988" y="247214"/>
                  </a:lnTo>
                  <a:lnTo>
                    <a:pt x="95780" y="245178"/>
                  </a:lnTo>
                  <a:lnTo>
                    <a:pt x="92976" y="242827"/>
                  </a:lnTo>
                  <a:lnTo>
                    <a:pt x="89859" y="237568"/>
                  </a:lnTo>
                  <a:lnTo>
                    <a:pt x="85057" y="236761"/>
                  </a:lnTo>
                  <a:lnTo>
                    <a:pt x="69143" y="238511"/>
                  </a:lnTo>
                  <a:lnTo>
                    <a:pt x="54131" y="245242"/>
                  </a:lnTo>
                  <a:lnTo>
                    <a:pt x="14859" y="278274"/>
                  </a:lnTo>
                  <a:lnTo>
                    <a:pt x="4588" y="297757"/>
                  </a:lnTo>
                  <a:lnTo>
                    <a:pt x="0" y="327120"/>
                  </a:lnTo>
                  <a:lnTo>
                    <a:pt x="4219" y="344155"/>
                  </a:lnTo>
                  <a:lnTo>
                    <a:pt x="8123" y="351475"/>
                  </a:lnTo>
                  <a:lnTo>
                    <a:pt x="13701" y="356355"/>
                  </a:lnTo>
                  <a:lnTo>
                    <a:pt x="27835" y="361779"/>
                  </a:lnTo>
                  <a:lnTo>
                    <a:pt x="44041" y="358897"/>
                  </a:lnTo>
                  <a:lnTo>
                    <a:pt x="60173" y="350010"/>
                  </a:lnTo>
                  <a:lnTo>
                    <a:pt x="73957" y="336138"/>
                  </a:lnTo>
                  <a:lnTo>
                    <a:pt x="88132" y="306851"/>
                  </a:lnTo>
                  <a:lnTo>
                    <a:pt x="96296" y="27681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"/>
            <p:cNvSpPr/>
            <p:nvPr/>
          </p:nvSpPr>
          <p:spPr>
            <a:xfrm>
              <a:off x="5538013" y="5616771"/>
              <a:ext cx="78759" cy="116087"/>
            </a:xfrm>
            <a:custGeom>
              <a:avLst/>
              <a:gdLst/>
              <a:ahLst/>
              <a:cxnLst/>
              <a:rect l="0" t="0" r="0" b="0"/>
              <a:pathLst>
                <a:path w="78759" h="116087">
                  <a:moveTo>
                    <a:pt x="16251" y="116086"/>
                  </a:moveTo>
                  <a:lnTo>
                    <a:pt x="3823" y="103658"/>
                  </a:lnTo>
                  <a:lnTo>
                    <a:pt x="807" y="95350"/>
                  </a:lnTo>
                  <a:lnTo>
                    <a:pt x="0" y="90355"/>
                  </a:lnTo>
                  <a:lnTo>
                    <a:pt x="3608" y="69105"/>
                  </a:lnTo>
                  <a:lnTo>
                    <a:pt x="20846" y="30115"/>
                  </a:lnTo>
                  <a:lnTo>
                    <a:pt x="36575" y="9807"/>
                  </a:lnTo>
                  <a:lnTo>
                    <a:pt x="78758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"/>
            <p:cNvSpPr/>
            <p:nvPr/>
          </p:nvSpPr>
          <p:spPr>
            <a:xfrm>
              <a:off x="5414553" y="5634632"/>
              <a:ext cx="103994" cy="116086"/>
            </a:xfrm>
            <a:custGeom>
              <a:avLst/>
              <a:gdLst/>
              <a:ahLst/>
              <a:cxnLst/>
              <a:rect l="0" t="0" r="0" b="0"/>
              <a:pathLst>
                <a:path w="103994" h="116086">
                  <a:moveTo>
                    <a:pt x="103993" y="0"/>
                  </a:moveTo>
                  <a:lnTo>
                    <a:pt x="60353" y="0"/>
                  </a:lnTo>
                  <a:lnTo>
                    <a:pt x="47886" y="993"/>
                  </a:lnTo>
                  <a:lnTo>
                    <a:pt x="30704" y="7129"/>
                  </a:lnTo>
                  <a:lnTo>
                    <a:pt x="22472" y="12429"/>
                  </a:lnTo>
                  <a:lnTo>
                    <a:pt x="7519" y="30471"/>
                  </a:lnTo>
                  <a:lnTo>
                    <a:pt x="1585" y="48931"/>
                  </a:lnTo>
                  <a:lnTo>
                    <a:pt x="0" y="59408"/>
                  </a:lnTo>
                  <a:lnTo>
                    <a:pt x="3536" y="78990"/>
                  </a:lnTo>
                  <a:lnTo>
                    <a:pt x="7256" y="88379"/>
                  </a:lnTo>
                  <a:lnTo>
                    <a:pt x="12711" y="92654"/>
                  </a:lnTo>
                  <a:lnTo>
                    <a:pt x="19326" y="93519"/>
                  </a:lnTo>
                  <a:lnTo>
                    <a:pt x="37108" y="90129"/>
                  </a:lnTo>
                  <a:lnTo>
                    <a:pt x="56478" y="73992"/>
                  </a:lnTo>
                  <a:lnTo>
                    <a:pt x="58426" y="76117"/>
                  </a:lnTo>
                  <a:lnTo>
                    <a:pt x="86132" y="11608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3"/>
            <p:cNvSpPr/>
            <p:nvPr/>
          </p:nvSpPr>
          <p:spPr>
            <a:xfrm>
              <a:off x="5331021" y="5661421"/>
              <a:ext cx="107158" cy="26421"/>
            </a:xfrm>
            <a:custGeom>
              <a:avLst/>
              <a:gdLst/>
              <a:ahLst/>
              <a:cxnLst/>
              <a:rect l="0" t="0" r="0" b="0"/>
              <a:pathLst>
                <a:path w="107158" h="26421">
                  <a:moveTo>
                    <a:pt x="0" y="17859"/>
                  </a:moveTo>
                  <a:lnTo>
                    <a:pt x="4742" y="22600"/>
                  </a:lnTo>
                  <a:lnTo>
                    <a:pt x="9715" y="24928"/>
                  </a:lnTo>
                  <a:lnTo>
                    <a:pt x="25734" y="26420"/>
                  </a:lnTo>
                  <a:lnTo>
                    <a:pt x="46982" y="21939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4"/>
            <p:cNvSpPr/>
            <p:nvPr/>
          </p:nvSpPr>
          <p:spPr>
            <a:xfrm>
              <a:off x="5384670" y="5402460"/>
              <a:ext cx="44581" cy="312541"/>
            </a:xfrm>
            <a:custGeom>
              <a:avLst/>
              <a:gdLst/>
              <a:ahLst/>
              <a:cxnLst/>
              <a:rect l="0" t="0" r="0" b="0"/>
              <a:pathLst>
                <a:path w="44581" h="312541">
                  <a:moveTo>
                    <a:pt x="44580" y="0"/>
                  </a:moveTo>
                  <a:lnTo>
                    <a:pt x="39839" y="0"/>
                  </a:lnTo>
                  <a:lnTo>
                    <a:pt x="34865" y="2646"/>
                  </a:lnTo>
                  <a:lnTo>
                    <a:pt x="32151" y="4740"/>
                  </a:lnTo>
                  <a:lnTo>
                    <a:pt x="17721" y="44587"/>
                  </a:lnTo>
                  <a:lnTo>
                    <a:pt x="8841" y="76709"/>
                  </a:lnTo>
                  <a:lnTo>
                    <a:pt x="2570" y="112358"/>
                  </a:lnTo>
                  <a:lnTo>
                    <a:pt x="714" y="149708"/>
                  </a:lnTo>
                  <a:lnTo>
                    <a:pt x="162" y="193186"/>
                  </a:lnTo>
                  <a:lnTo>
                    <a:pt x="0" y="231203"/>
                  </a:lnTo>
                  <a:lnTo>
                    <a:pt x="4685" y="274866"/>
                  </a:lnTo>
                  <a:lnTo>
                    <a:pt x="8860" y="312540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5"/>
            <p:cNvSpPr/>
            <p:nvPr/>
          </p:nvSpPr>
          <p:spPr>
            <a:xfrm>
              <a:off x="5327201" y="5670350"/>
              <a:ext cx="21682" cy="98229"/>
            </a:xfrm>
            <a:custGeom>
              <a:avLst/>
              <a:gdLst/>
              <a:ahLst/>
              <a:cxnLst/>
              <a:rect l="0" t="0" r="0" b="0"/>
              <a:pathLst>
                <a:path w="21682" h="98229">
                  <a:moveTo>
                    <a:pt x="21681" y="0"/>
                  </a:moveTo>
                  <a:lnTo>
                    <a:pt x="13993" y="7690"/>
                  </a:lnTo>
                  <a:lnTo>
                    <a:pt x="431" y="38420"/>
                  </a:lnTo>
                  <a:lnTo>
                    <a:pt x="0" y="54778"/>
                  </a:lnTo>
                  <a:lnTo>
                    <a:pt x="12752" y="982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6"/>
            <p:cNvSpPr/>
            <p:nvPr/>
          </p:nvSpPr>
          <p:spPr>
            <a:xfrm>
              <a:off x="5183902" y="5634632"/>
              <a:ext cx="66754" cy="129883"/>
            </a:xfrm>
            <a:custGeom>
              <a:avLst/>
              <a:gdLst/>
              <a:ahLst/>
              <a:cxnLst/>
              <a:rect l="0" t="0" r="0" b="0"/>
              <a:pathLst>
                <a:path w="66754" h="129883">
                  <a:moveTo>
                    <a:pt x="22105" y="0"/>
                  </a:moveTo>
                  <a:lnTo>
                    <a:pt x="17365" y="4740"/>
                  </a:lnTo>
                  <a:lnTo>
                    <a:pt x="15037" y="12357"/>
                  </a:lnTo>
                  <a:lnTo>
                    <a:pt x="6292" y="52413"/>
                  </a:lnTo>
                  <a:lnTo>
                    <a:pt x="0" y="80022"/>
                  </a:lnTo>
                  <a:lnTo>
                    <a:pt x="1698" y="98073"/>
                  </a:lnTo>
                  <a:lnTo>
                    <a:pt x="8405" y="113372"/>
                  </a:lnTo>
                  <a:lnTo>
                    <a:pt x="19399" y="129882"/>
                  </a:lnTo>
                  <a:lnTo>
                    <a:pt x="22286" y="129251"/>
                  </a:lnTo>
                  <a:lnTo>
                    <a:pt x="30785" y="123261"/>
                  </a:lnTo>
                  <a:lnTo>
                    <a:pt x="41984" y="103989"/>
                  </a:lnTo>
                  <a:lnTo>
                    <a:pt x="55618" y="60668"/>
                  </a:lnTo>
                  <a:lnTo>
                    <a:pt x="66753" y="892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"/>
            <p:cNvSpPr/>
            <p:nvPr/>
          </p:nvSpPr>
          <p:spPr>
            <a:xfrm>
              <a:off x="5064861" y="5639740"/>
              <a:ext cx="118429" cy="259445"/>
            </a:xfrm>
            <a:custGeom>
              <a:avLst/>
              <a:gdLst/>
              <a:ahLst/>
              <a:cxnLst/>
              <a:rect l="0" t="0" r="0" b="0"/>
              <a:pathLst>
                <a:path w="118429" h="259445">
                  <a:moveTo>
                    <a:pt x="78639" y="21681"/>
                  </a:moveTo>
                  <a:lnTo>
                    <a:pt x="78639" y="16941"/>
                  </a:lnTo>
                  <a:lnTo>
                    <a:pt x="77646" y="15545"/>
                  </a:lnTo>
                  <a:lnTo>
                    <a:pt x="75993" y="14613"/>
                  </a:lnTo>
                  <a:lnTo>
                    <a:pt x="73898" y="13992"/>
                  </a:lnTo>
                  <a:lnTo>
                    <a:pt x="52906" y="432"/>
                  </a:lnTo>
                  <a:lnTo>
                    <a:pt x="39421" y="0"/>
                  </a:lnTo>
                  <a:lnTo>
                    <a:pt x="26482" y="3116"/>
                  </a:lnTo>
                  <a:lnTo>
                    <a:pt x="23031" y="5334"/>
                  </a:lnTo>
                  <a:lnTo>
                    <a:pt x="20730" y="7807"/>
                  </a:lnTo>
                  <a:lnTo>
                    <a:pt x="4105" y="49604"/>
                  </a:lnTo>
                  <a:lnTo>
                    <a:pt x="0" y="75596"/>
                  </a:lnTo>
                  <a:lnTo>
                    <a:pt x="4748" y="115197"/>
                  </a:lnTo>
                  <a:lnTo>
                    <a:pt x="6112" y="127073"/>
                  </a:lnTo>
                  <a:lnTo>
                    <a:pt x="8458" y="128655"/>
                  </a:lnTo>
                  <a:lnTo>
                    <a:pt x="12008" y="127723"/>
                  </a:lnTo>
                  <a:lnTo>
                    <a:pt x="16359" y="125118"/>
                  </a:lnTo>
                  <a:lnTo>
                    <a:pt x="23838" y="114286"/>
                  </a:lnTo>
                  <a:lnTo>
                    <a:pt x="36274" y="94099"/>
                  </a:lnTo>
                  <a:lnTo>
                    <a:pt x="53513" y="69499"/>
                  </a:lnTo>
                  <a:lnTo>
                    <a:pt x="54943" y="68441"/>
                  </a:lnTo>
                  <a:lnTo>
                    <a:pt x="52453" y="105229"/>
                  </a:lnTo>
                  <a:lnTo>
                    <a:pt x="45832" y="144568"/>
                  </a:lnTo>
                  <a:lnTo>
                    <a:pt x="43303" y="188246"/>
                  </a:lnTo>
                  <a:lnTo>
                    <a:pt x="50036" y="230293"/>
                  </a:lnTo>
                  <a:lnTo>
                    <a:pt x="50641" y="235171"/>
                  </a:lnTo>
                  <a:lnTo>
                    <a:pt x="56603" y="245879"/>
                  </a:lnTo>
                  <a:lnTo>
                    <a:pt x="60973" y="251515"/>
                  </a:lnTo>
                  <a:lnTo>
                    <a:pt x="71115" y="257775"/>
                  </a:lnTo>
                  <a:lnTo>
                    <a:pt x="76601" y="259444"/>
                  </a:lnTo>
                  <a:lnTo>
                    <a:pt x="82241" y="258572"/>
                  </a:lnTo>
                  <a:lnTo>
                    <a:pt x="93800" y="252313"/>
                  </a:lnTo>
                  <a:lnTo>
                    <a:pt x="102906" y="240270"/>
                  </a:lnTo>
                  <a:lnTo>
                    <a:pt x="109268" y="225988"/>
                  </a:lnTo>
                  <a:lnTo>
                    <a:pt x="118428" y="189832"/>
                  </a:lnTo>
                  <a:lnTo>
                    <a:pt x="117107" y="159367"/>
                  </a:lnTo>
                  <a:lnTo>
                    <a:pt x="110287" y="142076"/>
                  </a:lnTo>
                  <a:lnTo>
                    <a:pt x="101634" y="129760"/>
                  </a:lnTo>
                  <a:lnTo>
                    <a:pt x="94481" y="124286"/>
                  </a:lnTo>
                  <a:lnTo>
                    <a:pt x="84875" y="121206"/>
                  </a:lnTo>
                  <a:lnTo>
                    <a:pt x="51849" y="128838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8"/>
            <p:cNvSpPr/>
            <p:nvPr/>
          </p:nvSpPr>
          <p:spPr>
            <a:xfrm>
              <a:off x="4912890" y="5582772"/>
              <a:ext cx="159171" cy="180033"/>
            </a:xfrm>
            <a:custGeom>
              <a:avLst/>
              <a:gdLst/>
              <a:ahLst/>
              <a:cxnLst/>
              <a:rect l="0" t="0" r="0" b="0"/>
              <a:pathLst>
                <a:path w="159171" h="180033">
                  <a:moveTo>
                    <a:pt x="150242" y="25070"/>
                  </a:moveTo>
                  <a:lnTo>
                    <a:pt x="136940" y="25070"/>
                  </a:lnTo>
                  <a:lnTo>
                    <a:pt x="131760" y="22426"/>
                  </a:lnTo>
                  <a:lnTo>
                    <a:pt x="109177" y="6979"/>
                  </a:lnTo>
                  <a:lnTo>
                    <a:pt x="87228" y="0"/>
                  </a:lnTo>
                  <a:lnTo>
                    <a:pt x="62340" y="3530"/>
                  </a:lnTo>
                  <a:lnTo>
                    <a:pt x="46352" y="10867"/>
                  </a:lnTo>
                  <a:lnTo>
                    <a:pt x="39310" y="15601"/>
                  </a:lnTo>
                  <a:lnTo>
                    <a:pt x="19917" y="41228"/>
                  </a:lnTo>
                  <a:lnTo>
                    <a:pt x="6346" y="69214"/>
                  </a:lnTo>
                  <a:lnTo>
                    <a:pt x="0" y="112467"/>
                  </a:lnTo>
                  <a:lnTo>
                    <a:pt x="1392" y="156583"/>
                  </a:lnTo>
                  <a:lnTo>
                    <a:pt x="3383" y="166324"/>
                  </a:lnTo>
                  <a:lnTo>
                    <a:pt x="6696" y="172816"/>
                  </a:lnTo>
                  <a:lnTo>
                    <a:pt x="10889" y="177146"/>
                  </a:lnTo>
                  <a:lnTo>
                    <a:pt x="15668" y="180032"/>
                  </a:lnTo>
                  <a:lnTo>
                    <a:pt x="20839" y="179973"/>
                  </a:lnTo>
                  <a:lnTo>
                    <a:pt x="31874" y="174614"/>
                  </a:lnTo>
                  <a:lnTo>
                    <a:pt x="66960" y="131245"/>
                  </a:lnTo>
                  <a:lnTo>
                    <a:pt x="83594" y="89184"/>
                  </a:lnTo>
                  <a:lnTo>
                    <a:pt x="93343" y="54431"/>
                  </a:lnTo>
                  <a:lnTo>
                    <a:pt x="100531" y="22966"/>
                  </a:lnTo>
                  <a:lnTo>
                    <a:pt x="100235" y="17714"/>
                  </a:lnTo>
                  <a:lnTo>
                    <a:pt x="99044" y="14213"/>
                  </a:lnTo>
                  <a:lnTo>
                    <a:pt x="97258" y="14856"/>
                  </a:lnTo>
                  <a:lnTo>
                    <a:pt x="84445" y="40373"/>
                  </a:lnTo>
                  <a:lnTo>
                    <a:pt x="80476" y="67419"/>
                  </a:lnTo>
                  <a:lnTo>
                    <a:pt x="86092" y="108774"/>
                  </a:lnTo>
                  <a:lnTo>
                    <a:pt x="86640" y="113615"/>
                  </a:lnTo>
                  <a:lnTo>
                    <a:pt x="92540" y="124285"/>
                  </a:lnTo>
                  <a:lnTo>
                    <a:pt x="107755" y="142565"/>
                  </a:lnTo>
                  <a:lnTo>
                    <a:pt x="159170" y="150085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8"/>
          <p:cNvGrpSpPr/>
          <p:nvPr/>
        </p:nvGrpSpPr>
        <p:grpSpPr>
          <a:xfrm>
            <a:off x="6643685" y="4839889"/>
            <a:ext cx="112302" cy="223244"/>
            <a:chOff x="6643685" y="4839889"/>
            <a:chExt cx="112302" cy="223244"/>
          </a:xfrm>
        </p:grpSpPr>
        <p:sp>
          <p:nvSpPr>
            <p:cNvPr id="59" name="SMARTInkShape-29"/>
            <p:cNvSpPr/>
            <p:nvPr/>
          </p:nvSpPr>
          <p:spPr>
            <a:xfrm>
              <a:off x="6643685" y="5054203"/>
              <a:ext cx="62511" cy="8930"/>
            </a:xfrm>
            <a:custGeom>
              <a:avLst/>
              <a:gdLst/>
              <a:ahLst/>
              <a:cxnLst/>
              <a:rect l="0" t="0" r="0" b="0"/>
              <a:pathLst>
                <a:path w="62511" h="8930">
                  <a:moveTo>
                    <a:pt x="6251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0"/>
            <p:cNvSpPr/>
            <p:nvPr/>
          </p:nvSpPr>
          <p:spPr>
            <a:xfrm>
              <a:off x="6732984" y="4839889"/>
              <a:ext cx="23003" cy="196454"/>
            </a:xfrm>
            <a:custGeom>
              <a:avLst/>
              <a:gdLst/>
              <a:ahLst/>
              <a:cxnLst/>
              <a:rect l="0" t="0" r="0" b="0"/>
              <a:pathLst>
                <a:path w="23003" h="196454">
                  <a:moveTo>
                    <a:pt x="17858" y="0"/>
                  </a:moveTo>
                  <a:lnTo>
                    <a:pt x="22598" y="4742"/>
                  </a:lnTo>
                  <a:lnTo>
                    <a:pt x="23002" y="7129"/>
                  </a:lnTo>
                  <a:lnTo>
                    <a:pt x="22281" y="9713"/>
                  </a:lnTo>
                  <a:lnTo>
                    <a:pt x="20806" y="12429"/>
                  </a:lnTo>
                  <a:lnTo>
                    <a:pt x="18248" y="51578"/>
                  </a:lnTo>
                  <a:lnTo>
                    <a:pt x="17910" y="94436"/>
                  </a:lnTo>
                  <a:lnTo>
                    <a:pt x="17869" y="132902"/>
                  </a:lnTo>
                  <a:lnTo>
                    <a:pt x="15214" y="160425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MARTInkShape-31"/>
          <p:cNvSpPr/>
          <p:nvPr/>
        </p:nvSpPr>
        <p:spPr>
          <a:xfrm>
            <a:off x="4393405" y="4366795"/>
            <a:ext cx="2527103" cy="169486"/>
          </a:xfrm>
          <a:custGeom>
            <a:avLst/>
            <a:gdLst/>
            <a:ahLst/>
            <a:cxnLst/>
            <a:rect l="0" t="0" r="0" b="0"/>
            <a:pathLst>
              <a:path w="2527103" h="169486">
                <a:moveTo>
                  <a:pt x="2527102" y="8751"/>
                </a:moveTo>
                <a:lnTo>
                  <a:pt x="2522362" y="8751"/>
                </a:lnTo>
                <a:lnTo>
                  <a:pt x="2520965" y="7758"/>
                </a:lnTo>
                <a:lnTo>
                  <a:pt x="2520035" y="6105"/>
                </a:lnTo>
                <a:lnTo>
                  <a:pt x="2518541" y="1062"/>
                </a:lnTo>
                <a:lnTo>
                  <a:pt x="2515691" y="3018"/>
                </a:lnTo>
                <a:lnTo>
                  <a:pt x="2513540" y="4930"/>
                </a:lnTo>
                <a:lnTo>
                  <a:pt x="2511116" y="5211"/>
                </a:lnTo>
                <a:lnTo>
                  <a:pt x="2494804" y="1179"/>
                </a:lnTo>
                <a:lnTo>
                  <a:pt x="2450787" y="0"/>
                </a:lnTo>
                <a:lnTo>
                  <a:pt x="2432831" y="867"/>
                </a:lnTo>
                <a:lnTo>
                  <a:pt x="2389142" y="10849"/>
                </a:lnTo>
                <a:lnTo>
                  <a:pt x="2344517" y="24147"/>
                </a:lnTo>
                <a:lnTo>
                  <a:pt x="2304952" y="33415"/>
                </a:lnTo>
                <a:lnTo>
                  <a:pt x="2265711" y="44638"/>
                </a:lnTo>
                <a:lnTo>
                  <a:pt x="2231703" y="53449"/>
                </a:lnTo>
                <a:lnTo>
                  <a:pt x="2196491" y="59696"/>
                </a:lnTo>
                <a:lnTo>
                  <a:pt x="2153778" y="66549"/>
                </a:lnTo>
                <a:lnTo>
                  <a:pt x="2121036" y="69864"/>
                </a:lnTo>
                <a:lnTo>
                  <a:pt x="2081459" y="70846"/>
                </a:lnTo>
                <a:lnTo>
                  <a:pt x="2038314" y="71136"/>
                </a:lnTo>
                <a:lnTo>
                  <a:pt x="1998850" y="71222"/>
                </a:lnTo>
                <a:lnTo>
                  <a:pt x="1957282" y="71248"/>
                </a:lnTo>
                <a:lnTo>
                  <a:pt x="1917557" y="73904"/>
                </a:lnTo>
                <a:lnTo>
                  <a:pt x="1874224" y="78946"/>
                </a:lnTo>
                <a:lnTo>
                  <a:pt x="1829767" y="82671"/>
                </a:lnTo>
                <a:lnTo>
                  <a:pt x="1789964" y="87845"/>
                </a:lnTo>
                <a:lnTo>
                  <a:pt x="1749030" y="95002"/>
                </a:lnTo>
                <a:lnTo>
                  <a:pt x="1709406" y="97146"/>
                </a:lnTo>
                <a:lnTo>
                  <a:pt x="1667240" y="97780"/>
                </a:lnTo>
                <a:lnTo>
                  <a:pt x="1629170" y="97968"/>
                </a:lnTo>
                <a:lnTo>
                  <a:pt x="1591763" y="98025"/>
                </a:lnTo>
                <a:lnTo>
                  <a:pt x="1549700" y="98039"/>
                </a:lnTo>
                <a:lnTo>
                  <a:pt x="1509788" y="98046"/>
                </a:lnTo>
                <a:lnTo>
                  <a:pt x="1474817" y="98046"/>
                </a:lnTo>
                <a:lnTo>
                  <a:pt x="1435535" y="98046"/>
                </a:lnTo>
                <a:lnTo>
                  <a:pt x="1394409" y="98046"/>
                </a:lnTo>
                <a:lnTo>
                  <a:pt x="1350487" y="98046"/>
                </a:lnTo>
                <a:lnTo>
                  <a:pt x="1312125" y="98046"/>
                </a:lnTo>
                <a:lnTo>
                  <a:pt x="1275021" y="98046"/>
                </a:lnTo>
                <a:lnTo>
                  <a:pt x="1235261" y="98046"/>
                </a:lnTo>
                <a:lnTo>
                  <a:pt x="1200103" y="98046"/>
                </a:lnTo>
                <a:lnTo>
                  <a:pt x="1156815" y="98046"/>
                </a:lnTo>
                <a:lnTo>
                  <a:pt x="1117176" y="91911"/>
                </a:lnTo>
                <a:lnTo>
                  <a:pt x="1080684" y="87023"/>
                </a:lnTo>
                <a:lnTo>
                  <a:pt x="1040071" y="81538"/>
                </a:lnTo>
                <a:lnTo>
                  <a:pt x="1000961" y="79463"/>
                </a:lnTo>
                <a:lnTo>
                  <a:pt x="961925" y="73173"/>
                </a:lnTo>
                <a:lnTo>
                  <a:pt x="921031" y="66897"/>
                </a:lnTo>
                <a:lnTo>
                  <a:pt x="879146" y="57095"/>
                </a:lnTo>
                <a:lnTo>
                  <a:pt x="841769" y="54130"/>
                </a:lnTo>
                <a:lnTo>
                  <a:pt x="801732" y="53616"/>
                </a:lnTo>
                <a:lnTo>
                  <a:pt x="766387" y="50817"/>
                </a:lnTo>
                <a:lnTo>
                  <a:pt x="722442" y="40984"/>
                </a:lnTo>
                <a:lnTo>
                  <a:pt x="685236" y="37152"/>
                </a:lnTo>
                <a:lnTo>
                  <a:pt x="649077" y="36018"/>
                </a:lnTo>
                <a:lnTo>
                  <a:pt x="608488" y="35682"/>
                </a:lnTo>
                <a:lnTo>
                  <a:pt x="574520" y="40322"/>
                </a:lnTo>
                <a:lnTo>
                  <a:pt x="536125" y="43240"/>
                </a:lnTo>
                <a:lnTo>
                  <a:pt x="494914" y="46953"/>
                </a:lnTo>
                <a:lnTo>
                  <a:pt x="456162" y="56867"/>
                </a:lnTo>
                <a:lnTo>
                  <a:pt x="415287" y="64255"/>
                </a:lnTo>
                <a:lnTo>
                  <a:pt x="375941" y="74616"/>
                </a:lnTo>
                <a:lnTo>
                  <a:pt x="336924" y="84441"/>
                </a:lnTo>
                <a:lnTo>
                  <a:pt x="294363" y="98216"/>
                </a:lnTo>
                <a:lnTo>
                  <a:pt x="254157" y="114727"/>
                </a:lnTo>
                <a:lnTo>
                  <a:pt x="217417" y="126152"/>
                </a:lnTo>
                <a:lnTo>
                  <a:pt x="174466" y="141744"/>
                </a:lnTo>
                <a:lnTo>
                  <a:pt x="139557" y="148696"/>
                </a:lnTo>
                <a:lnTo>
                  <a:pt x="104480" y="157185"/>
                </a:lnTo>
                <a:lnTo>
                  <a:pt x="66684" y="159889"/>
                </a:lnTo>
                <a:lnTo>
                  <a:pt x="0" y="169485"/>
                </a:lnTo>
              </a:path>
            </a:pathLst>
          </a:custGeom>
          <a:ln w="1905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Shape-32"/>
          <p:cNvSpPr/>
          <p:nvPr/>
        </p:nvSpPr>
        <p:spPr>
          <a:xfrm>
            <a:off x="6500810" y="3448024"/>
            <a:ext cx="434780" cy="865016"/>
          </a:xfrm>
          <a:custGeom>
            <a:avLst/>
            <a:gdLst/>
            <a:ahLst/>
            <a:cxnLst/>
            <a:rect l="0" t="0" r="0" b="0"/>
            <a:pathLst>
              <a:path w="434780" h="865016">
                <a:moveTo>
                  <a:pt x="214315" y="34554"/>
                </a:moveTo>
                <a:lnTo>
                  <a:pt x="222436" y="27425"/>
                </a:lnTo>
                <a:lnTo>
                  <a:pt x="252473" y="13563"/>
                </a:lnTo>
                <a:lnTo>
                  <a:pt x="293362" y="2773"/>
                </a:lnTo>
                <a:lnTo>
                  <a:pt x="328908" y="0"/>
                </a:lnTo>
                <a:lnTo>
                  <a:pt x="367441" y="172"/>
                </a:lnTo>
                <a:lnTo>
                  <a:pt x="393741" y="7058"/>
                </a:lnTo>
                <a:lnTo>
                  <a:pt x="411137" y="16049"/>
                </a:lnTo>
                <a:lnTo>
                  <a:pt x="423499" y="29304"/>
                </a:lnTo>
                <a:lnTo>
                  <a:pt x="431307" y="46111"/>
                </a:lnTo>
                <a:lnTo>
                  <a:pt x="434779" y="66811"/>
                </a:lnTo>
                <a:lnTo>
                  <a:pt x="423740" y="111444"/>
                </a:lnTo>
                <a:lnTo>
                  <a:pt x="413067" y="139688"/>
                </a:lnTo>
                <a:lnTo>
                  <a:pt x="391215" y="178534"/>
                </a:lnTo>
                <a:lnTo>
                  <a:pt x="368149" y="215155"/>
                </a:lnTo>
                <a:lnTo>
                  <a:pt x="358093" y="232890"/>
                </a:lnTo>
                <a:lnTo>
                  <a:pt x="321943" y="273970"/>
                </a:lnTo>
                <a:lnTo>
                  <a:pt x="282069" y="312303"/>
                </a:lnTo>
                <a:lnTo>
                  <a:pt x="241562" y="340106"/>
                </a:lnTo>
                <a:lnTo>
                  <a:pt x="231386" y="349941"/>
                </a:lnTo>
                <a:lnTo>
                  <a:pt x="226863" y="357618"/>
                </a:lnTo>
                <a:lnTo>
                  <a:pt x="228631" y="361055"/>
                </a:lnTo>
                <a:lnTo>
                  <a:pt x="238538" y="367519"/>
                </a:lnTo>
                <a:lnTo>
                  <a:pt x="272368" y="380112"/>
                </a:lnTo>
                <a:lnTo>
                  <a:pt x="313718" y="392288"/>
                </a:lnTo>
                <a:lnTo>
                  <a:pt x="329931" y="398929"/>
                </a:lnTo>
                <a:lnTo>
                  <a:pt x="369786" y="431798"/>
                </a:lnTo>
                <a:lnTo>
                  <a:pt x="394624" y="458744"/>
                </a:lnTo>
                <a:lnTo>
                  <a:pt x="413161" y="492728"/>
                </a:lnTo>
                <a:lnTo>
                  <a:pt x="418835" y="533057"/>
                </a:lnTo>
                <a:lnTo>
                  <a:pt x="409871" y="571305"/>
                </a:lnTo>
                <a:lnTo>
                  <a:pt x="394775" y="615110"/>
                </a:lnTo>
                <a:lnTo>
                  <a:pt x="369913" y="655306"/>
                </a:lnTo>
                <a:lnTo>
                  <a:pt x="338594" y="695445"/>
                </a:lnTo>
                <a:lnTo>
                  <a:pt x="296478" y="731077"/>
                </a:lnTo>
                <a:lnTo>
                  <a:pt x="282582" y="741986"/>
                </a:lnTo>
                <a:lnTo>
                  <a:pt x="245427" y="765052"/>
                </a:lnTo>
                <a:lnTo>
                  <a:pt x="208261" y="786876"/>
                </a:lnTo>
                <a:lnTo>
                  <a:pt x="168672" y="809733"/>
                </a:lnTo>
                <a:lnTo>
                  <a:pt x="127531" y="828680"/>
                </a:lnTo>
                <a:lnTo>
                  <a:pt x="85098" y="851522"/>
                </a:lnTo>
                <a:lnTo>
                  <a:pt x="0" y="865015"/>
                </a:lnTo>
              </a:path>
            </a:pathLst>
          </a:custGeom>
          <a:ln w="19050">
            <a:solidFill>
              <a:srgbClr val="0093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Up Groundwater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aquifer</a:t>
            </a:r>
            <a:r>
              <a:rPr lang="en-US" dirty="0" smtClean="0"/>
              <a:t> is an underground layer of rock or sediment where water has collected.</a:t>
            </a:r>
          </a:p>
          <a:p>
            <a:r>
              <a:rPr lang="en-US" dirty="0" smtClean="0"/>
              <a:t>They range in size from a small patch to an area the size of </a:t>
            </a:r>
            <a:r>
              <a:rPr lang="en-US" u="sng" dirty="0" smtClean="0"/>
              <a:t>several states</a:t>
            </a:r>
            <a:r>
              <a:rPr lang="en-US" dirty="0" smtClean="0"/>
              <a:t>.</a:t>
            </a:r>
          </a:p>
        </p:txBody>
      </p:sp>
      <p:pic>
        <p:nvPicPr>
          <p:cNvPr id="19458" name="Picture 2" descr="http://t0.gstatic.com/images?q=tbn:ANd9GcT_wtPtK21vMjaK01jvOQMy97zYOExzx1fAHIScHcW9wRwG7aTfj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81400"/>
            <a:ext cx="604837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Up Groundwater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Of the largest, the </a:t>
            </a:r>
            <a:r>
              <a:rPr lang="en-US" u="sng" dirty="0" smtClean="0"/>
              <a:t>Ogallala</a:t>
            </a:r>
            <a:r>
              <a:rPr lang="en-US" dirty="0" smtClean="0"/>
              <a:t>, is under the Midwest plains, from South Dakota to Texas.</a:t>
            </a:r>
          </a:p>
          <a:p>
            <a:r>
              <a:rPr lang="en-US" dirty="0" smtClean="0"/>
              <a:t>Water is the aquifer is not still, it is continuously </a:t>
            </a:r>
            <a:r>
              <a:rPr lang="en-US" u="sng" dirty="0" smtClean="0"/>
              <a:t>moving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can get water from an aquifer by drilling a well below the </a:t>
            </a:r>
            <a:r>
              <a:rPr lang="en-US" u="sng" dirty="0" smtClean="0"/>
              <a:t>water 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water is pumped out it </a:t>
            </a:r>
            <a:r>
              <a:rPr lang="en-US" u="sng" dirty="0" smtClean="0"/>
              <a:t>lowers</a:t>
            </a:r>
            <a:r>
              <a:rPr lang="en-US" dirty="0" smtClean="0"/>
              <a:t> the water table. And the aquifer must be </a:t>
            </a:r>
            <a:r>
              <a:rPr lang="en-US" u="sng" dirty="0" smtClean="0"/>
              <a:t>recharged</a:t>
            </a:r>
            <a:r>
              <a:rPr lang="en-US" dirty="0" smtClean="0"/>
              <a:t> when new water from the surface enters the aquifer.</a:t>
            </a:r>
          </a:p>
          <a:p>
            <a:endParaRPr lang="en-US" dirty="0"/>
          </a:p>
        </p:txBody>
      </p:sp>
      <p:pic>
        <p:nvPicPr>
          <p:cNvPr id="20482" name="Picture 2" descr="http://leftwingnutjob.net/wp-content/uploads/2012/04/Ogallala-Aquifer.pn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50" y="1772444"/>
            <a:ext cx="2857500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up water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that has collected between </a:t>
            </a:r>
            <a:r>
              <a:rPr lang="en-US" u="sng" dirty="0" smtClean="0"/>
              <a:t>impermeable</a:t>
            </a:r>
            <a:r>
              <a:rPr lang="en-US" dirty="0" smtClean="0"/>
              <a:t> layers is under great </a:t>
            </a:r>
            <a:r>
              <a:rPr lang="en-US" u="sng" dirty="0" smtClean="0"/>
              <a:t>pressure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drill the water can flow out because of the pressure within he aquifer, this is called an </a:t>
            </a:r>
            <a:r>
              <a:rPr lang="en-US" u="sng" dirty="0" smtClean="0"/>
              <a:t>artesian</a:t>
            </a:r>
            <a:r>
              <a:rPr lang="en-US" dirty="0" smtClean="0"/>
              <a:t> wells. </a:t>
            </a:r>
          </a:p>
        </p:txBody>
      </p:sp>
      <p:sp>
        <p:nvSpPr>
          <p:cNvPr id="18434" name="AutoShape 2" descr="data:image/jpeg;base64,/9j/4AAQSkZJRgABAQAAAQABAAD/2wCEAAkGBxITEhUUExMVFhUXGBUVFBgXGBgcGBsYFxQcFxUXGBsYHCggGBwlHRQVITEhJSorLi4uFx8zODMsNygtLisBCgoKDg0OGhAQGzQkICQsLCwsLC8vLCwuLCwsLCwvLDQtLDUsLCw3Li0sLCwsLC8sNCwsLCwsLCwvNDQwLC0sNP/AABEIALABHwMBIgACEQEDEQH/xAAbAAEAAgMBAQAAAAAAAAAAAAAABAUBAwYCB//EAEMQAAIBAgMFBAYHBgUEAwAAAAECAAMRBBIhBTFBUWETIjJxBmKBkaGxFCNCUnLB0TNTgpKi0hVDk7LhFlRj8QeD8P/EABkBAQADAQEAAAAAAAAAAAAAAAABAgQDBf/EAC4RAQACAQMCAwcDBQAAAAAAAAABAgMEETEhQRITUQUiMmFxofAVUsEUQpGx4f/aAAwDAQACEQMRAD8A+4xEQETQK9zpuE3K14GYmusxtoL85pp1eRgSomhcQL2m0m40gFYGepEL23giZOIHOBKiRRXY+FfbN9IG3eNzA9xEQEREBERAREQEREBEqqfpBQNbsbuHzmmCadQUzUC5ii1CuQtlBNgeB5Sw+kpa+dbbr3Fr3ta/nA2xNT4hQVF7ljYWBO8Egm24d06nSekrKdzA6kaEbxvHn0ge4mtayk2DLe2a1xe3O3LrIP8AjlHtjRu2YHKxyP2YbJnyGpbIGykGxPEQLKJGobQpOiutRCjLmVrixW17jpoY/wAQpZsnaJmydpa48ANs/lfjAkxPKOCAQQQdQRqD5SGcf6vx/wCJMVmeFbWivKdEg/T/AFfj/wAR9P8AV+P/ABLeXZXza+qdEiUsZcgZd/WS5WazHK1bRbgiIkLIFQFD0O6Fqk8JNcabrzS+GXlr0geaBIuT7p4qlTuHe6TYcKOp6TatMLuECKFZd6+6ZFXoZLtbreN3tMIRcrtzAm5MMo4X85tUWmYSCIiAiIgIiICIiAiIgIkbadYpRquu9Udh5hSR8pzJ9LqqimooK7NlTMamQGp9B+mHQI2VcquL66201JATP+kqRNdmZjUqtVZGDPan2lPs8yIWKBwCe8ADqeZmnZvoiEak1TsmyVDUsEOUn6OtBSAzEKwC3uByG8Zj5q+maqSxons1KqxDgvd8J9KW1O2oy3U63uL2IvbbhPSerUNNRhbO9Qp3nKplFEVi4ZqYLaNa2XxDl3oGvCeh5RQprE2qNlYLZloChUoUKKm+9Fq3zcTc8dPGH9E6iNTqLUpK9NqJCrTIpEUqFWjfKHvnIr3vfdTQcLz3Q9MFqBXCMEDZKtiCwqLh6lWtRIA1ZOzUGx1Y24a7cL6V3qU6dSkFao1OxWoGUJVoVqyMWyjvWw7Ar1BBIgR9ieiL4eph3FVbUkRKlkN6mTD9juZmCa5WutjZcpvcmSMV6Ms+LGIz017wJKoy1WQIV7FyrhaiXJPfU2vYcCNex/TAV6tFDRNNa1NHRmZiCzUe2yAhMhIW+hcN3ScttZqxO28QuNK5lNHtBSXIKbLmNHMKdUhu1o1SxBvlZcpGmtwDD+h7LTyhqQcUaFBWFIWC0qrO28m2cMAbbjrymtPQ2oiKEq0wwR6ZY07nK2L+kZRmYmxBZCd4vmGomzBellU0UZ6NPN9Ho1nIqtlz13ZKVNAKZYklRwuM1hm4+aPpjUazmki0zRZrM7Zu2GK+jCmLU7kFrW7uYlgMt9IF76N7LOGoCkWDEPWe4BAtUrNUC6knQOBcnW02HAnmJ59H9qfSaC1cmQlqiMt72anUam1iQCRdDa4B5gTkX2pXufrX3niZatpjhW1Yty6/6AeYj6AeYnHf4rX/AHr+8x/itf8Aev7zLeOynlVdpRwZDA3Gkmzitj7RrNWphqjEFtQTpunaytpmeV61ivBMEwTMW421tKrFuNtYI48YI421gjjxkoCLa8YItu4wRbdvi1t3GAtbcN5mQIAmZAREQkiIgIiICIiAiIgIiIGHUEEEAg6EHcQd4M0fQaWn1SaG47q6HJ2dxpochK+RtukiIEDDbGoJUeqtNc7EG5AuAKa08q6d1cqAWE3YbZ9GnYJSppYkjKiixIsSLDQkaSTEDSuFpjcijvF/CPG18zfiNzc79TNI2Vh8uTsKWXNny5FtmG5rWtfrJkQItLZ1FWDrSphlAVWCKGCgWCggXAtpaZOApdp2vZU+1tbtMq57WtbNa+4yTECINmUApQUaWQizLkXKRmLWItYi7E+ZMw+ycOQAaFIgBgAUWwDG7AC24kAnnJkQNeHoIi5UVVXU2UAC5NybDmST7ZXn0fw37v8Arf8AulpECr/6ew37v+t/7o/6ew37v+t/7paRAr6GxKCMGVLMNQczn5mWERA04asHRagHiUMOdiLj5zZ142lXszHU1o0vHcU0GqPfRR6s3Ha1EcTfqlQfNZKE4j3wRy3ytbb2GH+aoY87jd5ieKnpJhFIBr0wW3XNgTyB4nXdAtSOW+ZAkOntOgTpVp3PrC/xMmAyBmIiEkREBERAREQEREBERAREQEREBERAREQEREBERAREQEREBNGNxaUkLubKLXNr7yAN3Uiaq+O1Koudhv1sq/ibh5C56Sq2/Rd8O/aVNO73UAC+McTdj7x5RsjdM2bXRqVPKynuINCD9kcpLnzfDoMiXA8K8PVEscBtOrSPdYsvFGJI9hNyns06GW3V2dliaKupVhcHQ/qORnG7TwD0jlbVTfK3Aj8jzE63Z+PSsuZD0ZT4lPIj89xmzE4dailXFwf/AMCORkkdHK7K2qaZy1O/SPA65eovvHT3cj0dPBU7BqR7O+oNIgKb8cvgbzInJbQwTUXyNrxVvvDn57ribtm7VejoO8nFSfip+z8vnIT9HWLjaiftVzL+8pg/1pqV8xcc7SfSqqwDKQynUEEEHyI3yowG16VWwByt91tD7OB9k3PhLEtSbs2Op0ujfjX8xZuvCRsb+q0iQaG0dQlUdm50XW6MfUbn0Nj04ydIWIiIEHaO16FAqK1VULXK3PBbBmPJRmW7HQZhc6zfUxlNSqs6gsxRQWFywUuVHMhVY25Ayj9LNhri2pJ24pVAtQpYfW2umapSZWVlK93iVOfvK2krq3/x+rO7tXJL1KlT9mNO0o16RA1tcLiBYgDWkpIOsDsWqqN7Ae0crzQu0aJfIKil72KggkEpnANt3d72vCcs3oemZhUro1aqrhCaa3A+rzlFLE2yoqmxBs28Ga8P/wDHdNENMViAUCEqgDm2G+jgliTcZcpsb6g89A7QVVNrMNd2o18uc9zk8D6EpTrLWNS7BkYdwALlrYiqy09e4p+lZbcBTG+dZAREQEREBERAREQEREBERAREQErcRiGqMUpkhFJFRxvJ400PA824bhr4dm0q7aUkNne92H2EHibz1sOp5Azz3KScFRBqTuAG8mTEImWQEpr9lEUX4BQOJJ/Ocx6RekQNJ1pLmGl2a4HiHhG8+Zt7ZF2ntNq53FaYPcU/BnH3unDzvK3F4d6lNwi3sFLEmwF2FrnrwElEQ63BejOHehSIDUyadMk02sL5BrlN1+EqdsbDqYcF83aUh4jazoPvMBoy8yLW5WuR2Oy6ZWjSVhYrTQEciFAIkkiVWfNaVVkYOjFWG4jlyI3MvT89Z1uxdrisCGAWoviXgR95Oa/EceBPO7Z2b9Hq5APq3u1Lp96n7N49X8JkNHZWDobOpup+YPNTuIlkTDuNo4JayZW04qRvB5j9JxeJoNTYo4sw9xHAjmDOy2Xj1rUw40O514qw3j8weIIMbS2clZbNoR4WG8fqOklWJ2cQRLXZu26lOwe7p1PeHkTv8j7xIuO2bVpeJbr99dV9v3fb7zIkhZ3dKrTrJpZ0bQgj4MDu8jPCJUpfsznT92x1H4HP+1veBONwuJem2ZDY8eR6MOM6zZO1lrC3hcC5XpzU8R8o5V4WWFxqVLgEhh4kYWYeYPDqNDwMkyvxGGV7ZhqPCwNmX8LDUSPW2mcOpbENekP80DUcAKijmbAFd5O4cYmFol523gn7ajiEr0qXZLUpt2qFlIrNT3EVEym9MAb/ABbpTYL0EKIF+kH9qHdghDVKVh2lOrdyCz5VzOoW9t0u8Dh2rstesLKO9h6W8JcaVHtoahHsUGw1uTcSEuV2D6InD1hVNYPY1ibIQW7XL3nJqEF+5qwAzacp1URAREQEREBETBYaC+p3QMxEQETAYHcd2hmYCJ4FVeY1uRqOG+Zzi17i3O+kD1EwrA7jfePcbGZgJ4rVQqlmNlAJJPADeZ7lVVqds1h+yQ3J4VHU7hzRSPawtuBuGcEpOaows9SxIO9VHgT2AknqzTnfSbH537JT3EIL+s+8L5Lv87fdl5tvaHY0iw1c92mDxY8T0Aux6CcV4RxPxZmY/FiT7SZZWG7D0GqOETxNz3ADex6D4mw4zqMZglo4VkTcMpJO9mLrdj1MzsDZfYoWe3aPYvyUDcgPIa3PEk9Jz3pXtlqtN1psVpi2oNi5zDW41C8rb98HL6DERKrIm1NnpXpmm99dQRvVhuZeo/43GfPdoK2HqdlWDZrXUqjlXUaZlsDbqp1HlYn6bIm09nU66ZKg6qRoyngyngf/AEbgwOAwO1jQYVVV2VtHQK12A3G1rqw1tew1I43HXYfbuHdc61NN2quDcbwVIuDOW2jgamHcJU1B/ZuBYPxt6r2+zxsSONojU9cynK3PgejD7Q+PIidKeHf3uHPJFtvc5+buF2tQP2/erD5jWU+Ow+Fqa037NvwtkPmLaey3tlLRxdzlcZW4fdb8J59Dr575Jm2umx2jeJeXfW5aTtasRKC1QBipvcdDY62uDbUTIrZSCCwI1BAOh6ECS6iAix9h4iRSCDY7+B4HqP0nDNgmnWOGvTauMvSekum2d6RIQq1biodBZWIbS+lgbHofZGHbtGXEVwyhT9RRysSm8dpUABvUPuUaDUknmGUEWOoljgdrumj3def2x/ePj5zjG3dptvHDoErimGejfKNWpFWUHiTTBF1boO6eh1lls7aFOspZCdDZlYFWU8mU6g/PeLiVeGxCVFzIwYdOfI8j0M81sMCwcEpUGiuu+33TwZfVNxx36y04/RzjN6uhiU1DbBTTEKAP3qA9merjU0vbdfWlvSqBgGUgg6gg3B8iJymJjl3iYnh6iIkJIkJNorndCCCovr9oAXuJHrbZFqRUXDk3vvAXxe2dIxXns5TnxxG+/wCb7JBx31wpAX0ux5cvy98570i2Zi6mKXEU0QjDdmaAJ77lmvisneCrmpkUxntqCdxljs3EJTpVMTVOUMxN9SbXsqgDViSbADUmwEl7LFdyatW6BgBTo6dxd93I8VQ8bGy6AX1YskRW20djDa1q+Ke/H07OexGysYXSreqzjFYkqO0TIlIrWTDMVzAFO9TJGrWO7SwiVcJtTsBl7cuHvkZqdz9Ut7uMRfKXzW1IBJ7hW1u+ic3VxO2MNtK79ijC9V6iMr0wLBaOQEZ0uDatq2bdquollsnDYwYkPVNTsyccHDOhUD6ShwdlBuPqs+7ybWwnSRA+a7U9FcaalZ6Sa06jU8L31ANHFmocU51uMrYgGxsT9GW2/WfU2RjyuIpsGKfWLSW6dmyDEIcNkJqdwpRUhhkW5J1NgT3cQKj0Xwb0qDLUXKxr4yoBcHu1cZVqUzoeKOptwvrrLOvXVFLOwVRqSTYCQ9obVVDkQdpVtfIDawO41G+wPieAMrOwZmD1mzuNVFrU0/AvP1jc+Q0lq0mVL5Iq3YnaHaGxzpSOuiPnqDrlH1a9DZj6vHdiNo0aVPOxyoB9xtAN1wBdeVrSLjMWlJS7tYD3kncqgasx4Aazl8djWrHM/dRdVS+6323O4t8F6nWXmsVc62taWNpbW7ZjVYOEW6opRrqt9SVte50JO4AAcCZP9G+yJ7ao1iP2SsrAj/yHTeRuHAHmdKujRz2ZrhN4U725FunIe/lN2Lrkd1fGd3IDix/TifbO9NPHh8V52Zsusnx+XijdZ7f28tQ9hSLEH9q2VgLbxTuRa50J6G3HSjrYNq9Cs4LJTplVLZbFn7QAqmcWsOJtyA4234LBtUdKNO4LXu28qo1eoeZ19rMOc670hwa08C1OmvdUUwoGp0qL7SeJPnMs89G+sdOq9iIlUkRECPj8GlZDTqC6n3g8CDvBB1BG6cFtLZ9TDtlqaqTZKn2W5Bvuv03HhyH0WeK1JWUqyhlIsQRcEciDvgfNHQEWIuORmErMm+7Jz3svn94dd/nw6XaPomRdsO1v/G5OXyRtSvkbjlac7VVkbJUVkf7rDf1UjRx1UmdMeS1J3hyy4a5Y2slKQRcag6giYqICLH/11EhIShuoup1KjeDxK/mPaNd8ujXVvCQeY4jzB1E9PHlrkj+Hh5sF8Nv9SjuCu/38PbyMSZNDYYfZ7vy936WmfJpO9GzD7Q7ZP8taEq2ZWKtzHyPBh0IMtMNt1hpUS/rJv9qk/I+yVTKw3i45rr8N/wA5hWB3GZZi9OW+tseWN4nd1GG2pRc2Vxfk11b2BrX9k9/QlBLIWpMdSaZtc8ypujHzBnKsoIsRccjNuGxVSn4HIH3W7ye4nT2ESfHE8qzimPhl1aYnEruenUHrqVb2shI/pm5NssP2lFxzamRUX3Cz/wBMpMNt1TpUUofvC7L8NV9ot1lrSqqwurBhzBBHvEnwVnhHmXry1bR2hSZkq03Ushsy7nynmrWYceHGUWKrhA175Vz2sCTY77AanyEuNrD6vyIt08pS2m3T1915ertvk/PztCy9GKZqMj1abgLc0VOqUyRYu3A1TqOSg2G9i3XyhpYjEIAA1JgNACjKfaVYj+mbRtSvxoUz5VT8jTEwZIm1t9nrYZitYrM/wuYlT/i1T9w3sdPzImG2tV4UP5qij5Ayngn0dPHX1W8SlO0sQf8ALpL51Gb4BF+c1NUxDeKsFH/iQL8XL/C0nwWROWsLjGYynSXNUYKNwvvJ5AbyeglTXx1Wrol6NP7xA7Vh6oNxTHU97ou+aqOERTmsS+7OxLPblma5t03TfOlcfq5WzTPDXQoKgsosN53kkneSTqx6nWRtp7SWiBcFnbwIN56n7qjiT8TYSJtLbYF0o2dxoWOtND1I8beqD5kSgZrEklndt5OrsfkAPYAOUmbdoVrTf3rcNmIrMzdpVYEi9uCIOIUH4k6n3AKNAv3mFlGqqePJm/JfaeQ90cLqGfUjUAeFf1PU+y09YnE27qi7nhwA+83IdN5+I0Y8MU9/IyZtVOSfKws4rEZdALufCPzJ4KOfu1kdFy3LG5OrMenyAHCKdO1yTdj4id55eQHASy2Fsz6RVsR9VTINTkzb1p9eBPSw+1M+bNOSfk16bTRhj5r70R2aUpmq4s9WxAO9aY8C9Cblj1a3CdBETO1kREBERAREQE0Y3B06q5KiBl5HnwIO8HqNZviBw+1vR+rRu1PNVpe+ovmP8wdR3uh3ymyo4vo3I8iN9jvBn1GVe09gUKxLEFHP+Ylg3S+hDfxAyd0bODAceFz5N3h7/F8ZsXGEeNbesveX26XHut1lpjvRzEU9UArL6tlf2qxyn2EeUqc1mym6sPssCrfysAfbO9NRevdmyaPFftt9ExGBAIIIO4jdPNSip3jXnuPvEhdlY3UlSdTbcfxDcfPf1m1cWR41/iW5X2jevxHWbKail+lujzcmjy4p3r1+nL01BhuN/PT4j9JrZrbwR57vfukxGBFwQRwI1EzF9LS3HQx67LTpbqhwosbqSp5qSD7bb/bNzYdeGnlp8N08Ggw3EHz0P5zNbS3rx1bqa/Fb4uiQmNqsMrPmHVRm06rb5TJNtZHohr6qR1uLfO83sdDNWni0Undg1k0tljw8bLNNv0DvLr+Km/zAI+M2jbeF/f0h5uB/utOW+lIN7W87j5z19KT76/zD9Zg8cxy9byqzxLrU2jRO6tSPk6/rMnH0f3tP+df1nIl0PFT7RMXp+p8I8xHkfN1T7Yww316I/wDsX9Zqfb2HG5y34Edviq2nNfSkH21/mEyMQDuzHyVj8bWkxe08QTjrXmV1W9If3dFz1chF+GZv6ZXYvF1aujvZfuU7qv8AEb5m8rgHlNAFQ7kt1cj5Lf8AKe1wd/GxboO6v6n2m3SXrhy3+TjbUYMfff7/APGlWv3aYBI05KvmR8hr85Lw+HC63ux3sfkOQ6TaqgCwAAG4DcJCq1y+imycWG9ui8h63u5zTFKYI8U8sVsuXVW8NekfnLZXxJuVTePE3BenVunDjyOunTA3cdSTvJ5k8YFlsoG/RVUEk9FUan2S92b6MValmrE0k+4pHaH8TC4QdBc9RMWXNOSer08Gnrhjpz6qrAYOpXfs6XC2dz4UHXm1ty++w1nfbOwKUaa00FlHPeSdSxPEk3JM94TCpSQJTUKo3AfHzPWbpxaCIiAiIgIiICIiAiIgIiICR8ZgqVUZalNXHJgDbqL7j1EkRA5nGeiK76NVk9V71F+JDD+b2SmxexsTT8VIsOdI5/6bBvYAZ38QPlYVCxAOV95AJV/4l0PvE2hqg3OD+JR81In0jF4KnVFqlNXHJgD7r7pT4j0SoHwNUp/hbMPdUDAey06Vy2rxLlfDjv8AFDkfpFT7iH+Ij4ZTMjFtxpn+Fgf91pd1/RSuPBUpv0YMh94zA+4SBW2Pik30GI5oyMPdcMfdOsarJ6uE6HDPb7yijHJxuv4lIHv3fGb6dRW8JB8iD8pFqkp41dPxo6j3sAJo+qfX6tj/AAkzrXWT3hwt7Nr/AG2/PstNZ5KjlK/6MvC48mcfIx9GX1/56n90v/WR6OX6bb9ycaK/dX3CBRX7q+4SEMOOb/zv/dM9h1f+d/1j+rr6H6df9yeq23D3TzUqBfEQPMgfOVzUkG8n+J2/Np5pvRB7uS/q2J+GsidZHaFo9mz3t9kw46nwOb8IZv8AaDMHGcqbnzygfE3+EzTpVG8NKqfKnU+ZW0lUtj4pt1Bh1dqYHwYke6cp1d+ztX2djjmZlX1Mz+OwX7o1B/ETbMOlgPOStnYKpXfJSG7R3I7idPWb1R0vYS5wPomx1r1ABxSkTr0NQgG34QD1nUYbDpTUIihVGgAFgJnvebTvLZjxVxxtWNkPZOxqVAd0XcizVG1dvbwHqiwHKWMRKOhERAREQEREBERAREQEREBERAREQEREBERAREQE0VsHTfx00b8Sg/MTfECubYOEO/DUP9JP0mRsTC/9vR/00/SWEQIB2Jhf+3o/6afpPA2BhP8AtqH+kn6SyiBEpbMoL4aNIeSKPkJKVQNwt5TM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347788"/>
            <a:ext cx="4572000" cy="2809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xITEhUUExMVFhUXGBUVFBgXGBgcGBsYFxQcFxUXGBsYHCggGBwlHRQVITEhJSorLi4uFx8zODMsNygtLisBCgoKDg0OGhAQGzQkICQsLCwsLC8vLCwuLCwsLCwvLDQtLDUsLCw3Li0sLCwsLC8sNCwsLCwsLCwvNDQwLC0sNP/AABEIALABHwMBIgACEQEDEQH/xAAbAAEAAgMBAQAAAAAAAAAAAAAABAUBAwYCB//EAEMQAAIBAgMFBAYHBgUEAwAAAAECAAMRBBIhBTFBUWETIjJxBmKBkaGxFCNCUnLB0TNTgpKi0hVDk7LhFlRj8QeD8P/EABkBAQADAQEAAAAAAAAAAAAAAAABAgQDBf/EAC4RAQACAQMCAwcDBQAAAAAAAAABAgMEETEhQRITUQUiMmFxofAVUsEUQpGx4f/aAAwDAQACEQMRAD8A+4xEQETQK9zpuE3K14GYmusxtoL85pp1eRgSomhcQL2m0m40gFYGepEL23giZOIHOBKiRRXY+FfbN9IG3eNzA9xEQEREBERAREQEREBEqqfpBQNbsbuHzmmCadQUzUC5ii1CuQtlBNgeB5Sw+kpa+dbbr3Fr3ta/nA2xNT4hQVF7ljYWBO8Egm24d06nSekrKdzA6kaEbxvHn0ge4mtayk2DLe2a1xe3O3LrIP8AjlHtjRu2YHKxyP2YbJnyGpbIGykGxPEQLKJGobQpOiutRCjLmVrixW17jpoY/wAQpZsnaJmydpa48ANs/lfjAkxPKOCAQQQdQRqD5SGcf6vx/wCJMVmeFbWivKdEg/T/AFfj/wAR9P8AV+P/ABLeXZXza+qdEiUsZcgZd/WS5WazHK1bRbgiIkLIFQFD0O6Fqk8JNcabrzS+GXlr0geaBIuT7p4qlTuHe6TYcKOp6TatMLuECKFZd6+6ZFXoZLtbreN3tMIRcrtzAm5MMo4X85tUWmYSCIiAiIgIiICIiAiIgIkbadYpRquu9Udh5hSR8pzJ9LqqimooK7NlTMamQGp9B+mHQI2VcquL66201JATP+kqRNdmZjUqtVZGDPan2lPs8yIWKBwCe8ADqeZmnZvoiEak1TsmyVDUsEOUn6OtBSAzEKwC3uByG8Zj5q+maqSxons1KqxDgvd8J9KW1O2oy3U63uL2IvbbhPSerUNNRhbO9Qp3nKplFEVi4ZqYLaNa2XxDl3oGvCeh5RQprE2qNlYLZloChUoUKKm+9Fq3zcTc8dPGH9E6iNTqLUpK9NqJCrTIpEUqFWjfKHvnIr3vfdTQcLz3Q9MFqBXCMEDZKtiCwqLh6lWtRIA1ZOzUGx1Y24a7cL6V3qU6dSkFao1OxWoGUJVoVqyMWyjvWw7Ar1BBIgR9ieiL4eph3FVbUkRKlkN6mTD9juZmCa5WutjZcpvcmSMV6Ms+LGIz017wJKoy1WQIV7FyrhaiXJPfU2vYcCNex/TAV6tFDRNNa1NHRmZiCzUe2yAhMhIW+hcN3ScttZqxO28QuNK5lNHtBSXIKbLmNHMKdUhu1o1SxBvlZcpGmtwDD+h7LTyhqQcUaFBWFIWC0qrO28m2cMAbbjrymtPQ2oiKEq0wwR6ZY07nK2L+kZRmYmxBZCd4vmGomzBellU0UZ6NPN9Ho1nIqtlz13ZKVNAKZYklRwuM1hm4+aPpjUazmki0zRZrM7Zu2GK+jCmLU7kFrW7uYlgMt9IF76N7LOGoCkWDEPWe4BAtUrNUC6knQOBcnW02HAnmJ59H9qfSaC1cmQlqiMt72anUam1iQCRdDa4B5gTkX2pXufrX3niZatpjhW1Yty6/6AeYj6AeYnHf4rX/AHr+8x/itf8Aev7zLeOynlVdpRwZDA3Gkmzitj7RrNWphqjEFtQTpunaytpmeV61ivBMEwTMW421tKrFuNtYI48YI421gjjxkoCLa8YItu4wRbdvi1t3GAtbcN5mQIAmZAREQkiIgIiICIiAiIgIiIGHUEEEAg6EHcQd4M0fQaWn1SaG47q6HJ2dxpochK+RtukiIEDDbGoJUeqtNc7EG5AuAKa08q6d1cqAWE3YbZ9GnYJSppYkjKiixIsSLDQkaSTEDSuFpjcijvF/CPG18zfiNzc79TNI2Vh8uTsKWXNny5FtmG5rWtfrJkQItLZ1FWDrSphlAVWCKGCgWCggXAtpaZOApdp2vZU+1tbtMq57WtbNa+4yTECINmUApQUaWQizLkXKRmLWItYi7E+ZMw+ycOQAaFIgBgAUWwDG7AC24kAnnJkQNeHoIi5UVVXU2UAC5NybDmST7ZXn0fw37v8Arf8AulpECr/6ew37v+t/7o/6ew37v+t/7paRAr6GxKCMGVLMNQczn5mWERA04asHRagHiUMOdiLj5zZ142lXszHU1o0vHcU0GqPfRR6s3Ha1EcTfqlQfNZKE4j3wRy3ytbb2GH+aoY87jd5ieKnpJhFIBr0wW3XNgTyB4nXdAtSOW+ZAkOntOgTpVp3PrC/xMmAyBmIiEkREBERAREQEREBERAREQEREBERAREQEREBERAREQEREBNGNxaUkLubKLXNr7yAN3Uiaq+O1Koudhv1sq/ibh5C56Sq2/Rd8O/aVNO73UAC+McTdj7x5RsjdM2bXRqVPKynuINCD9kcpLnzfDoMiXA8K8PVEscBtOrSPdYsvFGJI9hNyns06GW3V2dliaKupVhcHQ/qORnG7TwD0jlbVTfK3Aj8jzE63Z+PSsuZD0ZT4lPIj89xmzE4dailXFwf/AMCORkkdHK7K2qaZy1O/SPA65eovvHT3cj0dPBU7BqR7O+oNIgKb8cvgbzInJbQwTUXyNrxVvvDn57ribtm7VejoO8nFSfip+z8vnIT9HWLjaiftVzL+8pg/1pqV8xcc7SfSqqwDKQynUEEEHyI3yowG16VWwByt91tD7OB9k3PhLEtSbs2Op0ujfjX8xZuvCRsb+q0iQaG0dQlUdm50XW6MfUbn0Nj04ydIWIiIEHaO16FAqK1VULXK3PBbBmPJRmW7HQZhc6zfUxlNSqs6gsxRQWFywUuVHMhVY25Ayj9LNhri2pJ24pVAtQpYfW2umapSZWVlK93iVOfvK2krq3/x+rO7tXJL1KlT9mNO0o16RA1tcLiBYgDWkpIOsDsWqqN7Ae0crzQu0aJfIKil72KggkEpnANt3d72vCcs3oemZhUro1aqrhCaa3A+rzlFLE2yoqmxBs28Ga8P/wDHdNENMViAUCEqgDm2G+jgliTcZcpsb6g89A7QVVNrMNd2o18uc9zk8D6EpTrLWNS7BkYdwALlrYiqy09e4p+lZbcBTG+dZAREQEREBERAREQEREBERAREQErcRiGqMUpkhFJFRxvJ400PA824bhr4dm0q7aUkNne92H2EHibz1sOp5Azz3KScFRBqTuAG8mTEImWQEpr9lEUX4BQOJJ/Ocx6RekQNJ1pLmGl2a4HiHhG8+Zt7ZF2ntNq53FaYPcU/BnH3unDzvK3F4d6lNwi3sFLEmwF2FrnrwElEQ63BejOHehSIDUyadMk02sL5BrlN1+EqdsbDqYcF83aUh4jazoPvMBoy8yLW5WuR2Oy6ZWjSVhYrTQEciFAIkkiVWfNaVVkYOjFWG4jlyI3MvT89Z1uxdrisCGAWoviXgR95Oa/EceBPO7Z2b9Hq5APq3u1Lp96n7N49X8JkNHZWDobOpup+YPNTuIlkTDuNo4JayZW04qRvB5j9JxeJoNTYo4sw9xHAjmDOy2Xj1rUw40O514qw3j8weIIMbS2clZbNoR4WG8fqOklWJ2cQRLXZu26lOwe7p1PeHkTv8j7xIuO2bVpeJbr99dV9v3fb7zIkhZ3dKrTrJpZ0bQgj4MDu8jPCJUpfsznT92x1H4HP+1veBONwuJem2ZDY8eR6MOM6zZO1lrC3hcC5XpzU8R8o5V4WWFxqVLgEhh4kYWYeYPDqNDwMkyvxGGV7ZhqPCwNmX8LDUSPW2mcOpbENekP80DUcAKijmbAFd5O4cYmFol523gn7ajiEr0qXZLUpt2qFlIrNT3EVEym9MAb/ABbpTYL0EKIF+kH9qHdghDVKVh2lOrdyCz5VzOoW9t0u8Dh2rstesLKO9h6W8JcaVHtoahHsUGw1uTcSEuV2D6InD1hVNYPY1ibIQW7XL3nJqEF+5qwAzacp1URAREQEREBETBYaC+p3QMxEQETAYHcd2hmYCJ4FVeY1uRqOG+Zzi17i3O+kD1EwrA7jfePcbGZgJ4rVQqlmNlAJJPADeZ7lVVqds1h+yQ3J4VHU7hzRSPawtuBuGcEpOaows9SxIO9VHgT2AknqzTnfSbH537JT3EIL+s+8L5Lv87fdl5tvaHY0iw1c92mDxY8T0Aux6CcV4RxPxZmY/FiT7SZZWG7D0GqOETxNz3ADex6D4mw4zqMZglo4VkTcMpJO9mLrdj1MzsDZfYoWe3aPYvyUDcgPIa3PEk9Jz3pXtlqtN1psVpi2oNi5zDW41C8rb98HL6DERKrIm1NnpXpmm99dQRvVhuZeo/43GfPdoK2HqdlWDZrXUqjlXUaZlsDbqp1HlYn6bIm09nU66ZKg6qRoyngyngf/AEbgwOAwO1jQYVVV2VtHQK12A3G1rqw1tew1I43HXYfbuHdc61NN2quDcbwVIuDOW2jgamHcJU1B/ZuBYPxt6r2+zxsSONojU9cynK3PgejD7Q+PIidKeHf3uHPJFtvc5+buF2tQP2/erD5jWU+Ow+Fqa037NvwtkPmLaey3tlLRxdzlcZW4fdb8J59Dr575Jm2umx2jeJeXfW5aTtasRKC1QBipvcdDY62uDbUTIrZSCCwI1BAOh6ECS6iAix9h4iRSCDY7+B4HqP0nDNgmnWOGvTauMvSekum2d6RIQq1biodBZWIbS+lgbHofZGHbtGXEVwyhT9RRysSm8dpUABvUPuUaDUknmGUEWOoljgdrumj3def2x/ePj5zjG3dptvHDoErimGejfKNWpFWUHiTTBF1boO6eh1lls7aFOspZCdDZlYFWU8mU6g/PeLiVeGxCVFzIwYdOfI8j0M81sMCwcEpUGiuu+33TwZfVNxx36y04/RzjN6uhiU1DbBTTEKAP3qA9merjU0vbdfWlvSqBgGUgg6gg3B8iJymJjl3iYnh6iIkJIkJNorndCCCovr9oAXuJHrbZFqRUXDk3vvAXxe2dIxXns5TnxxG+/wCb7JBx31wpAX0ux5cvy98570i2Zi6mKXEU0QjDdmaAJ77lmvisneCrmpkUxntqCdxljs3EJTpVMTVOUMxN9SbXsqgDViSbADUmwEl7LFdyatW6BgBTo6dxd93I8VQ8bGy6AX1YskRW20djDa1q+Ke/H07OexGysYXSreqzjFYkqO0TIlIrWTDMVzAFO9TJGrWO7SwiVcJtTsBl7cuHvkZqdz9Ut7uMRfKXzW1IBJ7hW1u+ic3VxO2MNtK79ijC9V6iMr0wLBaOQEZ0uDatq2bdquollsnDYwYkPVNTsyccHDOhUD6ShwdlBuPqs+7ybWwnSRA+a7U9FcaalZ6Sa06jU8L31ANHFmocU51uMrYgGxsT9GW2/WfU2RjyuIpsGKfWLSW6dmyDEIcNkJqdwpRUhhkW5J1NgT3cQKj0Xwb0qDLUXKxr4yoBcHu1cZVqUzoeKOptwvrrLOvXVFLOwVRqSTYCQ9obVVDkQdpVtfIDawO41G+wPieAMrOwZmD1mzuNVFrU0/AvP1jc+Q0lq0mVL5Iq3YnaHaGxzpSOuiPnqDrlH1a9DZj6vHdiNo0aVPOxyoB9xtAN1wBdeVrSLjMWlJS7tYD3kncqgasx4Aazl8djWrHM/dRdVS+6323O4t8F6nWXmsVc62taWNpbW7ZjVYOEW6opRrqt9SVte50JO4AAcCZP9G+yJ7ao1iP2SsrAj/yHTeRuHAHmdKujRz2ZrhN4U725FunIe/lN2Lrkd1fGd3IDix/TifbO9NPHh8V52Zsusnx+XijdZ7f28tQ9hSLEH9q2VgLbxTuRa50J6G3HSjrYNq9Cs4LJTplVLZbFn7QAqmcWsOJtyA4234LBtUdKNO4LXu28qo1eoeZ19rMOc670hwa08C1OmvdUUwoGp0qL7SeJPnMs89G+sdOq9iIlUkRECPj8GlZDTqC6n3g8CDvBB1BG6cFtLZ9TDtlqaqTZKn2W5Bvuv03HhyH0WeK1JWUqyhlIsQRcEciDvgfNHQEWIuORmErMm+7Jz3svn94dd/nw6XaPomRdsO1v/G5OXyRtSvkbjlac7VVkbJUVkf7rDf1UjRx1UmdMeS1J3hyy4a5Y2slKQRcag6giYqICLH/11EhIShuoup1KjeDxK/mPaNd8ujXVvCQeY4jzB1E9PHlrkj+Hh5sF8Nv9SjuCu/38PbyMSZNDYYfZ7vy936WmfJpO9GzD7Q7ZP8taEq2ZWKtzHyPBh0IMtMNt1hpUS/rJv9qk/I+yVTKw3i45rr8N/wA5hWB3GZZi9OW+tseWN4nd1GG2pRc2Vxfk11b2BrX9k9/QlBLIWpMdSaZtc8ypujHzBnKsoIsRccjNuGxVSn4HIH3W7ye4nT2ESfHE8qzimPhl1aYnEruenUHrqVb2shI/pm5NssP2lFxzamRUX3Cz/wBMpMNt1TpUUofvC7L8NV9ot1lrSqqwurBhzBBHvEnwVnhHmXry1bR2hSZkq03Ushsy7nynmrWYceHGUWKrhA175Vz2sCTY77AanyEuNrD6vyIt08pS2m3T1915ertvk/PztCy9GKZqMj1abgLc0VOqUyRYu3A1TqOSg2G9i3XyhpYjEIAA1JgNACjKfaVYj+mbRtSvxoUz5VT8jTEwZIm1t9nrYZitYrM/wuYlT/i1T9w3sdPzImG2tV4UP5qij5Ayngn0dPHX1W8SlO0sQf8ALpL51Gb4BF+c1NUxDeKsFH/iQL8XL/C0nwWROWsLjGYynSXNUYKNwvvJ5AbyeglTXx1Wrol6NP7xA7Vh6oNxTHU97ou+aqOERTmsS+7OxLPblma5t03TfOlcfq5WzTPDXQoKgsosN53kkneSTqx6nWRtp7SWiBcFnbwIN56n7qjiT8TYSJtLbYF0o2dxoWOtND1I8beqD5kSgZrEklndt5OrsfkAPYAOUmbdoVrTf3rcNmIrMzdpVYEi9uCIOIUH4k6n3AKNAv3mFlGqqePJm/JfaeQ90cLqGfUjUAeFf1PU+y09YnE27qi7nhwA+83IdN5+I0Y8MU9/IyZtVOSfKws4rEZdALufCPzJ4KOfu1kdFy3LG5OrMenyAHCKdO1yTdj4id55eQHASy2Fsz6RVsR9VTINTkzb1p9eBPSw+1M+bNOSfk16bTRhj5r70R2aUpmq4s9WxAO9aY8C9Cblj1a3CdBETO1kREBERAREQE0Y3B06q5KiBl5HnwIO8HqNZviBw+1vR+rRu1PNVpe+ovmP8wdR3uh3ymyo4vo3I8iN9jvBn1GVe09gUKxLEFHP+Ylg3S+hDfxAyd0bODAceFz5N3h7/F8ZsXGEeNbesveX26XHut1lpjvRzEU9UArL6tlf2qxyn2EeUqc1mym6sPssCrfysAfbO9NRevdmyaPFftt9ExGBAIIIO4jdPNSip3jXnuPvEhdlY3UlSdTbcfxDcfPf1m1cWR41/iW5X2jevxHWbKail+lujzcmjy4p3r1+nL01BhuN/PT4j9JrZrbwR57vfukxGBFwQRwI1EzF9LS3HQx67LTpbqhwosbqSp5qSD7bb/bNzYdeGnlp8N08Ggw3EHz0P5zNbS3rx1bqa/Fb4uiQmNqsMrPmHVRm06rb5TJNtZHohr6qR1uLfO83sdDNWni0Undg1k0tljw8bLNNv0DvLr+Km/zAI+M2jbeF/f0h5uB/utOW+lIN7W87j5z19KT76/zD9Zg8cxy9byqzxLrU2jRO6tSPk6/rMnH0f3tP+df1nIl0PFT7RMXp+p8I8xHkfN1T7Yww316I/wDsX9Zqfb2HG5y34Edviq2nNfSkH21/mEyMQDuzHyVj8bWkxe08QTjrXmV1W9If3dFz1chF+GZv6ZXYvF1aujvZfuU7qv8AEb5m8rgHlNAFQ7kt1cj5Lf8AKe1wd/GxboO6v6n2m3SXrhy3+TjbUYMfff7/APGlWv3aYBI05KvmR8hr85Lw+HC63ux3sfkOQ6TaqgCwAAG4DcJCq1y+imycWG9ui8h63u5zTFKYI8U8sVsuXVW8NekfnLZXxJuVTePE3BenVunDjyOunTA3cdSTvJ5k8YFlsoG/RVUEk9FUan2S92b6MValmrE0k+4pHaH8TC4QdBc9RMWXNOSer08Gnrhjpz6qrAYOpXfs6XC2dz4UHXm1ty++w1nfbOwKUaa00FlHPeSdSxPEk3JM94TCpSQJTUKo3AfHzPWbpxaCIiAiIgIiICIiAiIgIiICR8ZgqVUZalNXHJgDbqL7j1EkRA5nGeiK76NVk9V71F+JDD+b2SmxexsTT8VIsOdI5/6bBvYAZ38QPlYVCxAOV95AJV/4l0PvE2hqg3OD+JR81In0jF4KnVFqlNXHJgD7r7pT4j0SoHwNUp/hbMPdUDAey06Vy2rxLlfDjv8AFDkfpFT7iH+Ij4ZTMjFtxpn+Fgf91pd1/RSuPBUpv0YMh94zA+4SBW2Pik30GI5oyMPdcMfdOsarJ6uE6HDPb7yijHJxuv4lIHv3fGb6dRW8JB8iD8pFqkp41dPxo6j3sAJo+qfX6tj/AAkzrXWT3hwt7Nr/AG2/PstNZ5KjlK/6MvC48mcfIx9GX1/56n90v/WR6OX6bb9ycaK/dX3CBRX7q+4SEMOOb/zv/dM9h1f+d/1j+rr6H6df9yeq23D3TzUqBfEQPMgfOVzUkG8n+J2/Np5pvRB7uS/q2J+GsidZHaFo9mz3t9kw46nwOb8IZv8AaDMHGcqbnzygfE3+EzTpVG8NKqfKnU+ZW0lUtj4pt1Bh1dqYHwYke6cp1d+ztX2djjmZlX1Mz+OwX7o1B/ETbMOlgPOStnYKpXfJSG7R3I7idPWb1R0vYS5wPomx1r1ABxSkTr0NQgG34QD1nUYbDpTUIihVGgAFgJnvebTvLZjxVxxtWNkPZOxqVAd0XcizVG1dvbwHqiwHKWMRKOhERAREQEREBERAREQEREBERAREQEREBERAREQE0VsHTfx00b8Sg/MTfECubYOEO/DUP9JP0mRsTC/9vR/00/SWEQIB2Jhf+3o/6afpPA2BhP8AtqH+kn6SyiBEpbMoL4aNIeSKPkJKVQNwt5TM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347788"/>
            <a:ext cx="4572000" cy="2809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xITEhUUExMVFhUXGBUVFBgXGBgcGBsYFxQcFxUXGBsYHCggGBwlHRQVITEhJSorLi4uFx8zODMsNygtLisBCgoKDg0OGhAQGzQkICQsLCwsLC8vLCwuLCwsLCwvLDQtLDUsLCw3Li0sLCwsLC8sNCwsLCwsLCwvNDQwLC0sNP/AABEIALABHwMBIgACEQEDEQH/xAAbAAEAAgMBAQAAAAAAAAAAAAAABAUBAwYCB//EAEMQAAIBAgMFBAYHBgUEAwAAAAECAAMRBBIhBTFBUWETIjJxBmKBkaGxFCNCUnLB0TNTgpKi0hVDk7LhFlRj8QeD8P/EABkBAQADAQEAAAAAAAAAAAAAAAABAgQDBf/EAC4RAQACAQMCAwcDBQAAAAAAAAABAgMEETEhQRITUQUiMmFxofAVUsEUQpGx4f/aAAwDAQACEQMRAD8A+4xEQETQK9zpuE3K14GYmusxtoL85pp1eRgSomhcQL2m0m40gFYGepEL23giZOIHOBKiRRXY+FfbN9IG3eNzA9xEQEREBERAREQEREBEqqfpBQNbsbuHzmmCadQUzUC5ii1CuQtlBNgeB5Sw+kpa+dbbr3Fr3ta/nA2xNT4hQVF7ljYWBO8Egm24d06nSekrKdzA6kaEbxvHn0ge4mtayk2DLe2a1xe3O3LrIP8AjlHtjRu2YHKxyP2YbJnyGpbIGykGxPEQLKJGobQpOiutRCjLmVrixW17jpoY/wAQpZsnaJmydpa48ANs/lfjAkxPKOCAQQQdQRqD5SGcf6vx/wCJMVmeFbWivKdEg/T/AFfj/wAR9P8AV+P/ABLeXZXza+qdEiUsZcgZd/WS5WazHK1bRbgiIkLIFQFD0O6Fqk8JNcabrzS+GXlr0geaBIuT7p4qlTuHe6TYcKOp6TatMLuECKFZd6+6ZFXoZLtbreN3tMIRcrtzAm5MMo4X85tUWmYSCIiAiIgIiICIiAiIgIkbadYpRquu9Udh5hSR8pzJ9LqqimooK7NlTMamQGp9B+mHQI2VcquL66201JATP+kqRNdmZjUqtVZGDPan2lPs8yIWKBwCe8ADqeZmnZvoiEak1TsmyVDUsEOUn6OtBSAzEKwC3uByG8Zj5q+maqSxons1KqxDgvd8J9KW1O2oy3U63uL2IvbbhPSerUNNRhbO9Qp3nKplFEVi4ZqYLaNa2XxDl3oGvCeh5RQprE2qNlYLZloChUoUKKm+9Fq3zcTc8dPGH9E6iNTqLUpK9NqJCrTIpEUqFWjfKHvnIr3vfdTQcLz3Q9MFqBXCMEDZKtiCwqLh6lWtRIA1ZOzUGx1Y24a7cL6V3qU6dSkFao1OxWoGUJVoVqyMWyjvWw7Ar1BBIgR9ieiL4eph3FVbUkRKlkN6mTD9juZmCa5WutjZcpvcmSMV6Ms+LGIz017wJKoy1WQIV7FyrhaiXJPfU2vYcCNex/TAV6tFDRNNa1NHRmZiCzUe2yAhMhIW+hcN3ScttZqxO28QuNK5lNHtBSXIKbLmNHMKdUhu1o1SxBvlZcpGmtwDD+h7LTyhqQcUaFBWFIWC0qrO28m2cMAbbjrymtPQ2oiKEq0wwR6ZY07nK2L+kZRmYmxBZCd4vmGomzBellU0UZ6NPN9Ho1nIqtlz13ZKVNAKZYklRwuM1hm4+aPpjUazmki0zRZrM7Zu2GK+jCmLU7kFrW7uYlgMt9IF76N7LOGoCkWDEPWe4BAtUrNUC6knQOBcnW02HAnmJ59H9qfSaC1cmQlqiMt72anUam1iQCRdDa4B5gTkX2pXufrX3niZatpjhW1Yty6/6AeYj6AeYnHf4rX/AHr+8x/itf8Aev7zLeOynlVdpRwZDA3Gkmzitj7RrNWphqjEFtQTpunaytpmeV61ivBMEwTMW421tKrFuNtYI48YI421gjjxkoCLa8YItu4wRbdvi1t3GAtbcN5mQIAmZAREQkiIgIiICIiAiIgIiIGHUEEEAg6EHcQd4M0fQaWn1SaG47q6HJ2dxpochK+RtukiIEDDbGoJUeqtNc7EG5AuAKa08q6d1cqAWE3YbZ9GnYJSppYkjKiixIsSLDQkaSTEDSuFpjcijvF/CPG18zfiNzc79TNI2Vh8uTsKWXNny5FtmG5rWtfrJkQItLZ1FWDrSphlAVWCKGCgWCggXAtpaZOApdp2vZU+1tbtMq57WtbNa+4yTECINmUApQUaWQizLkXKRmLWItYi7E+ZMw+ycOQAaFIgBgAUWwDG7AC24kAnnJkQNeHoIi5UVVXU2UAC5NybDmST7ZXn0fw37v8Arf8AulpECr/6ew37v+t/7o/6ew37v+t/7paRAr6GxKCMGVLMNQczn5mWERA04asHRagHiUMOdiLj5zZ142lXszHU1o0vHcU0GqPfRR6s3Ha1EcTfqlQfNZKE4j3wRy3ytbb2GH+aoY87jd5ieKnpJhFIBr0wW3XNgTyB4nXdAtSOW+ZAkOntOgTpVp3PrC/xMmAyBmIiEkREBERAREQEREBERAREQEREBERAREQEREBERAREQEREBNGNxaUkLubKLXNr7yAN3Uiaq+O1Koudhv1sq/ibh5C56Sq2/Rd8O/aVNO73UAC+McTdj7x5RsjdM2bXRqVPKynuINCD9kcpLnzfDoMiXA8K8PVEscBtOrSPdYsvFGJI9hNyns06GW3V2dliaKupVhcHQ/qORnG7TwD0jlbVTfK3Aj8jzE63Z+PSsuZD0ZT4lPIj89xmzE4dailXFwf/AMCORkkdHK7K2qaZy1O/SPA65eovvHT3cj0dPBU7BqR7O+oNIgKb8cvgbzInJbQwTUXyNrxVvvDn57ribtm7VejoO8nFSfip+z8vnIT9HWLjaiftVzL+8pg/1pqV8xcc7SfSqqwDKQynUEEEHyI3yowG16VWwByt91tD7OB9k3PhLEtSbs2Op0ujfjX8xZuvCRsb+q0iQaG0dQlUdm50XW6MfUbn0Nj04ydIWIiIEHaO16FAqK1VULXK3PBbBmPJRmW7HQZhc6zfUxlNSqs6gsxRQWFywUuVHMhVY25Ayj9LNhri2pJ24pVAtQpYfW2umapSZWVlK93iVOfvK2krq3/x+rO7tXJL1KlT9mNO0o16RA1tcLiBYgDWkpIOsDsWqqN7Ae0crzQu0aJfIKil72KggkEpnANt3d72vCcs3oemZhUro1aqrhCaa3A+rzlFLE2yoqmxBs28Ga8P/wDHdNENMViAUCEqgDm2G+jgliTcZcpsb6g89A7QVVNrMNd2o18uc9zk8D6EpTrLWNS7BkYdwALlrYiqy09e4p+lZbcBTG+dZAREQEREBERAREQEREBERAREQErcRiGqMUpkhFJFRxvJ400PA824bhr4dm0q7aUkNne92H2EHibz1sOp5Azz3KScFRBqTuAG8mTEImWQEpr9lEUX4BQOJJ/Ocx6RekQNJ1pLmGl2a4HiHhG8+Zt7ZF2ntNq53FaYPcU/BnH3unDzvK3F4d6lNwi3sFLEmwF2FrnrwElEQ63BejOHehSIDUyadMk02sL5BrlN1+EqdsbDqYcF83aUh4jazoPvMBoy8yLW5WuR2Oy6ZWjSVhYrTQEciFAIkkiVWfNaVVkYOjFWG4jlyI3MvT89Z1uxdrisCGAWoviXgR95Oa/EceBPO7Z2b9Hq5APq3u1Lp96n7N49X8JkNHZWDobOpup+YPNTuIlkTDuNo4JayZW04qRvB5j9JxeJoNTYo4sw9xHAjmDOy2Xj1rUw40O514qw3j8weIIMbS2clZbNoR4WG8fqOklWJ2cQRLXZu26lOwe7p1PeHkTv8j7xIuO2bVpeJbr99dV9v3fb7zIkhZ3dKrTrJpZ0bQgj4MDu8jPCJUpfsznT92x1H4HP+1veBONwuJem2ZDY8eR6MOM6zZO1lrC3hcC5XpzU8R8o5V4WWFxqVLgEhh4kYWYeYPDqNDwMkyvxGGV7ZhqPCwNmX8LDUSPW2mcOpbENekP80DUcAKijmbAFd5O4cYmFol523gn7ajiEr0qXZLUpt2qFlIrNT3EVEym9MAb/ABbpTYL0EKIF+kH9qHdghDVKVh2lOrdyCz5VzOoW9t0u8Dh2rstesLKO9h6W8JcaVHtoahHsUGw1uTcSEuV2D6InD1hVNYPY1ibIQW7XL3nJqEF+5qwAzacp1URAREQEREBETBYaC+p3QMxEQETAYHcd2hmYCJ4FVeY1uRqOG+Zzi17i3O+kD1EwrA7jfePcbGZgJ4rVQqlmNlAJJPADeZ7lVVqds1h+yQ3J4VHU7hzRSPawtuBuGcEpOaows9SxIO9VHgT2AknqzTnfSbH537JT3EIL+s+8L5Lv87fdl5tvaHY0iw1c92mDxY8T0Aux6CcV4RxPxZmY/FiT7SZZWG7D0GqOETxNz3ADex6D4mw4zqMZglo4VkTcMpJO9mLrdj1MzsDZfYoWe3aPYvyUDcgPIa3PEk9Jz3pXtlqtN1psVpi2oNi5zDW41C8rb98HL6DERKrIm1NnpXpmm99dQRvVhuZeo/43GfPdoK2HqdlWDZrXUqjlXUaZlsDbqp1HlYn6bIm09nU66ZKg6qRoyngyngf/AEbgwOAwO1jQYVVV2VtHQK12A3G1rqw1tew1I43HXYfbuHdc61NN2quDcbwVIuDOW2jgamHcJU1B/ZuBYPxt6r2+zxsSONojU9cynK3PgejD7Q+PIidKeHf3uHPJFtvc5+buF2tQP2/erD5jWU+Ow+Fqa037NvwtkPmLaey3tlLRxdzlcZW4fdb8J59Dr575Jm2umx2jeJeXfW5aTtasRKC1QBipvcdDY62uDbUTIrZSCCwI1BAOh6ECS6iAix9h4iRSCDY7+B4HqP0nDNgmnWOGvTauMvSekum2d6RIQq1biodBZWIbS+lgbHofZGHbtGXEVwyhT9RRysSm8dpUABvUPuUaDUknmGUEWOoljgdrumj3def2x/ePj5zjG3dptvHDoErimGejfKNWpFWUHiTTBF1boO6eh1lls7aFOspZCdDZlYFWU8mU6g/PeLiVeGxCVFzIwYdOfI8j0M81sMCwcEpUGiuu+33TwZfVNxx36y04/RzjN6uhiU1DbBTTEKAP3qA9merjU0vbdfWlvSqBgGUgg6gg3B8iJymJjl3iYnh6iIkJIkJNorndCCCovr9oAXuJHrbZFqRUXDk3vvAXxe2dIxXns5TnxxG+/wCb7JBx31wpAX0ux5cvy98570i2Zi6mKXEU0QjDdmaAJ77lmvisneCrmpkUxntqCdxljs3EJTpVMTVOUMxN9SbXsqgDViSbADUmwEl7LFdyatW6BgBTo6dxd93I8VQ8bGy6AX1YskRW20djDa1q+Ke/H07OexGysYXSreqzjFYkqO0TIlIrWTDMVzAFO9TJGrWO7SwiVcJtTsBl7cuHvkZqdz9Ut7uMRfKXzW1IBJ7hW1u+ic3VxO2MNtK79ijC9V6iMr0wLBaOQEZ0uDatq2bdquollsnDYwYkPVNTsyccHDOhUD6ShwdlBuPqs+7ybWwnSRA+a7U9FcaalZ6Sa06jU8L31ANHFmocU51uMrYgGxsT9GW2/WfU2RjyuIpsGKfWLSW6dmyDEIcNkJqdwpRUhhkW5J1NgT3cQKj0Xwb0qDLUXKxr4yoBcHu1cZVqUzoeKOptwvrrLOvXVFLOwVRqSTYCQ9obVVDkQdpVtfIDawO41G+wPieAMrOwZmD1mzuNVFrU0/AvP1jc+Q0lq0mVL5Iq3YnaHaGxzpSOuiPnqDrlH1a9DZj6vHdiNo0aVPOxyoB9xtAN1wBdeVrSLjMWlJS7tYD3kncqgasx4Aazl8djWrHM/dRdVS+6323O4t8F6nWXmsVc62taWNpbW7ZjVYOEW6opRrqt9SVte50JO4AAcCZP9G+yJ7ao1iP2SsrAj/yHTeRuHAHmdKujRz2ZrhN4U725FunIe/lN2Lrkd1fGd3IDix/TifbO9NPHh8V52Zsusnx+XijdZ7f28tQ9hSLEH9q2VgLbxTuRa50J6G3HSjrYNq9Cs4LJTplVLZbFn7QAqmcWsOJtyA4234LBtUdKNO4LXu28qo1eoeZ19rMOc670hwa08C1OmvdUUwoGp0qL7SeJPnMs89G+sdOq9iIlUkRECPj8GlZDTqC6n3g8CDvBB1BG6cFtLZ9TDtlqaqTZKn2W5Bvuv03HhyH0WeK1JWUqyhlIsQRcEciDvgfNHQEWIuORmErMm+7Jz3svn94dd/nw6XaPomRdsO1v/G5OXyRtSvkbjlac7VVkbJUVkf7rDf1UjRx1UmdMeS1J3hyy4a5Y2slKQRcag6giYqICLH/11EhIShuoup1KjeDxK/mPaNd8ujXVvCQeY4jzB1E9PHlrkj+Hh5sF8Nv9SjuCu/38PbyMSZNDYYfZ7vy936WmfJpO9GzD7Q7ZP8taEq2ZWKtzHyPBh0IMtMNt1hpUS/rJv9qk/I+yVTKw3i45rr8N/wA5hWB3GZZi9OW+tseWN4nd1GG2pRc2Vxfk11b2BrX9k9/QlBLIWpMdSaZtc8ypujHzBnKsoIsRccjNuGxVSn4HIH3W7ye4nT2ESfHE8qzimPhl1aYnEruenUHrqVb2shI/pm5NssP2lFxzamRUX3Cz/wBMpMNt1TpUUofvC7L8NV9ot1lrSqqwurBhzBBHvEnwVnhHmXry1bR2hSZkq03Ushsy7nynmrWYceHGUWKrhA175Vz2sCTY77AanyEuNrD6vyIt08pS2m3T1915ertvk/PztCy9GKZqMj1abgLc0VOqUyRYu3A1TqOSg2G9i3XyhpYjEIAA1JgNACjKfaVYj+mbRtSvxoUz5VT8jTEwZIm1t9nrYZitYrM/wuYlT/i1T9w3sdPzImG2tV4UP5qij5Ayngn0dPHX1W8SlO0sQf8ALpL51Gb4BF+c1NUxDeKsFH/iQL8XL/C0nwWROWsLjGYynSXNUYKNwvvJ5AbyeglTXx1Wrol6NP7xA7Vh6oNxTHU97ou+aqOERTmsS+7OxLPblma5t03TfOlcfq5WzTPDXQoKgsosN53kkneSTqx6nWRtp7SWiBcFnbwIN56n7qjiT8TYSJtLbYF0o2dxoWOtND1I8beqD5kSgZrEklndt5OrsfkAPYAOUmbdoVrTf3rcNmIrMzdpVYEi9uCIOIUH4k6n3AKNAv3mFlGqqePJm/JfaeQ90cLqGfUjUAeFf1PU+y09YnE27qi7nhwA+83IdN5+I0Y8MU9/IyZtVOSfKws4rEZdALufCPzJ4KOfu1kdFy3LG5OrMenyAHCKdO1yTdj4id55eQHASy2Fsz6RVsR9VTINTkzb1p9eBPSw+1M+bNOSfk16bTRhj5r70R2aUpmq4s9WxAO9aY8C9Cblj1a3CdBETO1kREBERAREQE0Y3B06q5KiBl5HnwIO8HqNZviBw+1vR+rRu1PNVpe+ovmP8wdR3uh3ymyo4vo3I8iN9jvBn1GVe09gUKxLEFHP+Ylg3S+hDfxAyd0bODAceFz5N3h7/F8ZsXGEeNbesveX26XHut1lpjvRzEU9UArL6tlf2qxyn2EeUqc1mym6sPssCrfysAfbO9NRevdmyaPFftt9ExGBAIIIO4jdPNSip3jXnuPvEhdlY3UlSdTbcfxDcfPf1m1cWR41/iW5X2jevxHWbKail+lujzcmjy4p3r1+nL01BhuN/PT4j9JrZrbwR57vfukxGBFwQRwI1EzF9LS3HQx67LTpbqhwosbqSp5qSD7bb/bNzYdeGnlp8N08Ggw3EHz0P5zNbS3rx1bqa/Fb4uiQmNqsMrPmHVRm06rb5TJNtZHohr6qR1uLfO83sdDNWni0Undg1k0tljw8bLNNv0DvLr+Km/zAI+M2jbeF/f0h5uB/utOW+lIN7W87j5z19KT76/zD9Zg8cxy9byqzxLrU2jRO6tSPk6/rMnH0f3tP+df1nIl0PFT7RMXp+p8I8xHkfN1T7Yww316I/wDsX9Zqfb2HG5y34Edviq2nNfSkH21/mEyMQDuzHyVj8bWkxe08QTjrXmV1W9If3dFz1chF+GZv6ZXYvF1aujvZfuU7qv8AEb5m8rgHlNAFQ7kt1cj5Lf8AKe1wd/GxboO6v6n2m3SXrhy3+TjbUYMfff7/APGlWv3aYBI05KvmR8hr85Lw+HC63ux3sfkOQ6TaqgCwAAG4DcJCq1y+imycWG9ui8h63u5zTFKYI8U8sVsuXVW8NekfnLZXxJuVTePE3BenVunDjyOunTA3cdSTvJ5k8YFlsoG/RVUEk9FUan2S92b6MValmrE0k+4pHaH8TC4QdBc9RMWXNOSer08Gnrhjpz6qrAYOpXfs6XC2dz4UHXm1ty++w1nfbOwKUaa00FlHPeSdSxPEk3JM94TCpSQJTUKo3AfHzPWbpxaCIiAiIgIiICIiAiIgIiICR8ZgqVUZalNXHJgDbqL7j1EkRA5nGeiK76NVk9V71F+JDD+b2SmxexsTT8VIsOdI5/6bBvYAZ38QPlYVCxAOV95AJV/4l0PvE2hqg3OD+JR81In0jF4KnVFqlNXHJgD7r7pT4j0SoHwNUp/hbMPdUDAey06Vy2rxLlfDjv8AFDkfpFT7iH+Ij4ZTMjFtxpn+Fgf91pd1/RSuPBUpv0YMh94zA+4SBW2Pik30GI5oyMPdcMfdOsarJ6uE6HDPb7yijHJxuv4lIHv3fGb6dRW8JB8iD8pFqkp41dPxo6j3sAJo+qfX6tj/AAkzrXWT3hwt7Nr/AG2/PstNZ5KjlK/6MvC48mcfIx9GX1/56n90v/WR6OX6bb9ycaK/dX3CBRX7q+4SEMOOb/zv/dM9h1f+d/1j+rr6H6df9yeq23D3TzUqBfEQPMgfOVzUkG8n+J2/Np5pvRB7uS/q2J+GsidZHaFo9mz3t9kw46nwOb8IZv8AaDMHGcqbnzygfE3+EzTpVG8NKqfKnU+ZW0lUtj4pt1Bh1dqYHwYke6cp1d+ztX2djjmZlX1Mz+OwX7o1B/ETbMOlgPOStnYKpXfJSG7R3I7idPWb1R0vYS5wPomx1r1ABxSkTr0NQgG34QD1nUYbDpTUIihVGgAFgJnvebTvLZjxVxxtWNkPZOxqVAd0XcizVG1dvbwHqiwHKWMRKOhERAREQEREBERAREQEREBERAREQEREBERAREQE0VsHTfx00b8Sg/MTfECubYOEO/DUP9JP0mRsTC/9vR/00/SWEQIB2Jhf+3o/6afpPA2BhP8AtqH+kn6SyiBEpbMoL4aNIeSKPkJKVQNwt5TM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347788"/>
            <a:ext cx="4572000" cy="2809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xITEhUUExMVFhUXGBUVFBgXGBgcGBsYFxQcFxUXGBsYHCggGBwlHRQVITEhJSorLi4uFx8zODMsNygtLisBCgoKDg0OGhAQGzQkICQsLCwsLC8vLCwuLCwsLCwvLDQtLDUsLCw3Li0sLCwsLC8sNCwsLCwsLCwvNDQwLC0sNP/AABEIALABHwMBIgACEQEDEQH/xAAbAAEAAgMBAQAAAAAAAAAAAAAABAUBAwYCB//EAEMQAAIBAgMFBAYHBgUEAwAAAAECAAMRBBIhBTFBUWETIjJxBmKBkaGxFCNCUnLB0TNTgpKi0hVDk7LhFlRj8QeD8P/EABkBAQADAQEAAAAAAAAAAAAAAAABAgQDBf/EAC4RAQACAQMCAwcDBQAAAAAAAAABAgMEETEhQRITUQUiMmFxofAVUsEUQpGx4f/aAAwDAQACEQMRAD8A+4xEQETQK9zpuE3K14GYmusxtoL85pp1eRgSomhcQL2m0m40gFYGepEL23giZOIHOBKiRRXY+FfbN9IG3eNzA9xEQEREBERAREQEREBEqqfpBQNbsbuHzmmCadQUzUC5ii1CuQtlBNgeB5Sw+kpa+dbbr3Fr3ta/nA2xNT4hQVF7ljYWBO8Egm24d06nSekrKdzA6kaEbxvHn0ge4mtayk2DLe2a1xe3O3LrIP8AjlHtjRu2YHKxyP2YbJnyGpbIGykGxPEQLKJGobQpOiutRCjLmVrixW17jpoY/wAQpZsnaJmydpa48ANs/lfjAkxPKOCAQQQdQRqD5SGcf6vx/wCJMVmeFbWivKdEg/T/AFfj/wAR9P8AV+P/ABLeXZXza+qdEiUsZcgZd/WS5WazHK1bRbgiIkLIFQFD0O6Fqk8JNcabrzS+GXlr0geaBIuT7p4qlTuHe6TYcKOp6TatMLuECKFZd6+6ZFXoZLtbreN3tMIRcrtzAm5MMo4X85tUWmYSCIiAiIgIiICIiAiIgIkbadYpRquu9Udh5hSR8pzJ9LqqimooK7NlTMamQGp9B+mHQI2VcquL66201JATP+kqRNdmZjUqtVZGDPan2lPs8yIWKBwCe8ADqeZmnZvoiEak1TsmyVDUsEOUn6OtBSAzEKwC3uByG8Zj5q+maqSxons1KqxDgvd8J9KW1O2oy3U63uL2IvbbhPSerUNNRhbO9Qp3nKplFEVi4ZqYLaNa2XxDl3oGvCeh5RQprE2qNlYLZloChUoUKKm+9Fq3zcTc8dPGH9E6iNTqLUpK9NqJCrTIpEUqFWjfKHvnIr3vfdTQcLz3Q9MFqBXCMEDZKtiCwqLh6lWtRIA1ZOzUGx1Y24a7cL6V3qU6dSkFao1OxWoGUJVoVqyMWyjvWw7Ar1BBIgR9ieiL4eph3FVbUkRKlkN6mTD9juZmCa5WutjZcpvcmSMV6Ms+LGIz017wJKoy1WQIV7FyrhaiXJPfU2vYcCNex/TAV6tFDRNNa1NHRmZiCzUe2yAhMhIW+hcN3ScttZqxO28QuNK5lNHtBSXIKbLmNHMKdUhu1o1SxBvlZcpGmtwDD+h7LTyhqQcUaFBWFIWC0qrO28m2cMAbbjrymtPQ2oiKEq0wwR6ZY07nK2L+kZRmYmxBZCd4vmGomzBellU0UZ6NPN9Ho1nIqtlz13ZKVNAKZYklRwuM1hm4+aPpjUazmki0zRZrM7Zu2GK+jCmLU7kFrW7uYlgMt9IF76N7LOGoCkWDEPWe4BAtUrNUC6knQOBcnW02HAnmJ59H9qfSaC1cmQlqiMt72anUam1iQCRdDa4B5gTkX2pXufrX3niZatpjhW1Yty6/6AeYj6AeYnHf4rX/AHr+8x/itf8Aev7zLeOynlVdpRwZDA3Gkmzitj7RrNWphqjEFtQTpunaytpmeV61ivBMEwTMW421tKrFuNtYI48YI421gjjxkoCLa8YItu4wRbdvi1t3GAtbcN5mQIAmZAREQkiIgIiICIiAiIgIiIGHUEEEAg6EHcQd4M0fQaWn1SaG47q6HJ2dxpochK+RtukiIEDDbGoJUeqtNc7EG5AuAKa08q6d1cqAWE3YbZ9GnYJSppYkjKiixIsSLDQkaSTEDSuFpjcijvF/CPG18zfiNzc79TNI2Vh8uTsKWXNny5FtmG5rWtfrJkQItLZ1FWDrSphlAVWCKGCgWCggXAtpaZOApdp2vZU+1tbtMq57WtbNa+4yTECINmUApQUaWQizLkXKRmLWItYi7E+ZMw+ycOQAaFIgBgAUWwDG7AC24kAnnJkQNeHoIi5UVVXU2UAC5NybDmST7ZXn0fw37v8Arf8AulpECr/6ew37v+t/7o/6ew37v+t/7paRAr6GxKCMGVLMNQczn5mWERA04asHRagHiUMOdiLj5zZ142lXszHU1o0vHcU0GqPfRR6s3Ha1EcTfqlQfNZKE4j3wRy3ytbb2GH+aoY87jd5ieKnpJhFIBr0wW3XNgTyB4nXdAtSOW+ZAkOntOgTpVp3PrC/xMmAyBmIiEkREBERAREQEREBERAREQEREBERAREQEREBERAREQEREBNGNxaUkLubKLXNr7yAN3Uiaq+O1Koudhv1sq/ibh5C56Sq2/Rd8O/aVNO73UAC+McTdj7x5RsjdM2bXRqVPKynuINCD9kcpLnzfDoMiXA8K8PVEscBtOrSPdYsvFGJI9hNyns06GW3V2dliaKupVhcHQ/qORnG7TwD0jlbVTfK3Aj8jzE63Z+PSsuZD0ZT4lPIj89xmzE4dailXFwf/AMCORkkdHK7K2qaZy1O/SPA65eovvHT3cj0dPBU7BqR7O+oNIgKb8cvgbzInJbQwTUXyNrxVvvDn57ribtm7VejoO8nFSfip+z8vnIT9HWLjaiftVzL+8pg/1pqV8xcc7SfSqqwDKQynUEEEHyI3yowG16VWwByt91tD7OB9k3PhLEtSbs2Op0ujfjX8xZuvCRsb+q0iQaG0dQlUdm50XW6MfUbn0Nj04ydIWIiIEHaO16FAqK1VULXK3PBbBmPJRmW7HQZhc6zfUxlNSqs6gsxRQWFywUuVHMhVY25Ayj9LNhri2pJ24pVAtQpYfW2umapSZWVlK93iVOfvK2krq3/x+rO7tXJL1KlT9mNO0o16RA1tcLiBYgDWkpIOsDsWqqN7Ae0crzQu0aJfIKil72KggkEpnANt3d72vCcs3oemZhUro1aqrhCaa3A+rzlFLE2yoqmxBs28Ga8P/wDHdNENMViAUCEqgDm2G+jgliTcZcpsb6g89A7QVVNrMNd2o18uc9zk8D6EpTrLWNS7BkYdwALlrYiqy09e4p+lZbcBTG+dZAREQEREBERAREQEREBERAREQErcRiGqMUpkhFJFRxvJ400PA824bhr4dm0q7aUkNne92H2EHibz1sOp5Azz3KScFRBqTuAG8mTEImWQEpr9lEUX4BQOJJ/Ocx6RekQNJ1pLmGl2a4HiHhG8+Zt7ZF2ntNq53FaYPcU/BnH3unDzvK3F4d6lNwi3sFLEmwF2FrnrwElEQ63BejOHehSIDUyadMk02sL5BrlN1+EqdsbDqYcF83aUh4jazoPvMBoy8yLW5WuR2Oy6ZWjSVhYrTQEciFAIkkiVWfNaVVkYOjFWG4jlyI3MvT89Z1uxdrisCGAWoviXgR95Oa/EceBPO7Z2b9Hq5APq3u1Lp96n7N49X8JkNHZWDobOpup+YPNTuIlkTDuNo4JayZW04qRvB5j9JxeJoNTYo4sw9xHAjmDOy2Xj1rUw40O514qw3j8weIIMbS2clZbNoR4WG8fqOklWJ2cQRLXZu26lOwe7p1PeHkTv8j7xIuO2bVpeJbr99dV9v3fb7zIkhZ3dKrTrJpZ0bQgj4MDu8jPCJUpfsznT92x1H4HP+1veBONwuJem2ZDY8eR6MOM6zZO1lrC3hcC5XpzU8R8o5V4WWFxqVLgEhh4kYWYeYPDqNDwMkyvxGGV7ZhqPCwNmX8LDUSPW2mcOpbENekP80DUcAKijmbAFd5O4cYmFol523gn7ajiEr0qXZLUpt2qFlIrNT3EVEym9MAb/ABbpTYL0EKIF+kH9qHdghDVKVh2lOrdyCz5VzOoW9t0u8Dh2rstesLKO9h6W8JcaVHtoahHsUGw1uTcSEuV2D6InD1hVNYPY1ibIQW7XL3nJqEF+5qwAzacp1URAREQEREBETBYaC+p3QMxEQETAYHcd2hmYCJ4FVeY1uRqOG+Zzi17i3O+kD1EwrA7jfePcbGZgJ4rVQqlmNlAJJPADeZ7lVVqds1h+yQ3J4VHU7hzRSPawtuBuGcEpOaows9SxIO9VHgT2AknqzTnfSbH537JT3EIL+s+8L5Lv87fdl5tvaHY0iw1c92mDxY8T0Aux6CcV4RxPxZmY/FiT7SZZWG7D0GqOETxNz3ADex6D4mw4zqMZglo4VkTcMpJO9mLrdj1MzsDZfYoWe3aPYvyUDcgPIa3PEk9Jz3pXtlqtN1psVpi2oNi5zDW41C8rb98HL6DERKrIm1NnpXpmm99dQRvVhuZeo/43GfPdoK2HqdlWDZrXUqjlXUaZlsDbqp1HlYn6bIm09nU66ZKg6qRoyngyngf/AEbgwOAwO1jQYVVV2VtHQK12A3G1rqw1tew1I43HXYfbuHdc61NN2quDcbwVIuDOW2jgamHcJU1B/ZuBYPxt6r2+zxsSONojU9cynK3PgejD7Q+PIidKeHf3uHPJFtvc5+buF2tQP2/erD5jWU+Ow+Fqa037NvwtkPmLaey3tlLRxdzlcZW4fdb8J59Dr575Jm2umx2jeJeXfW5aTtasRKC1QBipvcdDY62uDbUTIrZSCCwI1BAOh6ECS6iAix9h4iRSCDY7+B4HqP0nDNgmnWOGvTauMvSekum2d6RIQq1biodBZWIbS+lgbHofZGHbtGXEVwyhT9RRysSm8dpUABvUPuUaDUknmGUEWOoljgdrumj3def2x/ePj5zjG3dptvHDoErimGejfKNWpFWUHiTTBF1boO6eh1lls7aFOspZCdDZlYFWU8mU6g/PeLiVeGxCVFzIwYdOfI8j0M81sMCwcEpUGiuu+33TwZfVNxx36y04/RzjN6uhiU1DbBTTEKAP3qA9merjU0vbdfWlvSqBgGUgg6gg3B8iJymJjl3iYnh6iIkJIkJNorndCCCovr9oAXuJHrbZFqRUXDk3vvAXxe2dIxXns5TnxxG+/wCb7JBx31wpAX0ux5cvy98570i2Zi6mKXEU0QjDdmaAJ77lmvisneCrmpkUxntqCdxljs3EJTpVMTVOUMxN9SbXsqgDViSbADUmwEl7LFdyatW6BgBTo6dxd93I8VQ8bGy6AX1YskRW20djDa1q+Ke/H07OexGysYXSreqzjFYkqO0TIlIrWTDMVzAFO9TJGrWO7SwiVcJtTsBl7cuHvkZqdz9Ut7uMRfKXzW1IBJ7hW1u+ic3VxO2MNtK79ijC9V6iMr0wLBaOQEZ0uDatq2bdquollsnDYwYkPVNTsyccHDOhUD6ShwdlBuPqs+7ybWwnSRA+a7U9FcaalZ6Sa06jU8L31ANHFmocU51uMrYgGxsT9GW2/WfU2RjyuIpsGKfWLSW6dmyDEIcNkJqdwpRUhhkW5J1NgT3cQKj0Xwb0qDLUXKxr4yoBcHu1cZVqUzoeKOptwvrrLOvXVFLOwVRqSTYCQ9obVVDkQdpVtfIDawO41G+wPieAMrOwZmD1mzuNVFrU0/AvP1jc+Q0lq0mVL5Iq3YnaHaGxzpSOuiPnqDrlH1a9DZj6vHdiNo0aVPOxyoB9xtAN1wBdeVrSLjMWlJS7tYD3kncqgasx4Aazl8djWrHM/dRdVS+6323O4t8F6nWXmsVc62taWNpbW7ZjVYOEW6opRrqt9SVte50JO4AAcCZP9G+yJ7ao1iP2SsrAj/yHTeRuHAHmdKujRz2ZrhN4U725FunIe/lN2Lrkd1fGd3IDix/TifbO9NPHh8V52Zsusnx+XijdZ7f28tQ9hSLEH9q2VgLbxTuRa50J6G3HSjrYNq9Cs4LJTplVLZbFn7QAqmcWsOJtyA4234LBtUdKNO4LXu28qo1eoeZ19rMOc670hwa08C1OmvdUUwoGp0qL7SeJPnMs89G+sdOq9iIlUkRECPj8GlZDTqC6n3g8CDvBB1BG6cFtLZ9TDtlqaqTZKn2W5Bvuv03HhyH0WeK1JWUqyhlIsQRcEciDvgfNHQEWIuORmErMm+7Jz3svn94dd/nw6XaPomRdsO1v/G5OXyRtSvkbjlac7VVkbJUVkf7rDf1UjRx1UmdMeS1J3hyy4a5Y2slKQRcag6giYqICLH/11EhIShuoup1KjeDxK/mPaNd8ujXVvCQeY4jzB1E9PHlrkj+Hh5sF8Nv9SjuCu/38PbyMSZNDYYfZ7vy936WmfJpO9GzD7Q7ZP8taEq2ZWKtzHyPBh0IMtMNt1hpUS/rJv9qk/I+yVTKw3i45rr8N/wA5hWB3GZZi9OW+tseWN4nd1GG2pRc2Vxfk11b2BrX9k9/QlBLIWpMdSaZtc8ypujHzBnKsoIsRccjNuGxVSn4HIH3W7ye4nT2ESfHE8qzimPhl1aYnEruenUHrqVb2shI/pm5NssP2lFxzamRUX3Cz/wBMpMNt1TpUUofvC7L8NV9ot1lrSqqwurBhzBBHvEnwVnhHmXry1bR2hSZkq03Ushsy7nynmrWYceHGUWKrhA175Vz2sCTY77AanyEuNrD6vyIt08pS2m3T1915ertvk/PztCy9GKZqMj1abgLc0VOqUyRYu3A1TqOSg2G9i3XyhpYjEIAA1JgNACjKfaVYj+mbRtSvxoUz5VT8jTEwZIm1t9nrYZitYrM/wuYlT/i1T9w3sdPzImG2tV4UP5qij5Ayngn0dPHX1W8SlO0sQf8ALpL51Gb4BF+c1NUxDeKsFH/iQL8XL/C0nwWROWsLjGYynSXNUYKNwvvJ5AbyeglTXx1Wrol6NP7xA7Vh6oNxTHU97ou+aqOERTmsS+7OxLPblma5t03TfOlcfq5WzTPDXQoKgsosN53kkneSTqx6nWRtp7SWiBcFnbwIN56n7qjiT8TYSJtLbYF0o2dxoWOtND1I8beqD5kSgZrEklndt5OrsfkAPYAOUmbdoVrTf3rcNmIrMzdpVYEi9uCIOIUH4k6n3AKNAv3mFlGqqePJm/JfaeQ90cLqGfUjUAeFf1PU+y09YnE27qi7nhwA+83IdN5+I0Y8MU9/IyZtVOSfKws4rEZdALufCPzJ4KOfu1kdFy3LG5OrMenyAHCKdO1yTdj4id55eQHASy2Fsz6RVsR9VTINTkzb1p9eBPSw+1M+bNOSfk16bTRhj5r70R2aUpmq4s9WxAO9aY8C9Cblj1a3CdBETO1kREBERAREQE0Y3B06q5KiBl5HnwIO8HqNZviBw+1vR+rRu1PNVpe+ovmP8wdR3uh3ymyo4vo3I8iN9jvBn1GVe09gUKxLEFHP+Ylg3S+hDfxAyd0bODAceFz5N3h7/F8ZsXGEeNbesveX26XHut1lpjvRzEU9UArL6tlf2qxyn2EeUqc1mym6sPssCrfysAfbO9NRevdmyaPFftt9ExGBAIIIO4jdPNSip3jXnuPvEhdlY3UlSdTbcfxDcfPf1m1cWR41/iW5X2jevxHWbKail+lujzcmjy4p3r1+nL01BhuN/PT4j9JrZrbwR57vfukxGBFwQRwI1EzF9LS3HQx67LTpbqhwosbqSp5qSD7bb/bNzYdeGnlp8N08Ggw3EHz0P5zNbS3rx1bqa/Fb4uiQmNqsMrPmHVRm06rb5TJNtZHohr6qR1uLfO83sdDNWni0Undg1k0tljw8bLNNv0DvLr+Km/zAI+M2jbeF/f0h5uB/utOW+lIN7W87j5z19KT76/zD9Zg8cxy9byqzxLrU2jRO6tSPk6/rMnH0f3tP+df1nIl0PFT7RMXp+p8I8xHkfN1T7Yww316I/wDsX9Zqfb2HG5y34Edviq2nNfSkH21/mEyMQDuzHyVj8bWkxe08QTjrXmV1W9If3dFz1chF+GZv6ZXYvF1aujvZfuU7qv8AEb5m8rgHlNAFQ7kt1cj5Lf8AKe1wd/GxboO6v6n2m3SXrhy3+TjbUYMfff7/APGlWv3aYBI05KvmR8hr85Lw+HC63ux3sfkOQ6TaqgCwAAG4DcJCq1y+imycWG9ui8h63u5zTFKYI8U8sVsuXVW8NekfnLZXxJuVTePE3BenVunDjyOunTA3cdSTvJ5k8YFlsoG/RVUEk9FUan2S92b6MValmrE0k+4pHaH8TC4QdBc9RMWXNOSer08Gnrhjpz6qrAYOpXfs6XC2dz4UHXm1ty++w1nfbOwKUaa00FlHPeSdSxPEk3JM94TCpSQJTUKo3AfHzPWbpxaCIiAiIgIiICIiAiIgIiICR8ZgqVUZalNXHJgDbqL7j1EkRA5nGeiK76NVk9V71F+JDD+b2SmxexsTT8VIsOdI5/6bBvYAZ38QPlYVCxAOV95AJV/4l0PvE2hqg3OD+JR81In0jF4KnVFqlNXHJgD7r7pT4j0SoHwNUp/hbMPdUDAey06Vy2rxLlfDjv8AFDkfpFT7iH+Ij4ZTMjFtxpn+Fgf91pd1/RSuPBUpv0YMh94zA+4SBW2Pik30GI5oyMPdcMfdOsarJ6uE6HDPb7yijHJxuv4lIHv3fGb6dRW8JB8iD8pFqkp41dPxo6j3sAJo+qfX6tj/AAkzrXWT3hwt7Nr/AG2/PstNZ5KjlK/6MvC48mcfIx9GX1/56n90v/WR6OX6bb9ycaK/dX3CBRX7q+4SEMOOb/zv/dM9h1f+d/1j+rr6H6df9yeq23D3TzUqBfEQPMgfOVzUkG8n+J2/Np5pvRB7uS/q2J+GsidZHaFo9mz3t9kw46nwOb8IZv8AaDMHGcqbnzygfE3+EzTpVG8NKqfKnU+ZW0lUtj4pt1Bh1dqYHwYke6cp1d+ztX2djjmZlX1Mz+OwX7o1B/ETbMOlgPOStnYKpXfJSG7R3I7idPWb1R0vYS5wPomx1r1ABxSkTr0NQgG34QD1nUYbDpTUIihVGgAFgJnvebTvLZjxVxxtWNkPZOxqVAd0XcizVG1dvbwHqiwHKWMRKOhERAREQEREBERAREQEREBERAREQEREBERAREQE0VsHTfx00b8Sg/MTfECubYOEO/DUP9JP0mRsTC/9vR/00/SWEQIB2Jhf+3o/6afpPA2BhP8AtqH+kn6SyiBEpbMoL4aNIeSKPkJKVQNwt5TM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347788"/>
            <a:ext cx="4572000" cy="2809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s://encrypted-tbn3.gstatic.com/images?q=tbn:ANd9GcRmlssb5C27Qdn3jTcd-0mRfSiv6fPyd2TjrFb2dDxI9dquOFD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657600"/>
            <a:ext cx="4743450" cy="3000376"/>
          </a:xfrm>
          <a:prstGeom prst="rect">
            <a:avLst/>
          </a:prstGeom>
          <a:noFill/>
        </p:spPr>
      </p:pic>
      <p:pic>
        <p:nvPicPr>
          <p:cNvPr id="18444" name="Picture 12" descr="http://ahdrilling.ca/wp-content/uploads/2012/04/controlled-artesian-wel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267200"/>
            <a:ext cx="2844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up water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Springs</a:t>
            </a:r>
            <a:r>
              <a:rPr lang="en-US" dirty="0" smtClean="0"/>
              <a:t> are a place where groundwater bubbles or flows out of cracks in the rock.</a:t>
            </a:r>
          </a:p>
          <a:p>
            <a:r>
              <a:rPr lang="en-US" dirty="0" smtClean="0"/>
              <a:t>Some springs can have warm or even </a:t>
            </a:r>
            <a:r>
              <a:rPr lang="en-US" u="sng" dirty="0" smtClean="0"/>
              <a:t>hot</a:t>
            </a:r>
            <a:r>
              <a:rPr lang="en-US" dirty="0" smtClean="0"/>
              <a:t> water which has been heated by rocks deep underground. 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geyser</a:t>
            </a:r>
            <a:r>
              <a:rPr lang="en-US" dirty="0" smtClean="0"/>
              <a:t> is a hot spring in which the water is under pressure, as the pressure builds it will eventually erupt into the air gushing hot water and steam.</a:t>
            </a:r>
          </a:p>
          <a:p>
            <a:pPr lvl="1"/>
            <a:r>
              <a:rPr lang="en-US" u="sng" dirty="0" smtClean="0"/>
              <a:t>Old Faithful </a:t>
            </a:r>
            <a:r>
              <a:rPr lang="en-US" dirty="0" smtClean="0"/>
              <a:t>is a famous geyser in Yellowstone National Park.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17418" name="Picture 10" descr="http://www.cityprofile.com/forum/attachments/california/3354-calistoga-geys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39243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how we get our water. (p. 83- 85)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491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How Water Moves underground</vt:lpstr>
      <vt:lpstr>Effects of Different Materials</vt:lpstr>
      <vt:lpstr>Water Zones</vt:lpstr>
      <vt:lpstr>Bringing Up Groundwater</vt:lpstr>
      <vt:lpstr>Bringing Up Groundwater</vt:lpstr>
      <vt:lpstr>Bringing up water (con’t)</vt:lpstr>
      <vt:lpstr>Bringing up water (con’t)</vt:lpstr>
      <vt:lpstr>Compare how we get our water. (p. 83- 85)</vt:lpstr>
      <vt:lpstr>Exit Tickets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Groundwater</dc:title>
  <dc:creator>Richard</dc:creator>
  <cp:lastModifiedBy>rkowaleski</cp:lastModifiedBy>
  <cp:revision>38</cp:revision>
  <dcterms:created xsi:type="dcterms:W3CDTF">2014-03-25T01:00:51Z</dcterms:created>
  <dcterms:modified xsi:type="dcterms:W3CDTF">2014-03-27T19:35:45Z</dcterms:modified>
</cp:coreProperties>
</file>