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BB6E-0AF3-4393-A2C3-0582438FC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7E6BB-52BB-468F-8478-20752EB3C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1759E-6FFF-41B6-918B-829960DF2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7F9A2-1C77-403B-BD7A-52A047E5F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37B2F-4C90-4C1A-9643-E10C4AD04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DB088-DC29-47D6-B248-1F32D3A16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9A59-3048-4387-86DC-41380073E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37745-2254-4C2A-978E-B524DEB48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6C719-1912-4F08-9403-23F50D580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577E-0BAA-49F4-B93A-4C6B94170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02F43-5797-4968-95C1-19B1B6146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A53FC-FD2D-479B-BF55-80E932C14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D628-AEF9-49AD-90FD-1CA1A2641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84353-749F-4F7A-A796-D7FA32F0F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69368-D29B-4C29-B821-D35AF2F72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2BAE7-F4F5-4AED-9F57-18EA4FDE6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CBA9D-9CB5-47AE-8817-6E437B2BB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B4DF0-593A-4C8B-9EC8-9AB3AD1106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30EC-A21D-49FA-870B-4B1520A9F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BB21A-2BE6-4ED4-82DB-DE7D7BBC6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EC1A3-3720-4D3A-A52B-2C95B8FFC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938D1-EA48-43A9-AAF7-9B719D590C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7D6EFE-E23F-4FE8-A608-92795ED1E3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D3A0B1-50F2-4903-9E12-68ACF8C1D7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2400">
                <a:latin typeface="Comic Sans MS" pitchFamily="66" charset="0"/>
              </a:rPr>
              <a:t>How to Obtain the Number of Sub-Atomic Particles in an </a:t>
            </a:r>
            <a:r>
              <a:rPr lang="en-US" sz="2400" b="1" u="sng">
                <a:latin typeface="Comic Sans MS" pitchFamily="66" charset="0"/>
              </a:rPr>
              <a:t>Atom</a:t>
            </a:r>
            <a:r>
              <a:rPr lang="en-US" sz="2400">
                <a:latin typeface="Comic Sans MS" pitchFamily="66" charset="0"/>
              </a:rPr>
              <a:t> Using a Periodic Table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43000" y="1752600"/>
            <a:ext cx="1676400" cy="21336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152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>
                    <a:alpha val="23000"/>
                  </a:srgbClr>
                </a:solidFill>
                <a:latin typeface="Comic Sans MS"/>
              </a:rPr>
              <a:t>8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828800" y="23622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O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600200" y="3048000"/>
            <a:ext cx="7620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Oxygen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600200" y="34290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15.9994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2514600" y="4038600"/>
            <a:ext cx="838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8006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400800" y="41148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600200" y="4572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Protons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114800" y="4572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Neutrons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553200" y="4572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Electrons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270000" y="5308600"/>
            <a:ext cx="1981200" cy="498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>
                <a:latin typeface="Comic Sans MS" pitchFamily="66" charset="0"/>
              </a:rPr>
              <a:t>Equal to the atomic # on the Periodic Table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08400" y="5257800"/>
            <a:ext cx="2209800" cy="6969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>
                <a:latin typeface="Comic Sans MS" pitchFamily="66" charset="0"/>
              </a:rPr>
              <a:t>Equal to the atomic mass </a:t>
            </a:r>
            <a:r>
              <a:rPr lang="en-US" sz="1300" b="1">
                <a:latin typeface="Comic Sans MS" pitchFamily="66" charset="0"/>
              </a:rPr>
              <a:t>(rounded to a whole #)</a:t>
            </a:r>
            <a:r>
              <a:rPr lang="en-US" sz="1300">
                <a:latin typeface="Comic Sans MS" pitchFamily="66" charset="0"/>
              </a:rPr>
              <a:t> minus the # of protons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426200" y="5321300"/>
            <a:ext cx="1600200" cy="498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>
                <a:latin typeface="Comic Sans MS" pitchFamily="66" charset="0"/>
              </a:rPr>
              <a:t>Equal to the # of protons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39700" y="5995988"/>
            <a:ext cx="8991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 u="sng" dirty="0">
                <a:latin typeface="Comic Sans MS" pitchFamily="66" charset="0"/>
              </a:rPr>
              <a:t>Example</a:t>
            </a:r>
            <a:r>
              <a:rPr lang="en-US" sz="1200" b="1" dirty="0">
                <a:latin typeface="Comic Sans MS" pitchFamily="66" charset="0"/>
              </a:rPr>
              <a:t>:  Determine the # of protons, neutrons, and electrons in an atom of oxygen.</a:t>
            </a:r>
          </a:p>
          <a:p>
            <a:pPr algn="ctr">
              <a:spcBef>
                <a:spcPct val="50000"/>
              </a:spcBef>
            </a:pPr>
            <a:r>
              <a:rPr lang="en-US" sz="1200" b="1" u="sng" dirty="0">
                <a:latin typeface="Comic Sans MS" pitchFamily="66" charset="0"/>
              </a:rPr>
              <a:t>Protons</a:t>
            </a:r>
            <a:r>
              <a:rPr lang="en-US" sz="1200" dirty="0">
                <a:latin typeface="Comic Sans MS" pitchFamily="66" charset="0"/>
              </a:rPr>
              <a:t> = 8 (Atomic #)          </a:t>
            </a:r>
            <a:r>
              <a:rPr lang="en-US" sz="1200" b="1" u="sng" dirty="0">
                <a:latin typeface="Comic Sans MS" pitchFamily="66" charset="0"/>
              </a:rPr>
              <a:t>Neutrons</a:t>
            </a:r>
            <a:r>
              <a:rPr lang="en-US" sz="1200" dirty="0">
                <a:latin typeface="Comic Sans MS" pitchFamily="66" charset="0"/>
              </a:rPr>
              <a:t> = 8 (Rounded atomic mass minus atomic #)          </a:t>
            </a:r>
            <a:r>
              <a:rPr lang="en-US" sz="1200" b="1" u="sng" dirty="0">
                <a:latin typeface="Comic Sans MS" pitchFamily="66" charset="0"/>
              </a:rPr>
              <a:t>Electrons</a:t>
            </a:r>
            <a:r>
              <a:rPr lang="en-US" sz="1200" dirty="0">
                <a:latin typeface="Comic Sans MS" pitchFamily="66" charset="0"/>
              </a:rPr>
              <a:t> = 8 (# of P)</a:t>
            </a:r>
          </a:p>
          <a:p>
            <a:pPr algn="ctr">
              <a:spcBef>
                <a:spcPct val="50000"/>
              </a:spcBef>
            </a:pPr>
            <a:r>
              <a:rPr lang="en-US" sz="1200" b="1" dirty="0">
                <a:latin typeface="Comic Sans MS" pitchFamily="66" charset="0"/>
              </a:rPr>
              <a:t>Neutron Calculations = 16 (P + N) – 8 (P) = 8 N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7493000" y="2108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6578600" y="25654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7569200" y="23368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7493000" y="2641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6731000" y="2032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7340600" y="2794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7035800" y="2032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6654800" y="2336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6807200" y="2794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6731000" y="2108200"/>
            <a:ext cx="1206500" cy="1085850"/>
            <a:chOff x="1968" y="1584"/>
            <a:chExt cx="2160" cy="1872"/>
          </a:xfrm>
        </p:grpSpPr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2208" y="1584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auto">
            <a:xfrm>
              <a:off x="2928" y="1584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5400" b="1">
                <a:latin typeface="Times New Roman" pitchFamily="18" charset="0"/>
              </a:endParaRPr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3264" y="2112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1968" y="2304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5400" b="1">
                <a:latin typeface="Times New Roman" pitchFamily="18" charset="0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2784" y="2640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5400" b="1">
                <a:latin typeface="Times New Roman" pitchFamily="18" charset="0"/>
              </a:endParaRPr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2592" y="2160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7416800" y="2184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6350000" y="1727200"/>
            <a:ext cx="1905000" cy="17526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5816600" y="1193800"/>
            <a:ext cx="3048000" cy="28956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4191000" y="2133600"/>
            <a:ext cx="990600" cy="1295400"/>
            <a:chOff x="864" y="1776"/>
            <a:chExt cx="779" cy="1104"/>
          </a:xfrm>
        </p:grpSpPr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864" y="1776"/>
              <a:ext cx="67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912" y="187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auto">
            <a:xfrm>
              <a:off x="912" y="225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5400" b="1">
                <a:latin typeface="Times New Roman" pitchFamily="18" charset="0"/>
              </a:endParaRPr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auto">
            <a:xfrm>
              <a:off x="960" y="2640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6186" name="Text Box 42"/>
            <p:cNvSpPr txBox="1">
              <a:spLocks noChangeArrowheads="1"/>
            </p:cNvSpPr>
            <p:nvPr/>
          </p:nvSpPr>
          <p:spPr bwMode="auto">
            <a:xfrm>
              <a:off x="1151" y="1825"/>
              <a:ext cx="492" cy="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=  8</a:t>
              </a:r>
            </a:p>
            <a:p>
              <a:endParaRPr lang="en-US" sz="1400" b="1">
                <a:latin typeface="Times New Roman" pitchFamily="18" charset="0"/>
              </a:endParaRPr>
            </a:p>
            <a:p>
              <a:r>
                <a:rPr lang="en-US" sz="1400" b="1">
                  <a:latin typeface="Times New Roman" pitchFamily="18" charset="0"/>
                </a:rPr>
                <a:t>=  8</a:t>
              </a:r>
            </a:p>
            <a:p>
              <a:endParaRPr lang="en-US" sz="1400" b="1">
                <a:latin typeface="Times New Roman" pitchFamily="18" charset="0"/>
              </a:endParaRPr>
            </a:p>
            <a:p>
              <a:r>
                <a:rPr lang="en-US" sz="1400" b="1">
                  <a:latin typeface="Times New Roman" pitchFamily="18" charset="0"/>
                </a:rPr>
                <a:t>=  8</a:t>
              </a:r>
            </a:p>
          </p:txBody>
        </p:sp>
      </p:grp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7188200" y="16510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7188200" y="34036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8102600" y="13462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8712200" y="25654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7950200" y="37846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6273800" y="37084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6193" name="Oval 49"/>
          <p:cNvSpPr>
            <a:spLocks noChangeArrowheads="1"/>
          </p:cNvSpPr>
          <p:nvPr/>
        </p:nvSpPr>
        <p:spPr bwMode="auto">
          <a:xfrm>
            <a:off x="6273800" y="14224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5740400" y="25654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6195" name="Oval 51"/>
          <p:cNvSpPr>
            <a:spLocks noChangeArrowheads="1"/>
          </p:cNvSpPr>
          <p:nvPr/>
        </p:nvSpPr>
        <p:spPr bwMode="auto">
          <a:xfrm>
            <a:off x="2120900" y="4902200"/>
            <a:ext cx="304800" cy="304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6196" name="Oval 52"/>
          <p:cNvSpPr>
            <a:spLocks noChangeArrowheads="1"/>
          </p:cNvSpPr>
          <p:nvPr/>
        </p:nvSpPr>
        <p:spPr bwMode="auto">
          <a:xfrm>
            <a:off x="4648200" y="4902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6197" name="Oval 53"/>
          <p:cNvSpPr>
            <a:spLocks noChangeArrowheads="1"/>
          </p:cNvSpPr>
          <p:nvPr/>
        </p:nvSpPr>
        <p:spPr bwMode="auto">
          <a:xfrm>
            <a:off x="71628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b="1">
                <a:latin typeface="Times New Roman" pitchFamily="18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08 -0.40269 C 0.22083 -0.40269 0.29792 -0.30098 0.29792 -0.17493 C 0.29792 -0.04959 0.22083 0.05352 0.12708 0.05352 C 0.03229 0.05352 -0.04375 -0.04959 -0.04375 -0.17493 C -0.04375 -0.30098 0.03229 -0.40269 0.12708 -0.40269 Z " pathEditMode="relative" rAng="0" ptsTypes="fffff">
                                      <p:cBhvr>
                                        <p:cTn id="40" dur="9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-0.24699 C 0.28663 -0.24699 0.3625 -0.14759 0.3625 -0.02456 C 0.3625 0.098 0.28663 0.1981 0.19375 0.1981 C 0.10034 0.1981 0.025 0.098 0.025 -0.02456 C 0.025 -0.14759 0.10034 -0.24699 0.19375 -0.24699 Z " pathEditMode="relative" rAng="0" ptsTypes="fffff">
                                      <p:cBhvr>
                                        <p:cTn id="42" dur="9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09 -0.06904 C 0.21459 -0.06904 0.28646 0.03059 0.28646 0.15339 C 0.28646 0.27595 0.21459 0.37605 0.12709 0.37605 C 0.03907 0.37605 -0.0323 0.27595 -0.0323 0.15339 C -0.0323 0.03059 0.03907 -0.06904 0.12709 -0.06904 Z " pathEditMode="relative" rAng="0" ptsTypes="fffff">
                                      <p:cBhvr>
                                        <p:cTn id="44" dur="9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92 -0.06904 C 0.02309 -0.06904 0.10139 0.03059 0.10139 0.15339 C 0.10139 0.27619 0.02309 0.37605 -0.07292 0.37605 C -0.1691 0.37605 -0.24653 0.27619 -0.24653 0.15339 C -0.24653 0.03059 -0.1691 -0.06904 -0.07292 -0.06904 Z " pathEditMode="relative" rAng="0" ptsTypes="fffff">
                                      <p:cBhvr>
                                        <p:cTn id="46" dur="9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59 -0.23587 C -0.04653 -0.23587 0.02951 -0.13624 0.02951 -0.01344 C 0.02951 0.10889 -0.04653 0.20922 -0.13959 0.20922 C -0.23334 0.20922 -0.30851 0.10889 -0.30851 -0.01344 C -0.30851 -0.13624 -0.23334 -0.23587 -0.13959 -0.23587 Z " pathEditMode="relative" rAng="0" ptsTypes="fffff">
                                      <p:cBhvr>
                                        <p:cTn id="48" dur="9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25 -0.41381 C 0.04062 -0.41381 0.12031 -0.31186 0.12031 -0.18582 C 0.12031 -0.06024 0.04062 0.0424 -0.05625 0.0424 C -0.15382 0.0424 -0.23281 -0.06024 -0.23281 -0.18582 C -0.23281 -0.31186 -0.15382 -0.41381 -0.05625 -0.41381 Z " pathEditMode="relative" rAng="0" ptsTypes="fffff">
                                      <p:cBhvr>
                                        <p:cTn id="50" dur="9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25764 C 0.05938 -0.25764 0.10625 -0.20046 0.10625 -0.12986 C 0.10625 -0.05972 0.05938 -0.00208 0.00209 -0.00208 C -0.05538 -0.00208 -0.10208 -0.05972 -0.10208 -0.12986 C -0.10208 -0.20046 -0.05538 -0.25764 0.00209 -0.25764 Z " pathEditMode="relative" rAng="0" ptsTypes="fffff">
                                      <p:cBhvr>
                                        <p:cTn id="52" dur="9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208 C 0.0625 -0.00208 0.11198 0.05463 0.11198 0.12454 C 0.11198 0.19421 0.0625 0.25139 0.00208 0.25139 C -0.05868 0.25139 -0.10781 0.19421 -0.10781 0.12454 C -0.10781 0.05463 -0.05868 -0.00208 0.00208 -0.00208 Z " pathEditMode="relative" rAng="0" ptsTypes="fffff">
                                      <p:cBhvr>
                                        <p:cTn id="54" dur="9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2" grpId="1" animBg="1"/>
      <p:bldP spid="6153" grpId="0" animBg="1"/>
      <p:bldP spid="6153" grpId="1" animBg="1"/>
      <p:bldP spid="6154" grpId="0" animBg="1"/>
      <p:bldP spid="6154" grpId="1" animBg="1"/>
      <p:bldP spid="6155" grpId="0"/>
      <p:bldP spid="6156" grpId="0"/>
      <p:bldP spid="6157" grpId="0"/>
      <p:bldP spid="6158" grpId="0" animBg="1"/>
      <p:bldP spid="6159" grpId="0" animBg="1"/>
      <p:bldP spid="6160" grpId="0" animBg="1"/>
      <p:bldP spid="6161" grpId="0" build="allAtOnce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2400">
                <a:latin typeface="Comic Sans MS" pitchFamily="66" charset="0"/>
              </a:rPr>
              <a:t>How to Obtain the Number of Sub-Atomic Particles in an </a:t>
            </a:r>
            <a:r>
              <a:rPr lang="en-US" sz="2400" b="1" u="sng">
                <a:latin typeface="Comic Sans MS" pitchFamily="66" charset="0"/>
              </a:rPr>
              <a:t>Ion</a:t>
            </a:r>
            <a:r>
              <a:rPr lang="en-US" sz="2400" b="1">
                <a:latin typeface="Comic Sans MS" pitchFamily="66" charset="0"/>
              </a:rPr>
              <a:t> </a:t>
            </a:r>
            <a:r>
              <a:rPr lang="en-US" sz="2400">
                <a:latin typeface="Comic Sans MS" pitchFamily="66" charset="0"/>
              </a:rPr>
              <a:t>Using a Periodic Table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905000" y="2362200"/>
            <a:ext cx="83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O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2133600" y="41148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648200" y="3810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400800" y="4114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371600" y="4495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Protons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62400" y="4419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Neutrons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629400" y="4572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Electrons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066800" y="5321300"/>
            <a:ext cx="1981200" cy="498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>
                <a:latin typeface="Comic Sans MS" pitchFamily="66" charset="0"/>
              </a:rPr>
              <a:t>Equal to the atomic # on the Periodic Table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56000" y="5257800"/>
            <a:ext cx="2209800" cy="6969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>
                <a:latin typeface="Comic Sans MS" pitchFamily="66" charset="0"/>
              </a:rPr>
              <a:t>Equal to the atomic mass </a:t>
            </a:r>
            <a:r>
              <a:rPr lang="en-US" sz="1300" b="1">
                <a:latin typeface="Comic Sans MS" pitchFamily="66" charset="0"/>
              </a:rPr>
              <a:t>(rounded to a whole #)</a:t>
            </a:r>
            <a:r>
              <a:rPr lang="en-US" sz="1300">
                <a:latin typeface="Comic Sans MS" pitchFamily="66" charset="0"/>
              </a:rPr>
              <a:t> minus the # of protons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19800" y="5181600"/>
            <a:ext cx="2743200" cy="774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Equal to the # of protons plus the # in the upper right corner if followed by a (-) </a:t>
            </a:r>
            <a:r>
              <a:rPr lang="en-US" sz="1100" b="1" u="sng">
                <a:latin typeface="Comic Sans MS" pitchFamily="66" charset="0"/>
              </a:rPr>
              <a:t>OR</a:t>
            </a:r>
            <a:r>
              <a:rPr lang="en-US" sz="1100">
                <a:latin typeface="Comic Sans MS" pitchFamily="66" charset="0"/>
              </a:rPr>
              <a:t> minus the # in the upper right corner if followed by a (+)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33350" y="5967413"/>
            <a:ext cx="8839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 u="sng">
                <a:latin typeface="Comic Sans MS" pitchFamily="66" charset="0"/>
              </a:rPr>
              <a:t>Example</a:t>
            </a:r>
            <a:r>
              <a:rPr lang="en-US" sz="1200" b="1">
                <a:latin typeface="Comic Sans MS" pitchFamily="66" charset="0"/>
              </a:rPr>
              <a:t>:  Determine the # of protons, neutrons, and electrons in the oxygen ion O²¯.   </a:t>
            </a:r>
          </a:p>
          <a:p>
            <a:pPr algn="ctr">
              <a:spcBef>
                <a:spcPct val="50000"/>
              </a:spcBef>
            </a:pPr>
            <a:r>
              <a:rPr lang="en-US" sz="1200" b="1" u="sng">
                <a:latin typeface="Comic Sans MS" pitchFamily="66" charset="0"/>
              </a:rPr>
              <a:t>Protons</a:t>
            </a:r>
            <a:r>
              <a:rPr lang="en-US" sz="1200">
                <a:latin typeface="Comic Sans MS" pitchFamily="66" charset="0"/>
              </a:rPr>
              <a:t> = 8 (Atomic #) 	              </a:t>
            </a:r>
            <a:r>
              <a:rPr lang="en-US" sz="1200" b="1" u="sng">
                <a:latin typeface="Comic Sans MS" pitchFamily="66" charset="0"/>
              </a:rPr>
              <a:t>Neutrons</a:t>
            </a:r>
            <a:r>
              <a:rPr lang="en-US" sz="1200">
                <a:latin typeface="Comic Sans MS" pitchFamily="66" charset="0"/>
              </a:rPr>
              <a:t> = 8 (Rounded atomic mass minus atomic #) 	         </a:t>
            </a:r>
            <a:r>
              <a:rPr lang="en-US" sz="1200" b="1" u="sng">
                <a:latin typeface="Comic Sans MS" pitchFamily="66" charset="0"/>
              </a:rPr>
              <a:t>Electrons</a:t>
            </a:r>
            <a:r>
              <a:rPr lang="en-US" sz="1200">
                <a:latin typeface="Comic Sans MS" pitchFamily="66" charset="0"/>
              </a:rPr>
              <a:t> = 10 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latin typeface="Comic Sans MS" pitchFamily="66" charset="0"/>
              </a:rPr>
              <a:t>Neutron Calculations = 16 (P + N) – 8 (P) = 8 N  		 Electron Calculations = 8 (e) + 2 (e) = 10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90800" y="1981200"/>
            <a:ext cx="679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2-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4800" y="2057400"/>
            <a:ext cx="1066800" cy="1916113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>
                <a:latin typeface="Comic Sans MS" pitchFamily="66" charset="0"/>
              </a:rPr>
              <a:t>Notice how two electrons have been gained by the atom, thus resulting in an ion</a:t>
            </a:r>
            <a:r>
              <a:rPr lang="en-US" sz="1300">
                <a:latin typeface="Comic Sans MS" pitchFamily="66" charset="0"/>
              </a:rPr>
              <a:t> </a:t>
            </a: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7673975" y="2133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6759575" y="25908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7750175" y="2362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7673975" y="2667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6911975" y="20574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7521575" y="2819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216775" y="2057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6835775" y="2362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6988175" y="2819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6934200" y="2133600"/>
            <a:ext cx="1206500" cy="1085850"/>
            <a:chOff x="1968" y="1584"/>
            <a:chExt cx="2160" cy="1872"/>
          </a:xfrm>
        </p:grpSpPr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2208" y="1584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2928" y="1584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5400" b="1">
                <a:latin typeface="Times New Roman" pitchFamily="18" charset="0"/>
              </a:endParaRPr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3264" y="2112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1968" y="2304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5400" b="1">
                <a:latin typeface="Times New Roman" pitchFamily="18" charset="0"/>
              </a:endParaRPr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2784" y="2640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5400" b="1">
                <a:latin typeface="Times New Roman" pitchFamily="18" charset="0"/>
              </a:endParaRPr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2592" y="2160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8077200" y="37338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>
            <a:off x="7597775" y="2209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6477000" y="1676400"/>
            <a:ext cx="1981200" cy="19050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Oval 35"/>
          <p:cNvSpPr>
            <a:spLocks noChangeArrowheads="1"/>
          </p:cNvSpPr>
          <p:nvPr/>
        </p:nvSpPr>
        <p:spPr bwMode="auto">
          <a:xfrm>
            <a:off x="5943600" y="1143000"/>
            <a:ext cx="2971800" cy="28956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04" name="Group 36"/>
          <p:cNvGrpSpPr>
            <a:grpSpLocks/>
          </p:cNvGrpSpPr>
          <p:nvPr/>
        </p:nvGrpSpPr>
        <p:grpSpPr bwMode="auto">
          <a:xfrm>
            <a:off x="4343400" y="2133600"/>
            <a:ext cx="1143000" cy="1295400"/>
            <a:chOff x="864" y="1776"/>
            <a:chExt cx="779" cy="1104"/>
          </a:xfrm>
        </p:grpSpPr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864" y="1776"/>
              <a:ext cx="67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912" y="187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912" y="225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5400" b="1">
                <a:latin typeface="Times New Roman" pitchFamily="18" charset="0"/>
              </a:endParaRPr>
            </a:p>
          </p:txBody>
        </p:sp>
        <p:sp>
          <p:nvSpPr>
            <p:cNvPr id="7208" name="Oval 40"/>
            <p:cNvSpPr>
              <a:spLocks noChangeArrowheads="1"/>
            </p:cNvSpPr>
            <p:nvPr/>
          </p:nvSpPr>
          <p:spPr bwMode="auto">
            <a:xfrm>
              <a:off x="960" y="2640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1151" y="1825"/>
              <a:ext cx="492" cy="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=  8</a:t>
              </a:r>
            </a:p>
            <a:p>
              <a:endParaRPr lang="en-US" sz="1400" b="1">
                <a:latin typeface="Times New Roman" pitchFamily="18" charset="0"/>
              </a:endParaRPr>
            </a:p>
            <a:p>
              <a:r>
                <a:rPr lang="en-US" sz="1400" b="1">
                  <a:latin typeface="Times New Roman" pitchFamily="18" charset="0"/>
                </a:rPr>
                <a:t>=  8</a:t>
              </a:r>
            </a:p>
            <a:p>
              <a:endParaRPr lang="en-US" sz="1400" b="1">
                <a:latin typeface="Times New Roman" pitchFamily="18" charset="0"/>
              </a:endParaRPr>
            </a:p>
            <a:p>
              <a:r>
                <a:rPr lang="en-US" sz="1400" b="1">
                  <a:latin typeface="Times New Roman" pitchFamily="18" charset="0"/>
                </a:rPr>
                <a:t>=  8</a:t>
              </a:r>
            </a:p>
          </p:txBody>
        </p:sp>
      </p:grp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4919663" y="3048000"/>
            <a:ext cx="3810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10</a:t>
            </a:r>
          </a:p>
        </p:txBody>
      </p:sp>
      <p:sp>
        <p:nvSpPr>
          <p:cNvPr id="7211" name="Oval 43"/>
          <p:cNvSpPr>
            <a:spLocks noChangeArrowheads="1"/>
          </p:cNvSpPr>
          <p:nvPr/>
        </p:nvSpPr>
        <p:spPr bwMode="auto">
          <a:xfrm>
            <a:off x="7924800" y="11430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12" name="Oval 44"/>
          <p:cNvSpPr>
            <a:spLocks noChangeArrowheads="1"/>
          </p:cNvSpPr>
          <p:nvPr/>
        </p:nvSpPr>
        <p:spPr bwMode="auto">
          <a:xfrm>
            <a:off x="8763000" y="27432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6248400" y="35052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6629400" y="12192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15" name="Oval 47"/>
          <p:cNvSpPr>
            <a:spLocks noChangeArrowheads="1"/>
          </p:cNvSpPr>
          <p:nvPr/>
        </p:nvSpPr>
        <p:spPr bwMode="auto">
          <a:xfrm>
            <a:off x="5867400" y="22098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>
            <a:off x="7543800" y="16002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7315200" y="35052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18" name="Oval 50"/>
          <p:cNvSpPr>
            <a:spLocks noChangeArrowheads="1"/>
          </p:cNvSpPr>
          <p:nvPr/>
        </p:nvSpPr>
        <p:spPr bwMode="auto">
          <a:xfrm>
            <a:off x="-457200" y="58674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19" name="Oval 51"/>
          <p:cNvSpPr>
            <a:spLocks noChangeArrowheads="1"/>
          </p:cNvSpPr>
          <p:nvPr/>
        </p:nvSpPr>
        <p:spPr bwMode="auto">
          <a:xfrm>
            <a:off x="-381000" y="6172200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-</a:t>
            </a:r>
          </a:p>
        </p:txBody>
      </p:sp>
      <p:sp>
        <p:nvSpPr>
          <p:cNvPr id="7220" name="Oval 52"/>
          <p:cNvSpPr>
            <a:spLocks noChangeArrowheads="1"/>
          </p:cNvSpPr>
          <p:nvPr/>
        </p:nvSpPr>
        <p:spPr bwMode="auto">
          <a:xfrm>
            <a:off x="1905000" y="4876800"/>
            <a:ext cx="304800" cy="304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+</a:t>
            </a:r>
          </a:p>
        </p:txBody>
      </p:sp>
      <p:sp>
        <p:nvSpPr>
          <p:cNvPr id="7221" name="Oval 53"/>
          <p:cNvSpPr>
            <a:spLocks noChangeArrowheads="1"/>
          </p:cNvSpPr>
          <p:nvPr/>
        </p:nvSpPr>
        <p:spPr bwMode="auto">
          <a:xfrm>
            <a:off x="4495800" y="4800600"/>
            <a:ext cx="304800" cy="3048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5400" b="1">
              <a:latin typeface="Times New Roman" pitchFamily="18" charset="0"/>
            </a:endParaRPr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72390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b="1">
                <a:latin typeface="Times New Roman" pitchFamily="18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08 -0.40269 C 0.22083 -0.40269 0.29792 -0.30098 0.29792 -0.17493 C 0.29792 -0.04959 0.22083 0.05352 0.12708 0.05352 C 0.03229 0.05352 -0.04375 -0.04959 -0.04375 -0.17493 C -0.04375 -0.30098 0.03229 -0.40269 0.12708 -0.40269 Z " pathEditMode="relative" rAng="0" ptsTypes="fffff">
                                      <p:cBhvr>
                                        <p:cTn id="14" dur="9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75 -0.21362 C 0.26163 -0.21362 0.3375 -0.11422 0.3375 0.00881 C 0.3375 0.13137 0.26163 0.23147 0.16875 0.23147 C 0.07534 0.23147 3.33333E-6 0.13137 3.33333E-6 0.00881 C 3.33333E-6 -0.11422 0.07534 -0.21362 0.16875 -0.21362 Z " pathEditMode="relative" rAng="0" ptsTypes="fffff">
                                      <p:cBhvr>
                                        <p:cTn id="16" dur="9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41 -0.06905 C 0.17291 -0.06905 0.24479 0.02757 0.24479 0.14736 C 0.24479 0.26691 0.17291 0.36492 0.08541 0.36492 C -0.00261 0.36492 -0.07396 0.26691 -0.07396 0.14736 C -0.07396 0.02757 -0.00261 -0.06905 0.08541 -0.06905 Z " pathEditMode="relative" rAng="0" ptsTypes="fffff">
                                      <p:cBhvr>
                                        <p:cTn id="18" dur="9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25 -0.05792 C 0.03177 -0.05792 0.10382 0.04171 0.10382 0.16451 C 0.10382 0.28731 0.03177 0.38717 -0.05625 0.38717 C -0.14462 0.38717 -0.21563 0.28731 -0.21563 0.16451 C -0.21563 0.04171 -0.14462 -0.05792 -0.05625 -0.05792 Z " pathEditMode="relative" rAng="0" ptsTypes="fffff">
                                      <p:cBhvr>
                                        <p:cTn id="20" dur="9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25 -0.25811 C -0.07622 -0.25811 -0.01059 -0.16914 -0.01059 -0.05885 C -0.01059 0.05097 -0.07622 0.14249 -0.15625 0.14249 C -0.23716 0.14249 -0.30157 0.05097 -0.30157 -0.05885 C -0.30157 -0.16914 -0.23716 -0.25811 -0.15625 -0.25811 Z " pathEditMode="relative" rAng="0" ptsTypes="fffff">
                                      <p:cBhvr>
                                        <p:cTn id="22" dur="9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91 -0.43605 C 0.02396 -0.43605 0.10365 -0.33411 0.10365 -0.20806 C 0.10365 -0.08248 0.02396 0.02016 -0.07291 0.02016 C -0.17048 0.02016 -0.24947 -0.08248 -0.24947 -0.20806 C -0.24947 -0.33411 -0.17048 -0.43605 -0.07291 -0.43605 Z " pathEditMode="relative" rAng="0" ptsTypes="fffff">
                                      <p:cBhvr>
                                        <p:cTn id="24" dur="9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27803 C 0.07899 -0.27803 0.12413 -0.21594 0.12413 -0.13902 C 0.12413 -0.06279 0.07899 -1.47359E-6 0.025 -1.47359E-6 C -0.03004 -1.47359E-6 -0.07396 -0.06279 -0.07396 -0.13902 C -0.07396 -0.21594 -0.03004 -0.27803 0.025 -0.27803 Z " pathEditMode="relative" rAng="0" ptsTypes="fffff">
                                      <p:cBhvr>
                                        <p:cTn id="26" dur="9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4421E-6 C 0.06198 3.74421E-6 0.1132 0.06163 0.1132 0.13786 C 0.1132 0.21362 0.06198 0.27595 -2.22222E-6 0.27595 C -0.06163 0.27595 -0.11128 0.21362 -0.11128 0.13786 C -0.11128 0.06163 -0.06163 3.74421E-6 -2.22222E-6 3.74421E-6 Z " pathEditMode="relative" rAng="0" ptsTypes="fffff">
                                      <p:cBhvr>
                                        <p:cTn id="28" dur="9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5635E-6 L 0.68958 -0.5581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-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7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208 -0.71409 C 0.93837 -0.71409 1.0092 -0.61492 1.0092 -0.49189 C 1.0092 -0.36956 0.93837 -0.269 0.85208 -0.269 C 0.76476 -0.269 0.69514 -0.36956 0.69514 -0.49189 C 0.69514 -0.61492 0.76476 -0.71409 0.85208 -0.71409 Z " pathEditMode="relative" rAng="0" ptsTypes="fffff">
                                      <p:cBhvr>
                                        <p:cTn id="46" dur="9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-7.78499E-7 L 0.68125 -0.4914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7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50" autoRev="1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9" dur="250" autoRev="1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4375 -0.75858 C 0.93004 -0.75858 1.00087 -0.66034 1.00087 -0.53708 C 1.00087 -0.4152 0.93004 -0.31349 0.84375 -0.31349 C 0.75642 -0.31349 0.68681 -0.4152 0.68681 -0.53708 C 0.68681 -0.66034 0.75642 -0.75858 0.84375 -0.75858 Z " pathEditMode="relative" rAng="0" ptsTypes="fffff">
                                      <p:cBhvr>
                                        <p:cTn id="64" dur="9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9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71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 tmFilter="0,0; .5, 1; 1, 1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2" grpId="1" animBg="1"/>
      <p:bldP spid="7173" grpId="0" animBg="1"/>
      <p:bldP spid="7173" grpId="1" animBg="1"/>
      <p:bldP spid="7174" grpId="0" animBg="1"/>
      <p:bldP spid="7174" grpId="1" animBg="1"/>
      <p:bldP spid="7175" grpId="0"/>
      <p:bldP spid="7176" grpId="0"/>
      <p:bldP spid="7177" grpId="0"/>
      <p:bldP spid="7178" grpId="0" animBg="1"/>
      <p:bldP spid="7179" grpId="0" animBg="1"/>
      <p:bldP spid="7180" grpId="0" animBg="1"/>
      <p:bldP spid="7181" grpId="0" build="allAtOnce"/>
      <p:bldP spid="7182" grpId="0"/>
      <p:bldP spid="7183" grpId="0" animBg="1"/>
      <p:bldP spid="7183" grpId="1" animBg="1"/>
      <p:bldP spid="7200" grpId="0" animBg="1"/>
      <p:bldP spid="7210" grpId="0" animBg="1"/>
      <p:bldP spid="7211" grpId="0" animBg="1"/>
      <p:bldP spid="7212" grpId="0" animBg="1"/>
      <p:bldP spid="7213" grpId="0" animBg="1"/>
      <p:bldP spid="7214" grpId="0" animBg="1"/>
      <p:bldP spid="7215" grpId="0" animBg="1"/>
      <p:bldP spid="7216" grpId="0" animBg="1"/>
      <p:bldP spid="7217" grpId="0" animBg="1"/>
      <p:bldP spid="7218" grpId="0" animBg="1"/>
      <p:bldP spid="7218" grpId="1" animBg="1"/>
      <p:bldP spid="7218" grpId="2" animBg="1"/>
      <p:bldP spid="7218" grpId="3" animBg="1"/>
      <p:bldP spid="7219" grpId="0" animBg="1"/>
      <p:bldP spid="7219" grpId="1" animBg="1"/>
      <p:bldP spid="7219" grpId="2" animBg="1"/>
      <p:bldP spid="7219" grpId="3" animBg="1"/>
      <p:bldP spid="7220" grpId="0" animBg="1"/>
      <p:bldP spid="7221" grpId="0" animBg="1"/>
      <p:bldP spid="722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284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1_Default Design</vt:lpstr>
      <vt:lpstr>How to Obtain the Number of Sub-Atomic Particles in an Atom Using a Periodic Table</vt:lpstr>
      <vt:lpstr>How to Obtain the Number of Sub-Atomic Particles in an Ion Using a Periodic Table</vt:lpstr>
    </vt:vector>
  </TitlesOfParts>
  <Company>HTBOE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Obtain the Number of Sub-Atomic Particles in an Atom Using a Periodic Table</dc:title>
  <dc:creator>jjones</dc:creator>
  <cp:lastModifiedBy>rkowaleski</cp:lastModifiedBy>
  <cp:revision>45</cp:revision>
  <dcterms:created xsi:type="dcterms:W3CDTF">2008-01-04T14:23:38Z</dcterms:created>
  <dcterms:modified xsi:type="dcterms:W3CDTF">2014-10-14T20:20:00Z</dcterms:modified>
</cp:coreProperties>
</file>