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303" r:id="rId2"/>
    <p:sldId id="263" r:id="rId3"/>
    <p:sldId id="265" r:id="rId4"/>
    <p:sldId id="269" r:id="rId5"/>
    <p:sldId id="268" r:id="rId6"/>
    <p:sldId id="256" r:id="rId7"/>
    <p:sldId id="257" r:id="rId8"/>
    <p:sldId id="270" r:id="rId9"/>
    <p:sldId id="264" r:id="rId10"/>
    <p:sldId id="282" r:id="rId11"/>
    <p:sldId id="304" r:id="rId12"/>
    <p:sldId id="305" r:id="rId13"/>
    <p:sldId id="306" r:id="rId14"/>
    <p:sldId id="271" r:id="rId15"/>
    <p:sldId id="272" r:id="rId16"/>
    <p:sldId id="283" r:id="rId17"/>
    <p:sldId id="290" r:id="rId18"/>
    <p:sldId id="307" r:id="rId19"/>
    <p:sldId id="308" r:id="rId20"/>
    <p:sldId id="293" r:id="rId21"/>
    <p:sldId id="288" r:id="rId22"/>
    <p:sldId id="289" r:id="rId23"/>
    <p:sldId id="291" r:id="rId24"/>
    <p:sldId id="287" r:id="rId25"/>
    <p:sldId id="286" r:id="rId26"/>
    <p:sldId id="284" r:id="rId27"/>
    <p:sldId id="292" r:id="rId28"/>
    <p:sldId id="298" r:id="rId29"/>
    <p:sldId id="294" r:id="rId30"/>
    <p:sldId id="273" r:id="rId31"/>
    <p:sldId id="260" r:id="rId32"/>
    <p:sldId id="266" r:id="rId33"/>
    <p:sldId id="310" r:id="rId34"/>
    <p:sldId id="258" r:id="rId35"/>
    <p:sldId id="299" r:id="rId36"/>
    <p:sldId id="295" r:id="rId37"/>
    <p:sldId id="300" r:id="rId38"/>
    <p:sldId id="259" r:id="rId39"/>
    <p:sldId id="274" r:id="rId40"/>
    <p:sldId id="297" r:id="rId41"/>
    <p:sldId id="302" r:id="rId42"/>
    <p:sldId id="262" r:id="rId43"/>
    <p:sldId id="301" r:id="rId44"/>
    <p:sldId id="261" r:id="rId45"/>
    <p:sldId id="309" r:id="rId46"/>
    <p:sldId id="296" r:id="rId47"/>
    <p:sldId id="275" r:id="rId48"/>
    <p:sldId id="276" r:id="rId49"/>
    <p:sldId id="277" r:id="rId50"/>
    <p:sldId id="278" r:id="rId51"/>
    <p:sldId id="279" r:id="rId52"/>
    <p:sldId id="280" r:id="rId53"/>
    <p:sldId id="281" r:id="rId54"/>
    <p:sldId id="267"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138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5A2C6C9-E722-4F9A-B21B-47540908DBC9}" type="slidenum">
              <a:rPr lang="en-US"/>
              <a:pPr>
                <a:defRPr/>
              </a:pPr>
              <a:t>‹#›</a:t>
            </a:fld>
            <a:endParaRPr lang="en-US"/>
          </a:p>
        </p:txBody>
      </p:sp>
    </p:spTree>
    <p:extLst>
      <p:ext uri="{BB962C8B-B14F-4D97-AF65-F5344CB8AC3E}">
        <p14:creationId xmlns:p14="http://schemas.microsoft.com/office/powerpoint/2010/main" val="3455056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0894BEE-BA4B-407B-A3C8-A0D92FDD35D7}" type="slidenum">
              <a:rPr lang="en-US"/>
              <a:pPr/>
              <a:t>6</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4461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BBA69E5-5750-4FED-B619-F89F69BEF60F}" type="slidenum">
              <a:rPr lang="en-US"/>
              <a:pPr/>
              <a:t>7</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9776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2105C42-881E-4161-800F-E3EC3AFB9484}" type="slidenum">
              <a:rPr lang="en-US"/>
              <a:pPr/>
              <a:t>31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248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1DAE3F0-04BF-4766-8F09-A77001F3CC82}" type="slidenum">
              <a:rPr lang="en-US"/>
              <a:pPr/>
              <a:t>34</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5134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3E969E2-2071-43DB-B5B1-E317584D7D20}" type="slidenum">
              <a:rPr lang="en-US"/>
              <a:pPr/>
              <a:t>38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6227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7241502-6292-4DAC-813E-008CD2477246}" type="slidenum">
              <a:rPr lang="en-US"/>
              <a:pPr/>
              <a:t>42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145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8669AB1-CCEE-4F83-8BD6-1F4EB263DB16}" type="slidenum">
              <a:rPr lang="en-US"/>
              <a:pPr/>
              <a:t>44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1881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F6934A29-8DF0-44E1-8EA7-1F452A26E6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96D0FF-DA92-4EC3-B1A0-BE617C352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18060A6-7F5D-453B-8367-1E1D2831E7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4D2F4B-F32D-4878-8A64-C45D6971A1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DD5354D-041B-4817-A9C9-4B18813285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6D676D7-BD23-41FD-B050-EC0F23B02A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DAF5D9E-9193-4920-AEA8-60A1028AE2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7E9619C-36B4-4EA5-85FB-11B94E4D6B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A174EDE-829F-4982-9AAC-3319235D8C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7CC83DA-B29A-46FE-9B4C-2CF2BC05CC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940180F-66A4-4973-8B3E-E4DBC9EA3D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EF91EC0-B148-48FE-B9C2-548BB7B83B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411937C5-F2A7-41E0-B074-36EC414835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nn.com/2015/01/12/studentnews/sn-content-tues/index.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Yw275056J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iddleschoolchemistry.com/multimedia/chapter5/lesson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youtu.be/w_tc8tlEoBs" TargetMode="External"/><Relationship Id="rId2" Type="http://schemas.openxmlformats.org/officeDocument/2006/relationships/hyperlink" Target="http://youtu.be/wAASkJaDyz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ience.howstuffworks.com/6540-mythbusters-lets-talk-buoyancy-video.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pp.discoveryeducation.com/learn/player/9a671f75-72a1-44a9-ae75-34bfea35122e"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hyperlink" Target="https://youtu.be/4HSFKwho7MQ"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pp.discoveryeducation.com/learn/player/a43a65e8-9e99-4af0-a3a5-5e141540088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tU_nx2A1WhQ" TargetMode="External"/><Relationship Id="rId2" Type="http://schemas.openxmlformats.org/officeDocument/2006/relationships/hyperlink" Target="http://www.youtube.com/watch?v=eHeUN6rr_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Corners </a:t>
            </a:r>
          </a:p>
        </p:txBody>
      </p:sp>
      <p:sp>
        <p:nvSpPr>
          <p:cNvPr id="3" name="Content Placeholder 2"/>
          <p:cNvSpPr>
            <a:spLocks noGrp="1"/>
          </p:cNvSpPr>
          <p:nvPr>
            <p:ph idx="1"/>
          </p:nvPr>
        </p:nvSpPr>
        <p:spPr/>
        <p:txBody>
          <a:bodyPr/>
          <a:lstStyle/>
          <a:p>
            <a:r>
              <a:rPr lang="en-US" dirty="0"/>
              <a:t>Where is most of the water on Earth found? Oceans, Rivers, Lakes, Ice</a:t>
            </a:r>
          </a:p>
          <a:p>
            <a:r>
              <a:rPr lang="en-US" dirty="0"/>
              <a:t>Where is most of the freshwater on Earth found? Oceans, Rivers, Lakes, Ice</a:t>
            </a:r>
          </a:p>
          <a:p>
            <a:r>
              <a:rPr lang="en-US" dirty="0"/>
              <a:t>Where is most of the accessible freshwater located? Oceans, Rivers, Lakes, Ice</a:t>
            </a:r>
          </a:p>
          <a:p>
            <a:pPr>
              <a:buNone/>
            </a:pPr>
            <a:endParaRPr lang="en-US" dirty="0"/>
          </a:p>
        </p:txBody>
      </p:sp>
    </p:spTree>
    <p:extLst>
      <p:ext uri="{BB962C8B-B14F-4D97-AF65-F5344CB8AC3E}">
        <p14:creationId xmlns:p14="http://schemas.microsoft.com/office/powerpoint/2010/main" val="4149052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Water Crisis</a:t>
            </a:r>
          </a:p>
        </p:txBody>
      </p:sp>
      <p:sp>
        <p:nvSpPr>
          <p:cNvPr id="3" name="Content Placeholder 2"/>
          <p:cNvSpPr>
            <a:spLocks noGrp="1"/>
          </p:cNvSpPr>
          <p:nvPr>
            <p:ph idx="1"/>
          </p:nvPr>
        </p:nvSpPr>
        <p:spPr/>
        <p:txBody>
          <a:bodyPr/>
          <a:lstStyle/>
          <a:p>
            <a:endParaRPr lang="en-US" dirty="0"/>
          </a:p>
        </p:txBody>
      </p:sp>
      <p:pic>
        <p:nvPicPr>
          <p:cNvPr id="1026" name="Picture 2" descr="http://ilbioeconomista.files.wordpress.com/2013/08/worldmap-bigger-size.jpg"/>
          <p:cNvPicPr>
            <a:picLocks noChangeAspect="1" noChangeArrowheads="1"/>
          </p:cNvPicPr>
          <p:nvPr/>
        </p:nvPicPr>
        <p:blipFill>
          <a:blip r:embed="rId2" cstate="print"/>
          <a:srcRect/>
          <a:stretch>
            <a:fillRect/>
          </a:stretch>
        </p:blipFill>
        <p:spPr bwMode="auto">
          <a:xfrm>
            <a:off x="609600" y="1412643"/>
            <a:ext cx="8001000" cy="5064357"/>
          </a:xfrm>
          <a:prstGeom prst="rect">
            <a:avLst/>
          </a:prstGeom>
          <a:noFill/>
        </p:spPr>
      </p:pic>
      <p:sp>
        <p:nvSpPr>
          <p:cNvPr id="5" name="Right Arrow 4"/>
          <p:cNvSpPr/>
          <p:nvPr/>
        </p:nvSpPr>
        <p:spPr>
          <a:xfrm>
            <a:off x="5486400" y="3581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026965">
            <a:off x="1855654" y="378805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368520">
            <a:off x="5029586" y="4379047"/>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5392075">
            <a:off x="6170610" y="384493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ilm">
            <a:hlinkClick r:id="rId3"/>
          </p:cNvPr>
          <p:cNvSpPr>
            <a:spLocks noEditPoints="1" noChangeArrowheads="1"/>
          </p:cNvSpPr>
          <p:nvPr/>
        </p:nvSpPr>
        <p:spPr bwMode="auto">
          <a:xfrm>
            <a:off x="8305800" y="228600"/>
            <a:ext cx="542925" cy="10525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Hydrologic Cycle</a:t>
            </a:r>
          </a:p>
        </p:txBody>
      </p:sp>
      <p:sp>
        <p:nvSpPr>
          <p:cNvPr id="5" name="Subtitle 4"/>
          <p:cNvSpPr>
            <a:spLocks noGrp="1"/>
          </p:cNvSpPr>
          <p:nvPr>
            <p:ph type="subTitle" idx="1"/>
          </p:nvPr>
        </p:nvSpPr>
        <p:spPr/>
        <p:txBody>
          <a:bodyPr/>
          <a:lstStyle/>
          <a:p>
            <a:r>
              <a:rPr lang="en-US" dirty="0"/>
              <a:t>What processes are part of the Hydrologic Cycle?</a:t>
            </a:r>
          </a:p>
          <a:p>
            <a:r>
              <a:rPr lang="en-US" dirty="0"/>
              <a:t>Explain how the Hydrologic Cycle impacts the Global Water Crisis.</a:t>
            </a:r>
          </a:p>
          <a:p>
            <a:endParaRPr lang="en-US" dirty="0"/>
          </a:p>
        </p:txBody>
      </p:sp>
    </p:spTree>
    <p:extLst>
      <p:ext uri="{BB962C8B-B14F-4D97-AF65-F5344CB8AC3E}">
        <p14:creationId xmlns:p14="http://schemas.microsoft.com/office/powerpoint/2010/main" val="7113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Cycle Journey</a:t>
            </a:r>
          </a:p>
        </p:txBody>
      </p:sp>
      <p:sp>
        <p:nvSpPr>
          <p:cNvPr id="3" name="Content Placeholder 2"/>
          <p:cNvSpPr>
            <a:spLocks noGrp="1"/>
          </p:cNvSpPr>
          <p:nvPr>
            <p:ph idx="1"/>
          </p:nvPr>
        </p:nvSpPr>
        <p:spPr>
          <a:xfrm>
            <a:off x="609600" y="1600200"/>
            <a:ext cx="3733800" cy="4419600"/>
          </a:xfrm>
        </p:spPr>
        <p:txBody>
          <a:bodyPr/>
          <a:lstStyle/>
          <a:p>
            <a:r>
              <a:rPr lang="en-US" dirty="0"/>
              <a:t>Cloud-1</a:t>
            </a:r>
          </a:p>
          <a:p>
            <a:r>
              <a:rPr lang="en-US" dirty="0"/>
              <a:t>Mountain 2</a:t>
            </a:r>
          </a:p>
          <a:p>
            <a:r>
              <a:rPr lang="en-US" dirty="0"/>
              <a:t>Ocean 3 </a:t>
            </a:r>
          </a:p>
          <a:p>
            <a:r>
              <a:rPr lang="en-US" dirty="0"/>
              <a:t>Stream/ River 4</a:t>
            </a:r>
          </a:p>
          <a:p>
            <a:r>
              <a:rPr lang="en-US" dirty="0"/>
              <a:t>Groundwater 5</a:t>
            </a:r>
          </a:p>
          <a:p>
            <a:r>
              <a:rPr lang="en-US" dirty="0"/>
              <a:t>Animal 6</a:t>
            </a:r>
          </a:p>
          <a:p>
            <a:r>
              <a:rPr lang="en-US" dirty="0"/>
              <a:t>Plant 7</a:t>
            </a:r>
          </a:p>
        </p:txBody>
      </p:sp>
      <p:sp>
        <p:nvSpPr>
          <p:cNvPr id="4" name="TextBox 3"/>
          <p:cNvSpPr txBox="1"/>
          <p:nvPr/>
        </p:nvSpPr>
        <p:spPr>
          <a:xfrm>
            <a:off x="4800600" y="1676400"/>
            <a:ext cx="3409950" cy="3139321"/>
          </a:xfrm>
          <a:prstGeom prst="rect">
            <a:avLst/>
          </a:prstGeom>
          <a:noFill/>
        </p:spPr>
        <p:txBody>
          <a:bodyPr wrap="square" rtlCol="0">
            <a:spAutoFit/>
          </a:bodyPr>
          <a:lstStyle/>
          <a:p>
            <a:r>
              <a:rPr lang="en-US" dirty="0"/>
              <a:t>Go to your assigned station. This is destination 1.</a:t>
            </a:r>
          </a:p>
          <a:p>
            <a:endParaRPr lang="en-US" dirty="0"/>
          </a:p>
          <a:p>
            <a:r>
              <a:rPr lang="en-US" dirty="0"/>
              <a:t>Choose a slip of paper out of the bag and read the statement. Record your station, directions, and destination on your log.</a:t>
            </a:r>
          </a:p>
          <a:p>
            <a:endParaRPr lang="en-US" dirty="0"/>
          </a:p>
          <a:p>
            <a:r>
              <a:rPr lang="en-US" dirty="0"/>
              <a:t>Stay at your station until I call “cycle”.</a:t>
            </a:r>
          </a:p>
        </p:txBody>
      </p:sp>
    </p:spTree>
    <p:extLst>
      <p:ext uri="{BB962C8B-B14F-4D97-AF65-F5344CB8AC3E}">
        <p14:creationId xmlns:p14="http://schemas.microsoft.com/office/powerpoint/2010/main" val="88123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Hydrologic Cycle</a:t>
            </a:r>
          </a:p>
        </p:txBody>
      </p:sp>
      <p:sp>
        <p:nvSpPr>
          <p:cNvPr id="3" name="Content Placeholder 2"/>
          <p:cNvSpPr>
            <a:spLocks noGrp="1"/>
          </p:cNvSpPr>
          <p:nvPr>
            <p:ph idx="1"/>
          </p:nvPr>
        </p:nvSpPr>
        <p:spPr/>
        <p:txBody>
          <a:bodyPr/>
          <a:lstStyle/>
          <a:p>
            <a:endParaRPr lang="en-US"/>
          </a:p>
        </p:txBody>
      </p:sp>
      <p:pic>
        <p:nvPicPr>
          <p:cNvPr id="1026" name="Picture 2" descr="Water cycle for kids post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72745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9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The Water Cycle</a:t>
            </a:r>
          </a:p>
        </p:txBody>
      </p:sp>
      <p:sp>
        <p:nvSpPr>
          <p:cNvPr id="8195" name="Rectangle 3"/>
          <p:cNvSpPr>
            <a:spLocks noGrp="1" noChangeArrowheads="1"/>
          </p:cNvSpPr>
          <p:nvPr>
            <p:ph type="body" idx="1"/>
          </p:nvPr>
        </p:nvSpPr>
        <p:spPr/>
        <p:txBody>
          <a:bodyPr/>
          <a:lstStyle/>
          <a:p>
            <a:pPr eaLnBrk="1" hangingPunct="1"/>
            <a:r>
              <a:rPr lang="en-US" dirty="0"/>
              <a:t>Water is the ultimate </a:t>
            </a:r>
            <a:r>
              <a:rPr lang="en-US" b="1" dirty="0"/>
              <a:t>recycled</a:t>
            </a:r>
            <a:r>
              <a:rPr lang="en-US" dirty="0"/>
              <a:t> product. It is constantly </a:t>
            </a:r>
            <a:r>
              <a:rPr lang="en-US" b="1" dirty="0"/>
              <a:t>renewed</a:t>
            </a:r>
            <a:r>
              <a:rPr lang="en-US" dirty="0"/>
              <a:t> and </a:t>
            </a:r>
            <a:r>
              <a:rPr lang="en-US" b="1" dirty="0"/>
              <a:t>purified </a:t>
            </a:r>
            <a:r>
              <a:rPr lang="en-US" dirty="0"/>
              <a:t>through the </a:t>
            </a:r>
            <a:r>
              <a:rPr lang="en-US" b="1" dirty="0"/>
              <a:t>natural</a:t>
            </a:r>
            <a:r>
              <a:rPr lang="en-US" dirty="0"/>
              <a:t> process of the water cycle. </a:t>
            </a:r>
          </a:p>
          <a:p>
            <a:pPr eaLnBrk="1" hangingPunct="1"/>
            <a:r>
              <a:rPr lang="en-US" dirty="0"/>
              <a:t>Water falls from clouds as </a:t>
            </a:r>
            <a:r>
              <a:rPr lang="en-US" b="1" dirty="0"/>
              <a:t>precipitation</a:t>
            </a:r>
            <a:r>
              <a:rPr lang="en-US" dirty="0"/>
              <a:t> in the form of rain, snow, sleet, ice, . . .</a:t>
            </a:r>
          </a:p>
          <a:p>
            <a:pPr eaLnBrk="1" hangingPunct="1"/>
            <a:r>
              <a:rPr lang="en-US" i="1" dirty="0">
                <a:hlinkClick r:id="rId2"/>
              </a:rPr>
              <a:t>http://www.youtube.com/watch?v=Yw275056JtA</a:t>
            </a:r>
            <a:endParaRPr lang="en-US" dirty="0"/>
          </a:p>
          <a:p>
            <a:pPr eaLnBrk="1" hangingPunct="1"/>
            <a:endParaRPr lang="en-US" dirty="0"/>
          </a:p>
          <a:p>
            <a:pPr eaLnBrk="1" hangingPunct="1"/>
            <a:r>
              <a:rPr lang="en-US" dirty="0"/>
              <a:t> </a:t>
            </a:r>
          </a:p>
          <a:p>
            <a:pPr eaLnBrk="1" hangingPunct="1">
              <a:buFont typeface="Wingdings" pitchFamily="2" charset="2"/>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Water Cycle</a:t>
            </a:r>
          </a:p>
        </p:txBody>
      </p:sp>
      <p:sp>
        <p:nvSpPr>
          <p:cNvPr id="9219" name="Rectangle 3"/>
          <p:cNvSpPr>
            <a:spLocks noGrp="1" noChangeArrowheads="1"/>
          </p:cNvSpPr>
          <p:nvPr>
            <p:ph type="body" idx="1"/>
          </p:nvPr>
        </p:nvSpPr>
        <p:spPr/>
        <p:txBody>
          <a:bodyPr/>
          <a:lstStyle/>
          <a:p>
            <a:pPr eaLnBrk="1" hangingPunct="1">
              <a:lnSpc>
                <a:spcPct val="90000"/>
              </a:lnSpc>
            </a:pPr>
            <a:r>
              <a:rPr lang="en-US" sz="3000" dirty="0"/>
              <a:t>It can be: </a:t>
            </a:r>
            <a:r>
              <a:rPr lang="en-US" sz="3000" b="1" dirty="0"/>
              <a:t>absorbed</a:t>
            </a:r>
            <a:r>
              <a:rPr lang="en-US" sz="3000" dirty="0"/>
              <a:t> into the soil and stored as </a:t>
            </a:r>
            <a:r>
              <a:rPr lang="en-US" sz="3000" b="1" dirty="0"/>
              <a:t>groundwater</a:t>
            </a:r>
            <a:r>
              <a:rPr lang="en-US" sz="3000" dirty="0"/>
              <a:t>; it can </a:t>
            </a:r>
            <a:r>
              <a:rPr lang="en-US" sz="3000" b="1" dirty="0"/>
              <a:t>runoff</a:t>
            </a:r>
            <a:r>
              <a:rPr lang="en-US" sz="3000" dirty="0"/>
              <a:t> into rivers, streams, the ocean; it can </a:t>
            </a:r>
            <a:r>
              <a:rPr lang="en-US" sz="3000" b="1" dirty="0"/>
              <a:t>evaporate</a:t>
            </a:r>
            <a:r>
              <a:rPr lang="en-US" sz="3000" dirty="0"/>
              <a:t> back into clouds; it can be </a:t>
            </a:r>
            <a:r>
              <a:rPr lang="en-US" sz="3000" b="1" dirty="0"/>
              <a:t>condensed </a:t>
            </a:r>
            <a:r>
              <a:rPr lang="en-US" sz="3000" dirty="0"/>
              <a:t>from the air as dew it can be </a:t>
            </a:r>
            <a:r>
              <a:rPr lang="en-US" sz="3000" b="1" dirty="0"/>
              <a:t>transpired </a:t>
            </a:r>
            <a:r>
              <a:rPr lang="en-US" sz="3000" dirty="0"/>
              <a:t>by plants into the atmosphere; it can be </a:t>
            </a:r>
            <a:r>
              <a:rPr lang="en-US" sz="3000" b="1" dirty="0"/>
              <a:t>stored</a:t>
            </a:r>
            <a:r>
              <a:rPr lang="en-US" sz="3000" dirty="0"/>
              <a:t> in the polar ice caps.</a:t>
            </a:r>
          </a:p>
          <a:p>
            <a:pPr eaLnBrk="1" hangingPunct="1">
              <a:lnSpc>
                <a:spcPct val="90000"/>
              </a:lnSpc>
            </a:pPr>
            <a:r>
              <a:rPr lang="en-US" sz="3000" dirty="0"/>
              <a:t>The process continues over and over again each time cleaning and renewing the water.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Cycle- Vocabulary</a:t>
            </a:r>
          </a:p>
        </p:txBody>
      </p:sp>
      <p:sp>
        <p:nvSpPr>
          <p:cNvPr id="3" name="Content Placeholder 2"/>
          <p:cNvSpPr>
            <a:spLocks noGrp="1"/>
          </p:cNvSpPr>
          <p:nvPr>
            <p:ph idx="1"/>
          </p:nvPr>
        </p:nvSpPr>
        <p:spPr>
          <a:ln>
            <a:noFill/>
          </a:ln>
        </p:spPr>
        <p:txBody>
          <a:bodyPr/>
          <a:lstStyle/>
          <a:p>
            <a:r>
              <a:rPr lang="en-US" b="1" dirty="0"/>
              <a:t>Transpiration</a:t>
            </a:r>
            <a:r>
              <a:rPr lang="en-US" dirty="0"/>
              <a:t>- </a:t>
            </a:r>
            <a:r>
              <a:rPr lang="en-US" sz="2800" dirty="0"/>
              <a:t>The process of evaporation from plants is called transpiration.(In other words, it’s like plants sweating.)</a:t>
            </a:r>
          </a:p>
          <a:p>
            <a:endParaRPr lang="en-US" sz="2800" dirty="0"/>
          </a:p>
          <a:p>
            <a:r>
              <a:rPr lang="en-US" sz="2800" b="1" dirty="0"/>
              <a:t>Infiltration</a:t>
            </a:r>
            <a:r>
              <a:rPr lang="en-US" sz="2800" dirty="0"/>
              <a:t>- When precipitation falls to the ground and is absorbed by the soil creating layers of water called groundwater. </a:t>
            </a:r>
          </a:p>
        </p:txBody>
      </p:sp>
      <p:pic>
        <p:nvPicPr>
          <p:cNvPr id="5" name="Picture 6" descr="pepper"/>
          <p:cNvPicPr>
            <a:picLocks noChangeAspect="1" noChangeArrowheads="1"/>
          </p:cNvPicPr>
          <p:nvPr/>
        </p:nvPicPr>
        <p:blipFill>
          <a:blip r:embed="rId2" cstate="print"/>
          <a:srcRect/>
          <a:stretch>
            <a:fillRect/>
          </a:stretch>
        </p:blipFill>
        <p:spPr bwMode="auto">
          <a:xfrm>
            <a:off x="7467600" y="2362200"/>
            <a:ext cx="1440873"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powers the water cycle?</a:t>
            </a:r>
          </a:p>
        </p:txBody>
      </p:sp>
      <p:pic>
        <p:nvPicPr>
          <p:cNvPr id="4" name="yui_3_5_1_4_1421895581825_740" descr="http://rmbel.info/wp-content/uploads/2013/04/WaterCycle.jpg"/>
          <p:cNvPicPr>
            <a:picLocks noGrp="1"/>
          </p:cNvPicPr>
          <p:nvPr>
            <p:ph idx="1"/>
          </p:nvPr>
        </p:nvPicPr>
        <p:blipFill>
          <a:blip r:embed="rId2" cstate="print"/>
          <a:srcRect/>
          <a:stretch>
            <a:fillRect/>
          </a:stretch>
        </p:blipFill>
        <p:spPr bwMode="auto">
          <a:xfrm>
            <a:off x="762000" y="1676400"/>
            <a:ext cx="7696200" cy="4648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Processes of the Hydrologic Cycle</a:t>
            </a:r>
          </a:p>
        </p:txBody>
      </p:sp>
      <p:sp>
        <p:nvSpPr>
          <p:cNvPr id="3" name="Content Placeholder 2"/>
          <p:cNvSpPr>
            <a:spLocks noGrp="1"/>
          </p:cNvSpPr>
          <p:nvPr>
            <p:ph idx="1"/>
          </p:nvPr>
        </p:nvSpPr>
        <p:spPr>
          <a:xfrm>
            <a:off x="609600" y="1600200"/>
            <a:ext cx="7924800" cy="4724400"/>
          </a:xfrm>
        </p:spPr>
        <p:txBody>
          <a:bodyPr/>
          <a:lstStyle/>
          <a:p>
            <a:r>
              <a:rPr lang="en-US" sz="2800" dirty="0"/>
              <a:t>Evaporation-The process involving a change in the state of matter from a liquid to a gas.</a:t>
            </a:r>
          </a:p>
          <a:p>
            <a:r>
              <a:rPr lang="en-US" sz="2800" dirty="0"/>
              <a:t>Condensation- The process involving a change in state from a gas to a liquid. </a:t>
            </a:r>
            <a:br>
              <a:rPr lang="en-US" sz="2800" dirty="0"/>
            </a:br>
            <a:r>
              <a:rPr lang="en-US" sz="2800" dirty="0"/>
              <a:t>during the process of photosynthesis.</a:t>
            </a:r>
          </a:p>
          <a:p>
            <a:r>
              <a:rPr lang="en-US" sz="2800" dirty="0"/>
              <a:t>Precipitation- Rain, snow, sleet or hail</a:t>
            </a:r>
          </a:p>
          <a:p>
            <a:endParaRPr lang="en-US" dirty="0"/>
          </a:p>
        </p:txBody>
      </p:sp>
    </p:spTree>
    <p:extLst>
      <p:ext uri="{BB962C8B-B14F-4D97-AF65-F5344CB8AC3E}">
        <p14:creationId xmlns:p14="http://schemas.microsoft.com/office/powerpoint/2010/main" val="212891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Identify the following processes involved during each step. Write them on the right hand side. </a:t>
            </a:r>
          </a:p>
          <a:p>
            <a:r>
              <a:rPr lang="en-US" dirty="0"/>
              <a:t>Evaporation, Condensation, Transpiration, Runoff, Precipitation</a:t>
            </a:r>
            <a:r>
              <a:rPr lang="en-US"/>
              <a:t>, Infiltration,  OTHER</a:t>
            </a:r>
            <a:endParaRPr lang="en-US" dirty="0"/>
          </a:p>
          <a:p>
            <a:r>
              <a:rPr lang="en-US" dirty="0"/>
              <a:t>Create a story or comic using the rubric provided. </a:t>
            </a:r>
          </a:p>
          <a:p>
            <a:endParaRPr lang="en-US" dirty="0"/>
          </a:p>
        </p:txBody>
      </p:sp>
    </p:spTree>
    <p:extLst>
      <p:ext uri="{BB962C8B-B14F-4D97-AF65-F5344CB8AC3E}">
        <p14:creationId xmlns:p14="http://schemas.microsoft.com/office/powerpoint/2010/main" val="141904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t>The Structure of Hydrosphere</a:t>
            </a:r>
          </a:p>
        </p:txBody>
      </p:sp>
      <p:sp>
        <p:nvSpPr>
          <p:cNvPr id="3075" name="Rectangle 5"/>
          <p:cNvSpPr>
            <a:spLocks noGrp="1" noChangeArrowheads="1"/>
          </p:cNvSpPr>
          <p:nvPr>
            <p:ph type="subTitle" idx="1"/>
          </p:nvPr>
        </p:nvSpPr>
        <p:spPr/>
        <p:txBody>
          <a:bodyPr/>
          <a:lstStyle/>
          <a:p>
            <a:pPr eaLnBrk="1" hangingPunct="1"/>
            <a:r>
              <a:rPr lang="en-US"/>
              <a:t>Unit 3:  Part 3</a:t>
            </a:r>
          </a:p>
        </p:txBody>
      </p:sp>
      <p:sp>
        <p:nvSpPr>
          <p:cNvPr id="3076" name="Text Box 6"/>
          <p:cNvSpPr txBox="1">
            <a:spLocks noChangeArrowheads="1"/>
          </p:cNvSpPr>
          <p:nvPr/>
        </p:nvSpPr>
        <p:spPr bwMode="auto">
          <a:xfrm>
            <a:off x="304800" y="6248400"/>
            <a:ext cx="8534400" cy="366713"/>
          </a:xfrm>
          <a:prstGeom prst="rect">
            <a:avLst/>
          </a:prstGeom>
          <a:noFill/>
          <a:ln w="9525">
            <a:noFill/>
            <a:miter lim="800000"/>
            <a:headEnd/>
            <a:tailEnd/>
          </a:ln>
        </p:spPr>
        <p:txBody>
          <a:bodyPr>
            <a:spAutoFit/>
          </a:bodyPr>
          <a:lstStyle/>
          <a:p>
            <a:pPr algn="ctr">
              <a:spcBef>
                <a:spcPct val="50000"/>
              </a:spcBef>
            </a:pPr>
            <a:r>
              <a:rPr lang="en-US"/>
              <a:t>8</a:t>
            </a:r>
            <a:r>
              <a:rPr lang="en-US" baseline="30000"/>
              <a:t>th</a:t>
            </a:r>
            <a:r>
              <a:rPr lang="en-US"/>
              <a:t> Grade Curriculum – Developed for NCDPI - 2008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Properties of Water</a:t>
            </a:r>
          </a:p>
        </p:txBody>
      </p:sp>
      <p:sp>
        <p:nvSpPr>
          <p:cNvPr id="5" name="Subtitle 4"/>
          <p:cNvSpPr>
            <a:spLocks noGrp="1"/>
          </p:cNvSpPr>
          <p:nvPr>
            <p:ph type="subTitle" idx="1"/>
          </p:nvPr>
        </p:nvSpPr>
        <p:spPr/>
        <p:txBody>
          <a:bodyPr/>
          <a:lstStyle/>
          <a:p>
            <a:r>
              <a:rPr lang="en-US" dirty="0"/>
              <a:t>What makes water unique?</a:t>
            </a:r>
          </a:p>
          <a:p>
            <a:r>
              <a:rPr lang="en-US" dirty="0"/>
              <a:t>What are some of water’s unique properties?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pPr eaLnBrk="1" hangingPunct="1">
              <a:lnSpc>
                <a:spcPct val="90000"/>
              </a:lnSpc>
            </a:pPr>
            <a:r>
              <a:rPr lang="en-US" b="1" dirty="0"/>
              <a:t>Polarity</a:t>
            </a:r>
            <a:r>
              <a:rPr lang="en-US" dirty="0"/>
              <a:t>-water consists of 2 hydrogen atoms which have a slight + charge and 1 Oxygen with a slight – charge. This causes water to be </a:t>
            </a:r>
            <a:r>
              <a:rPr lang="en-US" b="1" dirty="0"/>
              <a:t>attracted</a:t>
            </a:r>
            <a:r>
              <a:rPr lang="en-US" dirty="0"/>
              <a:t> to other polar molecules and gives water its many unique properties. These </a:t>
            </a:r>
            <a:r>
              <a:rPr lang="en-US" b="1" dirty="0"/>
              <a:t>electrical</a:t>
            </a:r>
            <a:r>
              <a:rPr lang="en-US" dirty="0"/>
              <a:t> forces gives water many of its unique </a:t>
            </a:r>
            <a:r>
              <a:rPr lang="en-US" b="1" dirty="0"/>
              <a:t>Properties</a:t>
            </a:r>
            <a:r>
              <a:rPr lang="en-US" dirty="0"/>
              <a:t>.  </a:t>
            </a:r>
          </a:p>
          <a:p>
            <a:pPr>
              <a:buNone/>
            </a:pPr>
            <a:endParaRPr lang="en-US" dirty="0"/>
          </a:p>
        </p:txBody>
      </p:sp>
      <p:pic>
        <p:nvPicPr>
          <p:cNvPr id="29698" name="Picture 2" descr="http://bealbio.wikispaces.com/file/view/water%20molecule%202.gif/364413600/255x273/water%20molecule%202.gif"/>
          <p:cNvPicPr>
            <a:picLocks noChangeAspect="1" noChangeArrowheads="1"/>
          </p:cNvPicPr>
          <p:nvPr/>
        </p:nvPicPr>
        <p:blipFill>
          <a:blip r:embed="rId2" cstate="print"/>
          <a:srcRect/>
          <a:stretch>
            <a:fillRect/>
          </a:stretch>
        </p:blipFill>
        <p:spPr bwMode="auto">
          <a:xfrm rot="5159828">
            <a:off x="6110929" y="4497872"/>
            <a:ext cx="2428875" cy="26003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b="1" dirty="0"/>
              <a:t>Structure of Water</a:t>
            </a:r>
          </a:p>
          <a:p>
            <a:endParaRPr lang="en-US" dirty="0"/>
          </a:p>
        </p:txBody>
      </p:sp>
      <p:pic>
        <p:nvPicPr>
          <p:cNvPr id="4" name="Picture 2" descr="http://legacy.hopkinsville.kctcs.edu/instructors/Jason-Arnold/VLI/m1chem/f2-09a_the_structure_of_c.jpg"/>
          <p:cNvPicPr>
            <a:picLocks noChangeAspect="1" noChangeArrowheads="1"/>
          </p:cNvPicPr>
          <p:nvPr/>
        </p:nvPicPr>
        <p:blipFill>
          <a:blip r:embed="rId2" cstate="print"/>
          <a:srcRect/>
          <a:stretch>
            <a:fillRect/>
          </a:stretch>
        </p:blipFill>
        <p:spPr bwMode="auto">
          <a:xfrm>
            <a:off x="990600" y="2133600"/>
            <a:ext cx="2535615" cy="1828800"/>
          </a:xfrm>
          <a:prstGeom prst="rect">
            <a:avLst/>
          </a:prstGeom>
          <a:noFill/>
        </p:spPr>
      </p:pic>
      <p:sp>
        <p:nvSpPr>
          <p:cNvPr id="5" name="TextBox 4"/>
          <p:cNvSpPr txBox="1"/>
          <p:nvPr/>
        </p:nvSpPr>
        <p:spPr>
          <a:xfrm>
            <a:off x="3276600" y="2667000"/>
            <a:ext cx="2362200" cy="646331"/>
          </a:xfrm>
          <a:prstGeom prst="rect">
            <a:avLst/>
          </a:prstGeom>
          <a:noFill/>
        </p:spPr>
        <p:txBody>
          <a:bodyPr wrap="square" rtlCol="0">
            <a:spAutoFit/>
          </a:bodyPr>
          <a:lstStyle/>
          <a:p>
            <a:r>
              <a:rPr lang="en-US" dirty="0"/>
              <a:t>Water molecules will attract each other.</a:t>
            </a:r>
          </a:p>
        </p:txBody>
      </p:sp>
      <p:pic>
        <p:nvPicPr>
          <p:cNvPr id="6" name="Picture 4" descr="http://sophialearning.s3.amazonaws.com/packet_logos/17992/large/watermoleculez.png?1322661056"/>
          <p:cNvPicPr>
            <a:picLocks noChangeAspect="1" noChangeArrowheads="1"/>
          </p:cNvPicPr>
          <p:nvPr/>
        </p:nvPicPr>
        <p:blipFill>
          <a:blip r:embed="rId3" cstate="print"/>
          <a:srcRect/>
          <a:stretch>
            <a:fillRect/>
          </a:stretch>
        </p:blipFill>
        <p:spPr bwMode="auto">
          <a:xfrm>
            <a:off x="5791200" y="2057400"/>
            <a:ext cx="1809750" cy="18097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dirty="0"/>
              <a:t>Solubility- The ability of a substance(solute) to dissolve in a solvent creating a solution. Water is called the </a:t>
            </a:r>
            <a:r>
              <a:rPr lang="en-US" u="sng" dirty="0"/>
              <a:t>Universal Solvent </a:t>
            </a:r>
            <a:r>
              <a:rPr lang="en-US" dirty="0"/>
              <a:t>because it dissolves so many substances. </a:t>
            </a:r>
          </a:p>
          <a:p>
            <a:pPr lvl="1"/>
            <a:r>
              <a:rPr lang="en-US" dirty="0"/>
              <a:t>Polar Substances dissolves polar substances. </a:t>
            </a:r>
          </a:p>
        </p:txBody>
      </p:sp>
      <p:sp>
        <p:nvSpPr>
          <p:cNvPr id="2049" name="Film">
            <a:hlinkClick r:id="rId2"/>
          </p:cNvPr>
          <p:cNvSpPr>
            <a:spLocks noEditPoints="1" noChangeArrowheads="1"/>
          </p:cNvSpPr>
          <p:nvPr/>
        </p:nvSpPr>
        <p:spPr bwMode="auto">
          <a:xfrm>
            <a:off x="7696200" y="4191000"/>
            <a:ext cx="862013" cy="10239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Properties of Water</a:t>
            </a:r>
          </a:p>
        </p:txBody>
      </p:sp>
      <p:sp>
        <p:nvSpPr>
          <p:cNvPr id="7171" name="Rectangle 3"/>
          <p:cNvSpPr>
            <a:spLocks noGrp="1" noChangeArrowheads="1"/>
          </p:cNvSpPr>
          <p:nvPr>
            <p:ph type="body" idx="1"/>
          </p:nvPr>
        </p:nvSpPr>
        <p:spPr>
          <a:xfrm>
            <a:off x="381000" y="1600200"/>
            <a:ext cx="7924800" cy="4419600"/>
          </a:xfrm>
        </p:spPr>
        <p:txBody>
          <a:bodyPr/>
          <a:lstStyle/>
          <a:p>
            <a:pPr eaLnBrk="1" hangingPunct="1">
              <a:lnSpc>
                <a:spcPct val="90000"/>
              </a:lnSpc>
            </a:pPr>
            <a:r>
              <a:rPr lang="en-US" b="1" dirty="0"/>
              <a:t>Cohesion</a:t>
            </a:r>
            <a:r>
              <a:rPr lang="en-US" dirty="0"/>
              <a:t>- water molecules “</a:t>
            </a:r>
            <a:r>
              <a:rPr lang="en-US" u="sng" dirty="0"/>
              <a:t>stick</a:t>
            </a:r>
            <a:r>
              <a:rPr lang="en-US" dirty="0"/>
              <a:t>” together due to polarity. ex. # of drops of water on a penny</a:t>
            </a:r>
          </a:p>
          <a:p>
            <a:pPr eaLnBrk="1" hangingPunct="1">
              <a:lnSpc>
                <a:spcPct val="90000"/>
              </a:lnSpc>
            </a:pPr>
            <a:r>
              <a:rPr lang="en-US" b="1" dirty="0"/>
              <a:t>Surface Tension-</a:t>
            </a:r>
            <a:r>
              <a:rPr lang="en-US" dirty="0"/>
              <a:t> is a property of </a:t>
            </a:r>
            <a:r>
              <a:rPr lang="en-US" u="sng" dirty="0"/>
              <a:t>cohesion</a:t>
            </a:r>
            <a:r>
              <a:rPr lang="en-US" dirty="0"/>
              <a:t>. Water molecules are sticky and they bead together at the surface. These “sticky” molecules create surface tension. Ex. Water strider can “walk” on water</a:t>
            </a:r>
          </a:p>
          <a:p>
            <a:pPr eaLnBrk="1" hangingPunct="1">
              <a:lnSpc>
                <a:spcPct val="90000"/>
              </a:lnSpc>
            </a:pPr>
            <a:endParaRPr lang="en-US" dirty="0"/>
          </a:p>
        </p:txBody>
      </p:sp>
      <p:pic>
        <p:nvPicPr>
          <p:cNvPr id="24578" name="Picture 2" descr="http://science-at-home.org/wp-content/uploads/2010/04/water-strider.jpg"/>
          <p:cNvPicPr>
            <a:picLocks noChangeAspect="1" noChangeArrowheads="1"/>
          </p:cNvPicPr>
          <p:nvPr/>
        </p:nvPicPr>
        <p:blipFill>
          <a:blip r:embed="rId2" cstate="print"/>
          <a:srcRect/>
          <a:stretch>
            <a:fillRect/>
          </a:stretch>
        </p:blipFill>
        <p:spPr bwMode="auto">
          <a:xfrm>
            <a:off x="6096000" y="5334000"/>
            <a:ext cx="2133600" cy="1315721"/>
          </a:xfrm>
          <a:prstGeom prst="rect">
            <a:avLst/>
          </a:prstGeom>
          <a:noFill/>
        </p:spPr>
      </p:pic>
      <p:sp>
        <p:nvSpPr>
          <p:cNvPr id="24580" name="AutoShape 4"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education-portal.com/cimages/multimages/16/320px-water_surface_tension_2.jpg"/>
          <p:cNvPicPr>
            <a:picLocks noChangeAspect="1" noChangeArrowheads="1"/>
          </p:cNvPicPr>
          <p:nvPr/>
        </p:nvPicPr>
        <p:blipFill>
          <a:blip r:embed="rId3" cstate="print"/>
          <a:srcRect/>
          <a:stretch>
            <a:fillRect/>
          </a:stretch>
        </p:blipFill>
        <p:spPr bwMode="auto">
          <a:xfrm>
            <a:off x="3200400" y="5410200"/>
            <a:ext cx="2002550" cy="1295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Properties of Water</a:t>
            </a:r>
          </a:p>
        </p:txBody>
      </p:sp>
      <p:sp>
        <p:nvSpPr>
          <p:cNvPr id="6147" name="Rectangle 3"/>
          <p:cNvSpPr>
            <a:spLocks noGrp="1" noChangeArrowheads="1"/>
          </p:cNvSpPr>
          <p:nvPr>
            <p:ph type="body" idx="1"/>
          </p:nvPr>
        </p:nvSpPr>
        <p:spPr/>
        <p:txBody>
          <a:bodyPr/>
          <a:lstStyle/>
          <a:p>
            <a:pPr eaLnBrk="1" hangingPunct="1"/>
            <a:r>
              <a:rPr lang="en-US" sz="2800" b="1" dirty="0">
                <a:hlinkClick r:id="rId2"/>
              </a:rPr>
              <a:t>Adhesion</a:t>
            </a:r>
            <a:r>
              <a:rPr lang="en-US" sz="2800" dirty="0"/>
              <a:t>- the ability of to </a:t>
            </a:r>
            <a:r>
              <a:rPr lang="en-US" sz="2800" u="sng" dirty="0"/>
              <a:t>stick</a:t>
            </a:r>
            <a:r>
              <a:rPr lang="en-US" sz="2800" dirty="0"/>
              <a:t> to other </a:t>
            </a:r>
            <a:r>
              <a:rPr lang="en-US" sz="2800" u="sng" dirty="0"/>
              <a:t>substances</a:t>
            </a:r>
            <a:r>
              <a:rPr lang="en-US" sz="2800" dirty="0"/>
              <a:t>. Ex. Water glass sticks to coaster</a:t>
            </a:r>
          </a:p>
          <a:p>
            <a:pPr eaLnBrk="1" hangingPunct="1"/>
            <a:endParaRPr lang="en-US" sz="2800" b="1" dirty="0"/>
          </a:p>
          <a:p>
            <a:pPr eaLnBrk="1" hangingPunct="1"/>
            <a:r>
              <a:rPr lang="en-US" sz="2800" b="1" dirty="0">
                <a:hlinkClick r:id="rId3"/>
              </a:rPr>
              <a:t>Capillary</a:t>
            </a:r>
            <a:r>
              <a:rPr lang="en-US" sz="2800" dirty="0">
                <a:hlinkClick r:id="rId3"/>
              </a:rPr>
              <a:t> </a:t>
            </a:r>
            <a:r>
              <a:rPr lang="en-US" sz="2800" b="1" dirty="0">
                <a:hlinkClick r:id="rId3"/>
              </a:rPr>
              <a:t>Action</a:t>
            </a:r>
            <a:r>
              <a:rPr lang="en-US" sz="2800" dirty="0"/>
              <a:t>-the ability of water to defy gravity and </a:t>
            </a:r>
            <a:r>
              <a:rPr lang="en-US" sz="2800" u="sng" dirty="0"/>
              <a:t>climb</a:t>
            </a:r>
            <a:r>
              <a:rPr lang="en-US" sz="2800" dirty="0"/>
              <a:t> uphill. Ex. Think about how the roots of a plant deliver water and nutrients up to the stem and leaves. </a:t>
            </a:r>
          </a:p>
          <a:p>
            <a:pPr eaLnBrk="1" hangingPunct="1"/>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Properties of Water</a:t>
            </a:r>
          </a:p>
        </p:txBody>
      </p:sp>
      <p:sp>
        <p:nvSpPr>
          <p:cNvPr id="4099" name="Rectangle 3"/>
          <p:cNvSpPr>
            <a:spLocks noGrp="1" noChangeArrowheads="1"/>
          </p:cNvSpPr>
          <p:nvPr>
            <p:ph type="body" idx="1"/>
          </p:nvPr>
        </p:nvSpPr>
        <p:spPr/>
        <p:txBody>
          <a:bodyPr/>
          <a:lstStyle/>
          <a:p>
            <a:pPr eaLnBrk="1" hangingPunct="1">
              <a:lnSpc>
                <a:spcPct val="90000"/>
              </a:lnSpc>
            </a:pPr>
            <a:r>
              <a:rPr lang="en-US" sz="2800" b="1" dirty="0"/>
              <a:t>Density Anomaly</a:t>
            </a:r>
            <a:r>
              <a:rPr lang="en-US" sz="2800" dirty="0"/>
              <a:t>- compares the mass to the volume in a ratio. Water has a density of 1 g/cm</a:t>
            </a:r>
            <a:r>
              <a:rPr lang="en-US" sz="2800" baseline="30000" dirty="0"/>
              <a:t>3</a:t>
            </a:r>
            <a:r>
              <a:rPr lang="en-US" sz="2800" dirty="0"/>
              <a:t> so it is used as a comparison for substances that </a:t>
            </a:r>
            <a:r>
              <a:rPr lang="en-US" sz="2800" u="sng" dirty="0"/>
              <a:t>sink</a:t>
            </a:r>
            <a:r>
              <a:rPr lang="en-US" sz="2800" dirty="0"/>
              <a:t> or </a:t>
            </a:r>
            <a:r>
              <a:rPr lang="en-US" sz="2800" u="sng" dirty="0"/>
              <a:t>float.</a:t>
            </a:r>
          </a:p>
          <a:p>
            <a:pPr eaLnBrk="1" hangingPunct="1">
              <a:lnSpc>
                <a:spcPct val="90000"/>
              </a:lnSpc>
            </a:pPr>
            <a:endParaRPr lang="en-US" sz="2800" dirty="0"/>
          </a:p>
          <a:p>
            <a:pPr eaLnBrk="1" hangingPunct="1">
              <a:lnSpc>
                <a:spcPct val="90000"/>
              </a:lnSpc>
            </a:pPr>
            <a:r>
              <a:rPr lang="en-US" sz="2800" b="1" dirty="0">
                <a:hlinkClick r:id="rId2"/>
              </a:rPr>
              <a:t>Buoyancy</a:t>
            </a:r>
            <a:r>
              <a:rPr lang="en-US" sz="2800" b="1" dirty="0"/>
              <a:t>-</a:t>
            </a:r>
            <a:r>
              <a:rPr lang="en-US" sz="2800" dirty="0"/>
              <a:t>the </a:t>
            </a:r>
            <a:r>
              <a:rPr lang="en-US" sz="2800" u="sng" dirty="0"/>
              <a:t>upward</a:t>
            </a:r>
            <a:r>
              <a:rPr lang="en-US" sz="2800" dirty="0"/>
              <a:t> force that keeps objects afloat. When placed in water an object will float if its buoyancy is greater than its weight and sink if weight is greater than its buoyancy. </a:t>
            </a:r>
            <a:endParaRPr lang="en-US" sz="2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b="1" dirty="0"/>
              <a:t>Specific Heat-</a:t>
            </a:r>
            <a:r>
              <a:rPr lang="en-US" dirty="0"/>
              <a:t>the amount of heat to raise 1 gram of a material 1</a:t>
            </a:r>
            <a:r>
              <a:rPr lang="en-US" baseline="30000" dirty="0"/>
              <a:t>0</a:t>
            </a:r>
            <a:r>
              <a:rPr lang="en-US" dirty="0"/>
              <a:t>C. Water has a specific heat of 4.179 J/g</a:t>
            </a:r>
            <a:r>
              <a:rPr lang="en-US" baseline="30000" dirty="0"/>
              <a:t>0</a:t>
            </a:r>
            <a:r>
              <a:rPr lang="en-US" dirty="0"/>
              <a:t>C.ex.ocean water may not reach 25</a:t>
            </a:r>
            <a:r>
              <a:rPr lang="en-US" baseline="30000" dirty="0"/>
              <a:t>0</a:t>
            </a:r>
            <a:r>
              <a:rPr lang="en-US" dirty="0"/>
              <a:t>C till late July even though there have been 20 days with temperature of 35</a:t>
            </a:r>
            <a:r>
              <a:rPr lang="en-US" baseline="30000" dirty="0"/>
              <a:t>0</a:t>
            </a:r>
            <a:r>
              <a:rPr lang="en-US" dirty="0"/>
              <a:t>C.</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Classwork</a:t>
            </a:r>
          </a:p>
        </p:txBody>
      </p:sp>
      <p:sp>
        <p:nvSpPr>
          <p:cNvPr id="3" name="Content Placeholder 2"/>
          <p:cNvSpPr>
            <a:spLocks noGrp="1"/>
          </p:cNvSpPr>
          <p:nvPr>
            <p:ph idx="1"/>
          </p:nvPr>
        </p:nvSpPr>
        <p:spPr>
          <a:xfrm>
            <a:off x="609600" y="1600200"/>
            <a:ext cx="7924800" cy="1752600"/>
          </a:xfrm>
        </p:spPr>
        <p:txBody>
          <a:bodyPr/>
          <a:lstStyle/>
          <a:p>
            <a:r>
              <a:rPr lang="en-US" dirty="0"/>
              <a:t>Use pp. 47- 51 to complete p. 15 in the notebook. </a:t>
            </a:r>
          </a:p>
        </p:txBody>
      </p:sp>
      <p:pic>
        <p:nvPicPr>
          <p:cNvPr id="1026" name="Picture 2" descr="http://worldoceanreview.com/en/files/2010/11/k1_g_wasser-molekuele_e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334000" cy="340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4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Surface Water</a:t>
            </a:r>
          </a:p>
        </p:txBody>
      </p:sp>
      <p:sp>
        <p:nvSpPr>
          <p:cNvPr id="3" name="Subtitle 2"/>
          <p:cNvSpPr>
            <a:spLocks noGrp="1"/>
          </p:cNvSpPr>
          <p:nvPr>
            <p:ph type="subTitle" idx="1"/>
          </p:nvPr>
        </p:nvSpPr>
        <p:spPr/>
        <p:txBody>
          <a:bodyPr/>
          <a:lstStyle/>
          <a:p>
            <a:r>
              <a:rPr lang="en-US" dirty="0"/>
              <a:t>Freshwater we can see!!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Hydrosphere- All the water on Earth</a:t>
            </a:r>
          </a:p>
        </p:txBody>
      </p:sp>
      <p:sp>
        <p:nvSpPr>
          <p:cNvPr id="3" name="Content Placeholder 2"/>
          <p:cNvSpPr>
            <a:spLocks noGrp="1"/>
          </p:cNvSpPr>
          <p:nvPr>
            <p:ph idx="1"/>
          </p:nvPr>
        </p:nvSpPr>
        <p:spPr/>
        <p:txBody>
          <a:bodyPr/>
          <a:lstStyle/>
          <a:p>
            <a:endParaRPr lang="en-US"/>
          </a:p>
        </p:txBody>
      </p:sp>
      <p:pic>
        <p:nvPicPr>
          <p:cNvPr id="30722" name="Picture 2" descr="http://www.ngdc.noaa.gov/mgg/topo/img/globe3t.gif"/>
          <p:cNvPicPr>
            <a:picLocks noChangeAspect="1" noChangeArrowheads="1"/>
          </p:cNvPicPr>
          <p:nvPr/>
        </p:nvPicPr>
        <p:blipFill>
          <a:blip r:embed="rId2" cstate="print"/>
          <a:srcRect/>
          <a:stretch>
            <a:fillRect/>
          </a:stretch>
        </p:blipFill>
        <p:spPr bwMode="auto">
          <a:xfrm>
            <a:off x="0" y="1676400"/>
            <a:ext cx="8839197" cy="4419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cture 004.jpg"/>
          <p:cNvPicPr>
            <a:picLocks noChangeAspect="1"/>
          </p:cNvPicPr>
          <p:nvPr/>
        </p:nvPicPr>
        <p:blipFill>
          <a:blip r:embed="rId2" cstate="print"/>
          <a:srcRect/>
          <a:stretch>
            <a:fillRect/>
          </a:stretch>
        </p:blipFill>
        <p:spPr bwMode="auto">
          <a:xfrm>
            <a:off x="1143000" y="1600200"/>
            <a:ext cx="5588000" cy="4191000"/>
          </a:xfrm>
          <a:prstGeom prst="rect">
            <a:avLst/>
          </a:prstGeom>
          <a:noFill/>
          <a:ln w="9525">
            <a:noFill/>
            <a:miter lim="800000"/>
            <a:headEnd/>
            <a:tailEnd/>
          </a:ln>
        </p:spPr>
      </p:pic>
      <p:sp>
        <p:nvSpPr>
          <p:cNvPr id="36867" name="TextBox 2"/>
          <p:cNvSpPr txBox="1">
            <a:spLocks noChangeArrowheads="1"/>
          </p:cNvSpPr>
          <p:nvPr/>
        </p:nvSpPr>
        <p:spPr bwMode="auto">
          <a:xfrm>
            <a:off x="685800" y="533400"/>
            <a:ext cx="6553200" cy="523875"/>
          </a:xfrm>
          <a:prstGeom prst="rect">
            <a:avLst/>
          </a:prstGeom>
          <a:noFill/>
          <a:ln w="9525">
            <a:noFill/>
            <a:miter lim="800000"/>
            <a:headEnd/>
            <a:tailEnd/>
          </a:ln>
        </p:spPr>
        <p:txBody>
          <a:bodyPr>
            <a:spAutoFit/>
          </a:bodyPr>
          <a:lstStyle/>
          <a:p>
            <a:r>
              <a:rPr lang="en-US" sz="2800" b="1"/>
              <a:t>Your ecological address: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dirty="0"/>
              <a:t>Fresh Water Locations—Rivers, Streams, and Lakes</a:t>
            </a:r>
          </a:p>
        </p:txBody>
      </p:sp>
      <p:sp>
        <p:nvSpPr>
          <p:cNvPr id="10243" name="Rectangle 3"/>
          <p:cNvSpPr>
            <a:spLocks noGrp="1" noChangeArrowheads="1"/>
          </p:cNvSpPr>
          <p:nvPr>
            <p:ph type="body" idx="1"/>
          </p:nvPr>
        </p:nvSpPr>
        <p:spPr>
          <a:xfrm>
            <a:off x="609600" y="1676400"/>
            <a:ext cx="7924800" cy="4419600"/>
          </a:xfrm>
        </p:spPr>
        <p:txBody>
          <a:bodyPr>
            <a:normAutofit fontScale="92500" lnSpcReduction="20000"/>
          </a:bodyPr>
          <a:lstStyle/>
          <a:p>
            <a:pPr eaLnBrk="1" hangingPunct="1"/>
            <a:r>
              <a:rPr lang="en-US" sz="2800" dirty="0"/>
              <a:t>What is a river?</a:t>
            </a:r>
          </a:p>
          <a:p>
            <a:pPr lvl="1" eaLnBrk="1" hangingPunct="1"/>
            <a:r>
              <a:rPr lang="en-US" sz="2400" dirty="0"/>
              <a:t>A large </a:t>
            </a:r>
            <a:r>
              <a:rPr lang="en-US" sz="2400" u="sng" dirty="0"/>
              <a:t>channel</a:t>
            </a:r>
            <a:r>
              <a:rPr lang="en-US" sz="2400" dirty="0"/>
              <a:t> along which water is continually flowing down a slope—made of </a:t>
            </a:r>
            <a:r>
              <a:rPr lang="en-US" sz="2400" u="sng" dirty="0"/>
              <a:t>many</a:t>
            </a:r>
            <a:r>
              <a:rPr lang="en-US" sz="2400" dirty="0"/>
              <a:t> streams that come together called </a:t>
            </a:r>
            <a:r>
              <a:rPr lang="en-US" sz="2400" u="sng" dirty="0"/>
              <a:t>tributaries. The</a:t>
            </a:r>
            <a:r>
              <a:rPr lang="en-US" sz="2400" dirty="0"/>
              <a:t> main river and its tributaries are called a </a:t>
            </a:r>
            <a:r>
              <a:rPr lang="en-US" sz="2400" u="sng" dirty="0"/>
              <a:t>River System</a:t>
            </a:r>
          </a:p>
          <a:p>
            <a:pPr eaLnBrk="1" hangingPunct="1"/>
            <a:r>
              <a:rPr lang="en-US" sz="2800" dirty="0"/>
              <a:t>What is a stream?</a:t>
            </a:r>
          </a:p>
          <a:p>
            <a:pPr lvl="1" eaLnBrk="1" hangingPunct="1"/>
            <a:r>
              <a:rPr lang="en-US" sz="2400" dirty="0"/>
              <a:t>A small </a:t>
            </a:r>
            <a:r>
              <a:rPr lang="en-US" sz="2400" u="sng" dirty="0"/>
              <a:t>channe</a:t>
            </a:r>
            <a:r>
              <a:rPr lang="en-US" sz="2400" dirty="0"/>
              <a:t>l along which water is continually flowing down a slope—made of small </a:t>
            </a:r>
            <a:r>
              <a:rPr lang="en-US" sz="2400" u="sng" dirty="0"/>
              <a:t>gullies</a:t>
            </a:r>
          </a:p>
          <a:p>
            <a:pPr eaLnBrk="1" hangingPunct="1"/>
            <a:r>
              <a:rPr lang="en-US" sz="2800" dirty="0"/>
              <a:t>What is a lake?</a:t>
            </a:r>
          </a:p>
          <a:p>
            <a:pPr lvl="1" eaLnBrk="1" hangingPunct="1"/>
            <a:r>
              <a:rPr lang="en-US" sz="2400" dirty="0"/>
              <a:t>A body of water of considerable size </a:t>
            </a:r>
            <a:r>
              <a:rPr lang="en-US" sz="2400" u="sng" dirty="0"/>
              <a:t>contained</a:t>
            </a:r>
            <a:r>
              <a:rPr lang="en-US" sz="2400" dirty="0"/>
              <a:t> on a body of land</a:t>
            </a:r>
          </a:p>
          <a:p>
            <a:pPr lvl="1" eaLnBrk="1" hangingPunct="1"/>
            <a:r>
              <a:rPr lang="en-US" sz="2400" dirty="0"/>
              <a:t>A reservoir is a man made or natural lake used for drinking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2.5"/>
                                          </p:val>
                                        </p:tav>
                                        <p:tav tm="100000">
                                          <p:val>
                                            <p:strVal val="#ppt_w"/>
                                          </p:val>
                                        </p:tav>
                                      </p:tavLst>
                                    </p:anim>
                                    <p:anim calcmode="lin" valueType="num">
                                      <p:cBhvr>
                                        <p:cTn id="8" dur="500" fill="hold"/>
                                        <p:tgtEl>
                                          <p:spTgt spid="10242"/>
                                        </p:tgtEl>
                                        <p:attrNameLst>
                                          <p:attrName>ppt_h</p:attrName>
                                        </p:attrNameLst>
                                      </p:cBhvr>
                                      <p:tavLst>
                                        <p:tav tm="0">
                                          <p:val>
                                            <p:strVal val="#ppt_h*0.01"/>
                                          </p:val>
                                        </p:tav>
                                        <p:tav tm="100000">
                                          <p:val>
                                            <p:strVal val="#ppt_h"/>
                                          </p:val>
                                        </p:tav>
                                      </p:tavLst>
                                    </p:anim>
                                    <p:anim calcmode="lin" valueType="num">
                                      <p:cBhvr>
                                        <p:cTn id="9" dur="500" fill="hold"/>
                                        <p:tgtEl>
                                          <p:spTgt spid="10242"/>
                                        </p:tgtEl>
                                        <p:attrNameLst>
                                          <p:attrName>ppt_x</p:attrName>
                                        </p:attrNameLst>
                                      </p:cBhvr>
                                      <p:tavLst>
                                        <p:tav tm="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h+1"/>
                                          </p:val>
                                        </p:tav>
                                        <p:tav tm="100000">
                                          <p:val>
                                            <p:strVal val="#ppt_y"/>
                                          </p:val>
                                        </p:tav>
                                      </p:tavLst>
                                    </p:anim>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fade">
                                      <p:cBhvr>
                                        <p:cTn id="16" dur="800" decel="100000"/>
                                        <p:tgtEl>
                                          <p:spTgt spid="10243">
                                            <p:txEl>
                                              <p:pRg st="0" end="0"/>
                                            </p:txEl>
                                          </p:spTgt>
                                        </p:tgtEl>
                                      </p:cBhvr>
                                    </p:animEffect>
                                    <p:anim calcmode="lin" valueType="num">
                                      <p:cBhvr>
                                        <p:cTn id="17"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0243">
                                            <p:txEl>
                                              <p:pRg st="1" end="1"/>
                                            </p:txEl>
                                          </p:spTgt>
                                        </p:tgtEl>
                                        <p:attrNameLst>
                                          <p:attrName>style.visibility</p:attrName>
                                        </p:attrNameLst>
                                      </p:cBhvr>
                                      <p:to>
                                        <p:strVal val="visible"/>
                                      </p:to>
                                    </p:set>
                                    <p:animEffect transition="in" filter="fade">
                                      <p:cBhvr>
                                        <p:cTn id="26" dur="800" decel="100000"/>
                                        <p:tgtEl>
                                          <p:spTgt spid="10243">
                                            <p:txEl>
                                              <p:pRg st="1" end="1"/>
                                            </p:txEl>
                                          </p:spTgt>
                                        </p:tgtEl>
                                      </p:cBhvr>
                                    </p:animEffect>
                                    <p:anim calcmode="lin" valueType="num">
                                      <p:cBhvr>
                                        <p:cTn id="27"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0243">
                                            <p:txEl>
                                              <p:pRg st="2" end="2"/>
                                            </p:txEl>
                                          </p:spTgt>
                                        </p:tgtEl>
                                        <p:attrNameLst>
                                          <p:attrName>style.visibility</p:attrName>
                                        </p:attrNameLst>
                                      </p:cBhvr>
                                      <p:to>
                                        <p:strVal val="visible"/>
                                      </p:to>
                                    </p:set>
                                    <p:animEffect transition="in" filter="fade">
                                      <p:cBhvr>
                                        <p:cTn id="36" dur="800" decel="100000"/>
                                        <p:tgtEl>
                                          <p:spTgt spid="10243">
                                            <p:txEl>
                                              <p:pRg st="2" end="2"/>
                                            </p:txEl>
                                          </p:spTgt>
                                        </p:tgtEl>
                                      </p:cBhvr>
                                    </p:animEffect>
                                    <p:anim calcmode="lin" valueType="num">
                                      <p:cBhvr>
                                        <p:cTn id="37"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0243">
                                            <p:txEl>
                                              <p:pRg st="3" end="3"/>
                                            </p:txEl>
                                          </p:spTgt>
                                        </p:tgtEl>
                                        <p:attrNameLst>
                                          <p:attrName>style.visibility</p:attrName>
                                        </p:attrNameLst>
                                      </p:cBhvr>
                                      <p:to>
                                        <p:strVal val="visible"/>
                                      </p:to>
                                    </p:set>
                                    <p:animEffect transition="in" filter="fade">
                                      <p:cBhvr>
                                        <p:cTn id="46" dur="800" decel="100000"/>
                                        <p:tgtEl>
                                          <p:spTgt spid="10243">
                                            <p:txEl>
                                              <p:pRg st="3" end="3"/>
                                            </p:txEl>
                                          </p:spTgt>
                                        </p:tgtEl>
                                      </p:cBhvr>
                                    </p:animEffect>
                                    <p:anim calcmode="lin" valueType="num">
                                      <p:cBhvr>
                                        <p:cTn id="47"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0243">
                                            <p:txEl>
                                              <p:pRg st="4" end="4"/>
                                            </p:txEl>
                                          </p:spTgt>
                                        </p:tgtEl>
                                        <p:attrNameLst>
                                          <p:attrName>style.visibility</p:attrName>
                                        </p:attrNameLst>
                                      </p:cBhvr>
                                      <p:to>
                                        <p:strVal val="visible"/>
                                      </p:to>
                                    </p:set>
                                    <p:animEffect transition="in" filter="fade">
                                      <p:cBhvr>
                                        <p:cTn id="56" dur="800" decel="100000"/>
                                        <p:tgtEl>
                                          <p:spTgt spid="10243">
                                            <p:txEl>
                                              <p:pRg st="4" end="4"/>
                                            </p:txEl>
                                          </p:spTgt>
                                        </p:tgtEl>
                                      </p:cBhvr>
                                    </p:animEffect>
                                    <p:anim calcmode="lin" valueType="num">
                                      <p:cBhvr>
                                        <p:cTn id="57"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0243">
                                            <p:txEl>
                                              <p:pRg st="5" end="5"/>
                                            </p:txEl>
                                          </p:spTgt>
                                        </p:tgtEl>
                                        <p:attrNameLst>
                                          <p:attrName>style.visibility</p:attrName>
                                        </p:attrNameLst>
                                      </p:cBhvr>
                                      <p:to>
                                        <p:strVal val="visible"/>
                                      </p:to>
                                    </p:set>
                                    <p:animEffect transition="in" filter="fade">
                                      <p:cBhvr>
                                        <p:cTn id="66" dur="800" decel="100000"/>
                                        <p:tgtEl>
                                          <p:spTgt spid="10243">
                                            <p:txEl>
                                              <p:pRg st="5" end="5"/>
                                            </p:txEl>
                                          </p:spTgt>
                                        </p:tgtEl>
                                      </p:cBhvr>
                                    </p:animEffect>
                                    <p:anim calcmode="lin" valueType="num">
                                      <p:cBhvr>
                                        <p:cTn id="67"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10243">
                                            <p:txEl>
                                              <p:pRg st="6" end="6"/>
                                            </p:txEl>
                                          </p:spTgt>
                                        </p:tgtEl>
                                        <p:attrNameLst>
                                          <p:attrName>style.visibility</p:attrName>
                                        </p:attrNameLst>
                                      </p:cBhvr>
                                      <p:to>
                                        <p:strVal val="visible"/>
                                      </p:to>
                                    </p:set>
                                    <p:animEffect transition="in" filter="fade">
                                      <p:cBhvr>
                                        <p:cTn id="76" dur="800" decel="100000"/>
                                        <p:tgtEl>
                                          <p:spTgt spid="10243">
                                            <p:txEl>
                                              <p:pRg st="6" end="6"/>
                                            </p:txEl>
                                          </p:spTgt>
                                        </p:tgtEl>
                                      </p:cBhvr>
                                    </p:animEffect>
                                    <p:anim calcmode="lin" valueType="num">
                                      <p:cBhvr>
                                        <p:cTn id="77"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features of a River System?</a:t>
            </a:r>
          </a:p>
        </p:txBody>
      </p:sp>
      <p:sp>
        <p:nvSpPr>
          <p:cNvPr id="4" name="Content Placeholder 3"/>
          <p:cNvSpPr>
            <a:spLocks noGrp="1"/>
          </p:cNvSpPr>
          <p:nvPr>
            <p:ph sz="half" idx="1"/>
          </p:nvPr>
        </p:nvSpPr>
        <p:spPr/>
        <p:txBody>
          <a:bodyPr>
            <a:normAutofit fontScale="92500" lnSpcReduction="20000"/>
          </a:bodyPr>
          <a:lstStyle/>
          <a:p>
            <a:pPr eaLnBrk="1" hangingPunct="1">
              <a:defRPr/>
            </a:pPr>
            <a:r>
              <a:rPr lang="en-US" dirty="0"/>
              <a:t>A </a:t>
            </a:r>
            <a:r>
              <a:rPr lang="en-US" u="sng" dirty="0"/>
              <a:t>river system</a:t>
            </a:r>
            <a:r>
              <a:rPr lang="en-US" dirty="0"/>
              <a:t> is made up of a larger river and the tributaries that run into it.</a:t>
            </a:r>
          </a:p>
          <a:p>
            <a:pPr eaLnBrk="1" hangingPunct="1">
              <a:defRPr/>
            </a:pPr>
            <a:r>
              <a:rPr lang="en-US" dirty="0"/>
              <a:t>A </a:t>
            </a:r>
            <a:r>
              <a:rPr lang="en-US" u="sng" dirty="0"/>
              <a:t>river basin </a:t>
            </a:r>
            <a:r>
              <a:rPr lang="en-US" dirty="0"/>
              <a:t>is h eland area that surrounds the river system and supplies water to the river system. </a:t>
            </a:r>
          </a:p>
          <a:p>
            <a:pPr eaLnBrk="1" hangingPunct="1">
              <a:defRPr/>
            </a:pPr>
            <a:r>
              <a:rPr lang="en-US" dirty="0"/>
              <a:t>A </a:t>
            </a:r>
            <a:r>
              <a:rPr lang="en-US" u="sng" dirty="0"/>
              <a:t>divide</a:t>
            </a:r>
            <a:r>
              <a:rPr lang="en-US" dirty="0"/>
              <a:t> is a landform that separates two watersheds. (ex. Hills, mountains, etc.)</a:t>
            </a:r>
          </a:p>
          <a:p>
            <a:endParaRPr lang="en-US" dirty="0"/>
          </a:p>
        </p:txBody>
      </p:sp>
      <p:pic>
        <p:nvPicPr>
          <p:cNvPr id="6" name="Content Placeholder 4" descr="river_system.gif"/>
          <p:cNvPicPr>
            <a:picLocks noGrp="1" noChangeAspect="1"/>
          </p:cNvPicPr>
          <p:nvPr>
            <p:ph sz="half" idx="2"/>
          </p:nvPr>
        </p:nvPicPr>
        <p:blipFill>
          <a:blip r:embed="rId2" cstate="print"/>
          <a:stretch>
            <a:fillRect/>
          </a:stretch>
        </p:blipFill>
        <p:spPr>
          <a:xfrm>
            <a:off x="4648200" y="1600200"/>
            <a:ext cx="3886200" cy="44196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3083A8-99C0-4145-94DF-48D1354F0F67}"/>
              </a:ext>
            </a:extLst>
          </p:cNvPr>
          <p:cNvSpPr>
            <a:spLocks noGrp="1"/>
          </p:cNvSpPr>
          <p:nvPr>
            <p:ph type="title"/>
          </p:nvPr>
        </p:nvSpPr>
        <p:spPr/>
        <p:txBody>
          <a:bodyPr/>
          <a:lstStyle/>
          <a:p>
            <a:r>
              <a:rPr lang="en-US" dirty="0"/>
              <a:t>Yellowstone N.P. ,Wyoming</a:t>
            </a:r>
          </a:p>
        </p:txBody>
      </p:sp>
      <p:pic>
        <p:nvPicPr>
          <p:cNvPr id="6" name="Picture 2" descr="https://lh3.googleusercontent.com/2nmnd2_RrQ_WkLybCE6PSZPsdVujhDV1pSkzhZemqWdhUrrPGdTFGvcC07TN9b4sGDOCu0uJZcFQBy_yIThnVefj68my8TbCu122jHg5rpIA-45Ry0n3uckxGmELNqp_lVSccDbogK06w6Xcm62OmKexIdMeodSkJZ-xbWXKx5OnZD7WvUd8M_BLpsJyTG8ZwipyuSA_E3eyZWDu9ILcquJiJdJVXFKVToRLEFsqRAV4sVuheuksD7tMSt9CBDaah-QXFXuzLYOl9oVv7xOOQ7FT_S1dzhkvLVeQqaDhrMr5CPNMcLtyYqA7kXVBH8U26y2kXn2uWdEG-DI8zxumaQpktevskZ9fAqh4uizgtoYcu1QNixBIYXSc8hpMML0fkdvsI-zzS8S-reNs3fiDaAi3Umgu4cm4rZZbBwYWD2J9KBetxEQ81tfpubj8kAauNGAT8n0jacg01oZlUUnenepyRuVCJ60DjaQujaf24C46KijPoeo4gWD-Ca9JNQYYDoUClDyc7k4vF4dxYzckQ3hDh1BTWsVNbAGMPrjcQl0qazZsMwMhwwUOGrD_lYWhlWW7VnnXHh_RyQcMvKc1GhbN0Oagr7baNxhuoP-1anRLMbOuYgoZyFWEixx5pIPBEOO-dCH6OO5QCUQIh1LqEjGO3GQpP33FDxc0ZcSzEuW-QNd_m4ONTQzS=w939-h626-no">
            <a:extLst>
              <a:ext uri="{FF2B5EF4-FFF2-40B4-BE49-F238E27FC236}">
                <a16:creationId xmlns:a16="http://schemas.microsoft.com/office/drawing/2014/main" id="{B5017C70-25E6-4EBE-AC9F-9CE0F4399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443788"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0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a:t>Fresh Water Locations—Surface Water</a:t>
            </a:r>
          </a:p>
        </p:txBody>
      </p:sp>
      <p:sp>
        <p:nvSpPr>
          <p:cNvPr id="8195" name="Rectangle 3"/>
          <p:cNvSpPr>
            <a:spLocks noGrp="1" noChangeArrowheads="1"/>
          </p:cNvSpPr>
          <p:nvPr>
            <p:ph type="body" idx="1"/>
          </p:nvPr>
        </p:nvSpPr>
        <p:spPr/>
        <p:txBody>
          <a:bodyPr/>
          <a:lstStyle/>
          <a:p>
            <a:pPr eaLnBrk="1" hangingPunct="1"/>
            <a:r>
              <a:rPr lang="en-US" dirty="0"/>
              <a:t>What is the difference between a watershed and a river basin?</a:t>
            </a:r>
          </a:p>
          <a:p>
            <a:pPr lvl="1" eaLnBrk="1" hangingPunct="1"/>
            <a:r>
              <a:rPr lang="en-US" dirty="0"/>
              <a:t>Both terms describe land that drains into a river, stream or lake</a:t>
            </a:r>
          </a:p>
          <a:p>
            <a:pPr lvl="2" eaLnBrk="1" hangingPunct="1"/>
            <a:r>
              <a:rPr lang="en-US" dirty="0"/>
              <a:t>River Basin:  the term used to describe an area that drains into a </a:t>
            </a:r>
            <a:r>
              <a:rPr lang="en-US" u="sng" dirty="0"/>
              <a:t>large river</a:t>
            </a:r>
          </a:p>
          <a:p>
            <a:pPr lvl="2" eaLnBrk="1" hangingPunct="1"/>
            <a:r>
              <a:rPr lang="en-US" dirty="0"/>
              <a:t>Watershed:  the term used to describe an area that drains into a </a:t>
            </a:r>
            <a:r>
              <a:rPr lang="en-US" u="sng" dirty="0"/>
              <a:t>smaller</a:t>
            </a:r>
            <a:r>
              <a:rPr lang="en-US" dirty="0"/>
              <a:t> river or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800" decel="100000"/>
                                        <p:tgtEl>
                                          <p:spTgt spid="8195">
                                            <p:txEl>
                                              <p:pRg st="0" end="0"/>
                                            </p:txEl>
                                          </p:spTgt>
                                        </p:tgtEl>
                                      </p:cBhvr>
                                    </p:animEffect>
                                    <p:anim calcmode="lin" valueType="num">
                                      <p:cBhvr>
                                        <p:cTn id="13" dur="800" decel="100000" fill="hold"/>
                                        <p:tgtEl>
                                          <p:spTgt spid="819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819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819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19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1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800" decel="100000"/>
                                        <p:tgtEl>
                                          <p:spTgt spid="8195">
                                            <p:txEl>
                                              <p:pRg st="1" end="1"/>
                                            </p:txEl>
                                          </p:spTgt>
                                        </p:tgtEl>
                                      </p:cBhvr>
                                    </p:animEffect>
                                    <p:anim calcmode="lin" valueType="num">
                                      <p:cBhvr>
                                        <p:cTn id="23" dur="800" decel="100000" fill="hold"/>
                                        <p:tgtEl>
                                          <p:spTgt spid="819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819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819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19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19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8195">
                                            <p:txEl>
                                              <p:pRg st="2" end="2"/>
                                            </p:txEl>
                                          </p:spTgt>
                                        </p:tgtEl>
                                        <p:attrNameLst>
                                          <p:attrName>style.visibility</p:attrName>
                                        </p:attrNameLst>
                                      </p:cBhvr>
                                      <p:to>
                                        <p:strVal val="visible"/>
                                      </p:to>
                                    </p:set>
                                    <p:animEffect transition="in" filter="fade">
                                      <p:cBhvr>
                                        <p:cTn id="32" dur="800" decel="100000"/>
                                        <p:tgtEl>
                                          <p:spTgt spid="8195">
                                            <p:txEl>
                                              <p:pRg st="2" end="2"/>
                                            </p:txEl>
                                          </p:spTgt>
                                        </p:tgtEl>
                                      </p:cBhvr>
                                    </p:animEffect>
                                    <p:anim calcmode="lin" valueType="num">
                                      <p:cBhvr>
                                        <p:cTn id="33" dur="800" decel="100000" fill="hold"/>
                                        <p:tgtEl>
                                          <p:spTgt spid="819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819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819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19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19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195">
                                            <p:txEl>
                                              <p:pRg st="3" end="3"/>
                                            </p:txEl>
                                          </p:spTgt>
                                        </p:tgtEl>
                                        <p:attrNameLst>
                                          <p:attrName>style.visibility</p:attrName>
                                        </p:attrNameLst>
                                      </p:cBhvr>
                                      <p:to>
                                        <p:strVal val="visible"/>
                                      </p:to>
                                    </p:set>
                                    <p:animEffect transition="in" filter="fade">
                                      <p:cBhvr>
                                        <p:cTn id="42" dur="800" decel="100000"/>
                                        <p:tgtEl>
                                          <p:spTgt spid="8195">
                                            <p:txEl>
                                              <p:pRg st="3" end="3"/>
                                            </p:txEl>
                                          </p:spTgt>
                                        </p:tgtEl>
                                      </p:cBhvr>
                                    </p:animEffect>
                                    <p:anim calcmode="lin" valueType="num">
                                      <p:cBhvr>
                                        <p:cTn id="43" dur="800" decel="100000" fill="hold"/>
                                        <p:tgtEl>
                                          <p:spTgt spid="8195">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8195">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8195">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195">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19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atlas.com/aatlas/infopage/contdi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91000"/>
            <a:ext cx="2362200" cy="2512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 is the difference between a river basin and a watershed?</a:t>
            </a:r>
          </a:p>
        </p:txBody>
      </p:sp>
      <p:sp>
        <p:nvSpPr>
          <p:cNvPr id="3" name="Content Placeholder 2"/>
          <p:cNvSpPr>
            <a:spLocks noGrp="1"/>
          </p:cNvSpPr>
          <p:nvPr>
            <p:ph idx="1"/>
          </p:nvPr>
        </p:nvSpPr>
        <p:spPr/>
        <p:txBody>
          <a:bodyPr/>
          <a:lstStyle/>
          <a:p>
            <a:pPr marL="457200" lvl="1" indent="0" eaLnBrk="1" hangingPunct="1">
              <a:buNone/>
            </a:pPr>
            <a:r>
              <a:rPr lang="en-US" dirty="0">
                <a:latin typeface="Arial" pitchFamily="34" charset="0"/>
                <a:cs typeface="Arial" pitchFamily="34" charset="0"/>
              </a:rPr>
              <a:t>Both terms describe land that drains into a river, stream or lake</a:t>
            </a:r>
          </a:p>
          <a:p>
            <a:pPr lvl="2" eaLnBrk="1" hangingPunct="1"/>
            <a:r>
              <a:rPr lang="en-US" dirty="0">
                <a:latin typeface="Arial" pitchFamily="34" charset="0"/>
                <a:cs typeface="Arial" pitchFamily="34" charset="0"/>
              </a:rPr>
              <a:t>River Basin:  the term used to describe an area that drains into a large river</a:t>
            </a:r>
          </a:p>
          <a:p>
            <a:pPr lvl="2" eaLnBrk="1" hangingPunct="1"/>
            <a:r>
              <a:rPr lang="en-US" dirty="0">
                <a:latin typeface="Arial" pitchFamily="34" charset="0"/>
                <a:cs typeface="Arial" pitchFamily="34" charset="0"/>
              </a:rPr>
              <a:t>Watershed:  the term used to describe an area that drains into a smaller river or stream</a:t>
            </a:r>
          </a:p>
          <a:p>
            <a:pPr lvl="0" eaLnBrk="1" hangingPunct="1">
              <a:buClr>
                <a:srgbClr val="996666"/>
              </a:buClr>
              <a:defRPr/>
            </a:pPr>
            <a:r>
              <a:rPr lang="en-US" sz="2800" dirty="0">
                <a:solidFill>
                  <a:srgbClr val="000000"/>
                </a:solidFill>
              </a:rPr>
              <a:t>A </a:t>
            </a:r>
            <a:r>
              <a:rPr lang="en-US" sz="2800" u="sng" dirty="0">
                <a:solidFill>
                  <a:srgbClr val="000000"/>
                </a:solidFill>
              </a:rPr>
              <a:t>divide</a:t>
            </a:r>
            <a:r>
              <a:rPr lang="en-US" sz="2800" dirty="0">
                <a:solidFill>
                  <a:srgbClr val="000000"/>
                </a:solidFill>
              </a:rPr>
              <a:t> is a landform that separates two watersheds. (ex. Hills, mountains, etc.)</a:t>
            </a:r>
          </a:p>
          <a:p>
            <a:endParaRPr lang="en-US" dirty="0"/>
          </a:p>
        </p:txBody>
      </p:sp>
      <p:sp>
        <p:nvSpPr>
          <p:cNvPr id="4" name="Rectangle 3"/>
          <p:cNvSpPr/>
          <p:nvPr/>
        </p:nvSpPr>
        <p:spPr>
          <a:xfrm>
            <a:off x="1333500" y="5528892"/>
            <a:ext cx="4572000" cy="369332"/>
          </a:xfrm>
          <a:prstGeom prst="rect">
            <a:avLst/>
          </a:prstGeom>
        </p:spPr>
        <p:txBody>
          <a:bodyPr>
            <a:spAutoFit/>
          </a:bodyPr>
          <a:lstStyle/>
          <a:p>
            <a:r>
              <a:rPr lang="en-US" dirty="0">
                <a:hlinkClick r:id="rId3"/>
              </a:rPr>
              <a:t>Drainage Basins and Watersheds</a:t>
            </a:r>
            <a:endParaRPr lang="en-US" dirty="0"/>
          </a:p>
        </p:txBody>
      </p:sp>
    </p:spTree>
    <p:extLst>
      <p:ext uri="{BB962C8B-B14F-4D97-AF65-F5344CB8AC3E}">
        <p14:creationId xmlns:p14="http://schemas.microsoft.com/office/powerpoint/2010/main" val="212105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River System</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rot="16200000">
            <a:off x="2057400" y="76200"/>
            <a:ext cx="4648200" cy="7543799"/>
          </a:xfrm>
          <a:prstGeom prst="rect">
            <a:avLst/>
          </a:prstGeom>
          <a:noFill/>
          <a:ln w="9525">
            <a:noFill/>
            <a:miter lim="800000"/>
            <a:headEnd/>
            <a:tailEnd/>
          </a:ln>
          <a:effectLst/>
        </p:spPr>
      </p:pic>
      <p:sp>
        <p:nvSpPr>
          <p:cNvPr id="5" name="TextBox 4"/>
          <p:cNvSpPr txBox="1"/>
          <p:nvPr/>
        </p:nvSpPr>
        <p:spPr>
          <a:xfrm>
            <a:off x="5860576" y="1295401"/>
            <a:ext cx="3581400" cy="1477328"/>
          </a:xfrm>
          <a:prstGeom prst="rect">
            <a:avLst/>
          </a:prstGeom>
          <a:noFill/>
        </p:spPr>
        <p:txBody>
          <a:bodyPr wrap="square" rtlCol="0">
            <a:spAutoFit/>
          </a:bodyPr>
          <a:lstStyle/>
          <a:p>
            <a:r>
              <a:rPr lang="en-US" dirty="0"/>
              <a:t>Label the tributaries, main river and mouth.</a:t>
            </a:r>
          </a:p>
          <a:p>
            <a:r>
              <a:rPr lang="en-US" dirty="0"/>
              <a:t>Draw a Line around the river system indicating where the divide may be. </a:t>
            </a:r>
          </a:p>
        </p:txBody>
      </p:sp>
      <p:sp>
        <p:nvSpPr>
          <p:cNvPr id="4" name="Oval 3"/>
          <p:cNvSpPr/>
          <p:nvPr/>
        </p:nvSpPr>
        <p:spPr>
          <a:xfrm>
            <a:off x="3124200" y="5334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2286000" y="4724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443251" y="4590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762000" y="3695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609600" y="1523999"/>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680682" y="31242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4948451"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3186752" y="1683223"/>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2653352" y="1568923"/>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6324600" y="296322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5638800" y="244295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a river basin and watershed?</a:t>
            </a:r>
          </a:p>
        </p:txBody>
      </p:sp>
      <p:sp>
        <p:nvSpPr>
          <p:cNvPr id="3" name="Content Placeholder 2"/>
          <p:cNvSpPr>
            <a:spLocks noGrp="1"/>
          </p:cNvSpPr>
          <p:nvPr>
            <p:ph idx="1"/>
          </p:nvPr>
        </p:nvSpPr>
        <p:spPr/>
        <p:txBody>
          <a:bodyPr/>
          <a:lstStyle/>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A river basin is: </a:t>
            </a:r>
            <a:r>
              <a:rPr lang="en-US" sz="1900" kern="1200" dirty="0">
                <a:solidFill>
                  <a:srgbClr val="404040"/>
                </a:solidFill>
                <a:latin typeface="Calibri"/>
                <a:ea typeface="ＭＳ Ｐゴシック" charset="-128"/>
              </a:rPr>
              <a:t>is the portion of land</a:t>
            </a:r>
            <a:r>
              <a:rPr lang="en-US" sz="1900" b="1" kern="1200" dirty="0">
                <a:solidFill>
                  <a:srgbClr val="FF0000"/>
                </a:solidFill>
                <a:latin typeface="Calibri"/>
                <a:ea typeface="ＭＳ Ｐゴシック" charset="-128"/>
              </a:rPr>
              <a:t> drained </a:t>
            </a:r>
            <a:r>
              <a:rPr lang="en-US" sz="1900" kern="1200" dirty="0">
                <a:solidFill>
                  <a:srgbClr val="404040"/>
                </a:solidFill>
                <a:latin typeface="Calibri"/>
                <a:ea typeface="ＭＳ Ｐゴシック" charset="-128"/>
              </a:rPr>
              <a:t>by a </a:t>
            </a:r>
            <a:r>
              <a:rPr lang="en-US" sz="1900" b="1" kern="1200" dirty="0">
                <a:solidFill>
                  <a:srgbClr val="404040"/>
                </a:solidFill>
                <a:latin typeface="Calibri"/>
                <a:ea typeface="ＭＳ Ｐゴシック" charset="-128"/>
              </a:rPr>
              <a:t>river</a:t>
            </a:r>
            <a:r>
              <a:rPr lang="en-US" sz="1900" kern="1200" dirty="0">
                <a:solidFill>
                  <a:srgbClr val="404040"/>
                </a:solidFill>
                <a:latin typeface="Calibri"/>
                <a:ea typeface="ＭＳ Ｐゴシック" charset="-128"/>
              </a:rPr>
              <a:t> and its </a:t>
            </a:r>
            <a:r>
              <a:rPr lang="en-US" sz="1900" b="1" kern="1200" dirty="0">
                <a:solidFill>
                  <a:srgbClr val="FF0000"/>
                </a:solidFill>
                <a:latin typeface="Calibri"/>
                <a:ea typeface="ＭＳ Ｐゴシック" charset="-128"/>
              </a:rPr>
              <a:t>tributaries</a:t>
            </a:r>
            <a:r>
              <a:rPr lang="en-US" sz="1900" kern="1200" dirty="0">
                <a:solidFill>
                  <a:srgbClr val="404040"/>
                </a:solidFill>
                <a:latin typeface="Calibri"/>
                <a:ea typeface="ＭＳ Ｐゴシック" charset="-128"/>
              </a:rPr>
              <a:t>. It encompasses all of the land surface dissected and drained by many streams and creeks that flow </a:t>
            </a:r>
            <a:r>
              <a:rPr lang="en-US" sz="1900" b="1" kern="1200" dirty="0">
                <a:solidFill>
                  <a:srgbClr val="FF0000"/>
                </a:solidFill>
                <a:latin typeface="Calibri"/>
                <a:ea typeface="ＭＳ Ｐゴシック" charset="-128"/>
              </a:rPr>
              <a:t>downhill</a:t>
            </a:r>
            <a:r>
              <a:rPr lang="en-US" sz="1900" kern="1200" dirty="0">
                <a:solidFill>
                  <a:srgbClr val="404040"/>
                </a:solidFill>
                <a:latin typeface="Calibri"/>
                <a:ea typeface="ＭＳ Ｐゴシック" charset="-128"/>
              </a:rPr>
              <a:t> into one another, and eventually into  a large body of water such as the </a:t>
            </a:r>
            <a:r>
              <a:rPr lang="en-US" sz="1900" b="1" kern="1200" dirty="0">
                <a:solidFill>
                  <a:srgbClr val="FF0000"/>
                </a:solidFill>
                <a:latin typeface="Calibri"/>
                <a:ea typeface="ＭＳ Ｐゴシック" charset="-128"/>
              </a:rPr>
              <a:t>Atlantic</a:t>
            </a:r>
            <a:r>
              <a:rPr lang="en-US" sz="1900" kern="1200" dirty="0">
                <a:solidFill>
                  <a:srgbClr val="404040"/>
                </a:solidFill>
                <a:latin typeface="Calibri"/>
                <a:ea typeface="ＭＳ Ｐゴシック" charset="-128"/>
              </a:rPr>
              <a:t> Ocean.</a:t>
            </a:r>
            <a:endParaRPr lang="en-US" sz="1900" kern="1200" dirty="0">
              <a:solidFill>
                <a:srgbClr val="404040"/>
              </a:solidFill>
              <a:latin typeface="Arial" pitchFamily="34" charset="0"/>
              <a:ea typeface="ＭＳ Ｐゴシック" charset="-128"/>
              <a:cs typeface="Arial" pitchFamily="34" charset="0"/>
            </a:endParaRPr>
          </a:p>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Larger river basins are made up of many </a:t>
            </a:r>
            <a:r>
              <a:rPr lang="en-US" sz="1900" b="1" kern="1200" dirty="0">
                <a:solidFill>
                  <a:srgbClr val="FF0000"/>
                </a:solidFill>
                <a:latin typeface="Arial" pitchFamily="34" charset="0"/>
                <a:ea typeface="ＭＳ Ｐゴシック" charset="-128"/>
                <a:cs typeface="Arial" pitchFamily="34" charset="0"/>
              </a:rPr>
              <a:t>interconnected watersheds </a:t>
            </a:r>
            <a:r>
              <a:rPr lang="en-US" sz="1900" kern="1200" dirty="0">
                <a:solidFill>
                  <a:srgbClr val="404040"/>
                </a:solidFill>
                <a:latin typeface="Arial" pitchFamily="34" charset="0"/>
                <a:ea typeface="ＭＳ Ｐゴシック" charset="-128"/>
                <a:cs typeface="Arial" pitchFamily="34" charset="0"/>
              </a:rPr>
              <a:t>(smaller basins) </a:t>
            </a:r>
          </a:p>
          <a:p>
            <a:pPr marL="457200" lvl="1" indent="-228600" eaLnBrk="1" hangingPunct="1">
              <a:spcBef>
                <a:spcPts val="600"/>
              </a:spcBef>
              <a:buClr>
                <a:srgbClr val="262626"/>
              </a:buClr>
            </a:pPr>
            <a:r>
              <a:rPr lang="en-US" sz="1700" kern="1200" dirty="0">
                <a:solidFill>
                  <a:srgbClr val="404040"/>
                </a:solidFill>
                <a:latin typeface="Arial" pitchFamily="34" charset="0"/>
                <a:ea typeface="ＭＳ Ｐゴシック" charset="-128"/>
                <a:cs typeface="Arial" pitchFamily="34" charset="0"/>
              </a:rPr>
              <a:t>Example:  Cape Fear and Neuse River Basins are made of many small watersheds </a:t>
            </a:r>
            <a:r>
              <a:rPr lang="en-US" sz="1700" kern="1200" dirty="0">
                <a:solidFill>
                  <a:srgbClr val="404040"/>
                </a:solidFill>
                <a:latin typeface="Calibri"/>
                <a:ea typeface="ＭＳ Ｐゴシック" charset="-128"/>
              </a:rPr>
              <a:t>Crabtree Creek, Swift Creek, Walnut Creek </a:t>
            </a:r>
            <a:endParaRPr lang="en-US" sz="1700" kern="1200" dirty="0">
              <a:solidFill>
                <a:srgbClr val="404040"/>
              </a:solidFill>
              <a:latin typeface="Arial" pitchFamily="34" charset="0"/>
              <a:ea typeface="ＭＳ Ｐゴシック" charset="-128"/>
              <a:cs typeface="Arial" pitchFamily="34" charset="0"/>
            </a:endParaRPr>
          </a:p>
          <a:p>
            <a:pPr marL="457200" lvl="1" indent="-228600" eaLnBrk="1" hangingPunct="1">
              <a:spcBef>
                <a:spcPts val="600"/>
              </a:spcBef>
              <a:buClr>
                <a:srgbClr val="262626"/>
              </a:buClr>
            </a:pPr>
            <a:r>
              <a:rPr lang="en-US" sz="1700" kern="1200" dirty="0">
                <a:solidFill>
                  <a:srgbClr val="404040"/>
                </a:solidFill>
                <a:latin typeface="Arial" pitchFamily="34" charset="0"/>
                <a:ea typeface="ＭＳ Ｐゴシック" charset="-128"/>
                <a:cs typeface="Arial" pitchFamily="34" charset="0"/>
              </a:rPr>
              <a:t>Smaller rivers dump into the larger river within the basin. These are called </a:t>
            </a:r>
            <a:r>
              <a:rPr lang="en-US" sz="1700" b="1" kern="1200" dirty="0">
                <a:solidFill>
                  <a:srgbClr val="FF0000"/>
                </a:solidFill>
                <a:latin typeface="Arial" pitchFamily="34" charset="0"/>
                <a:ea typeface="ＭＳ Ｐゴシック" charset="-128"/>
                <a:cs typeface="Arial" pitchFamily="34" charset="0"/>
              </a:rPr>
              <a:t>tributaries. </a:t>
            </a:r>
            <a:endParaRPr lang="en-US" sz="1700" kern="1200" dirty="0">
              <a:solidFill>
                <a:srgbClr val="FF0000"/>
              </a:solidFill>
              <a:latin typeface="Arial" pitchFamily="34" charset="0"/>
              <a:ea typeface="ＭＳ Ｐゴシック" charset="-128"/>
              <a:cs typeface="Arial" pitchFamily="34" charset="0"/>
            </a:endParaRPr>
          </a:p>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The water in a watershed runs to the </a:t>
            </a:r>
            <a:r>
              <a:rPr lang="en-US" sz="1900" b="1" kern="1200" dirty="0">
                <a:solidFill>
                  <a:srgbClr val="FF0000"/>
                </a:solidFill>
                <a:latin typeface="Arial" pitchFamily="34" charset="0"/>
                <a:ea typeface="ＭＳ Ｐゴシック" charset="-128"/>
                <a:cs typeface="Arial" pitchFamily="34" charset="0"/>
              </a:rPr>
              <a:t>lowest</a:t>
            </a:r>
            <a:r>
              <a:rPr lang="en-US" sz="1900" kern="1200" dirty="0">
                <a:solidFill>
                  <a:srgbClr val="404040"/>
                </a:solidFill>
                <a:latin typeface="Arial" pitchFamily="34" charset="0"/>
                <a:ea typeface="ＭＳ Ｐゴシック" charset="-128"/>
                <a:cs typeface="Arial" pitchFamily="34" charset="0"/>
              </a:rPr>
              <a:t> point—a river, stream, lake, or ocean</a:t>
            </a:r>
          </a:p>
          <a:p>
            <a:endParaRPr lang="en-US" dirty="0"/>
          </a:p>
        </p:txBody>
      </p:sp>
    </p:spTree>
    <p:extLst>
      <p:ext uri="{BB962C8B-B14F-4D97-AF65-F5344CB8AC3E}">
        <p14:creationId xmlns:p14="http://schemas.microsoft.com/office/powerpoint/2010/main" val="2427114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800"/>
              <a:t>Fresh Water Locations—River Basins and Watersheds</a:t>
            </a:r>
          </a:p>
        </p:txBody>
      </p:sp>
      <p:sp>
        <p:nvSpPr>
          <p:cNvPr id="9219" name="Rectangle 3"/>
          <p:cNvSpPr>
            <a:spLocks noGrp="1" noChangeArrowheads="1"/>
          </p:cNvSpPr>
          <p:nvPr>
            <p:ph type="body" idx="1"/>
          </p:nvPr>
        </p:nvSpPr>
        <p:spPr/>
        <p:txBody>
          <a:bodyPr/>
          <a:lstStyle/>
          <a:p>
            <a:pPr eaLnBrk="1" hangingPunct="1"/>
            <a:r>
              <a:rPr lang="en-US" dirty="0"/>
              <a:t>Larger river basins are made up of </a:t>
            </a:r>
            <a:r>
              <a:rPr lang="en-US" u="sng" dirty="0"/>
              <a:t>many</a:t>
            </a:r>
            <a:r>
              <a:rPr lang="en-US" dirty="0"/>
              <a:t> </a:t>
            </a:r>
            <a:r>
              <a:rPr lang="en-US" u="sng" dirty="0"/>
              <a:t>interconnected</a:t>
            </a:r>
            <a:r>
              <a:rPr lang="en-US" dirty="0"/>
              <a:t> watersheds</a:t>
            </a:r>
          </a:p>
          <a:p>
            <a:pPr lvl="1" eaLnBrk="1" hangingPunct="1"/>
            <a:r>
              <a:rPr lang="en-US" dirty="0"/>
              <a:t>Example:  Cape Fear and Neuse River Basins are made of many small watersheds</a:t>
            </a:r>
          </a:p>
          <a:p>
            <a:pPr eaLnBrk="1" hangingPunct="1"/>
            <a:endParaRPr lang="en-US" dirty="0"/>
          </a:p>
          <a:p>
            <a:pPr eaLnBrk="1" hangingPunct="1"/>
            <a:r>
              <a:rPr lang="en-US" dirty="0"/>
              <a:t>The water in a watershed runs to the </a:t>
            </a:r>
            <a:r>
              <a:rPr lang="en-US" u="sng" dirty="0"/>
              <a:t>lowest</a:t>
            </a:r>
            <a:r>
              <a:rPr lang="en-US" dirty="0"/>
              <a:t> point—a river, stream, lake, or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ppt_w*0.05"/>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anim calcmode="lin" valueType="num">
                                      <p:cBhvr>
                                        <p:cTn id="9" dur="500" fill="hold"/>
                                        <p:tgtEl>
                                          <p:spTgt spid="9218"/>
                                        </p:tgtEl>
                                        <p:attrNameLst>
                                          <p:attrName>ppt_x</p:attrName>
                                        </p:attrNameLst>
                                      </p:cBhvr>
                                      <p:tavLst>
                                        <p:tav tm="0">
                                          <p:val>
                                            <p:strVal val="#ppt_x-.2"/>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barn(inHorizontal)">
                                      <p:cBhvr>
                                        <p:cTn id="16" dur="5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barn(inHorizontal)">
                                      <p:cBhvr>
                                        <p:cTn id="21" dur="5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barn(inHorizontal)">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92100"/>
            <a:ext cx="8229600" cy="927100"/>
          </a:xfrm>
        </p:spPr>
        <p:txBody>
          <a:bodyPr/>
          <a:lstStyle/>
          <a:p>
            <a:pPr eaLnBrk="1" hangingPunct="1">
              <a:defRPr/>
            </a:pPr>
            <a:r>
              <a:rPr lang="en-US" sz="4000" dirty="0"/>
              <a:t>How much of the Earth’s surface is water?</a:t>
            </a:r>
          </a:p>
        </p:txBody>
      </p:sp>
      <p:sp>
        <p:nvSpPr>
          <p:cNvPr id="16387" name="Rectangle 3"/>
          <p:cNvSpPr>
            <a:spLocks noGrp="1" noChangeArrowheads="1"/>
          </p:cNvSpPr>
          <p:nvPr>
            <p:ph type="body" sz="half" idx="3"/>
          </p:nvPr>
        </p:nvSpPr>
        <p:spPr>
          <a:xfrm>
            <a:off x="304800" y="5105400"/>
            <a:ext cx="8229600" cy="1447800"/>
          </a:xfrm>
        </p:spPr>
        <p:txBody>
          <a:bodyPr/>
          <a:lstStyle/>
          <a:p>
            <a:pPr algn="ctr" eaLnBrk="1" hangingPunct="1">
              <a:lnSpc>
                <a:spcPct val="80000"/>
              </a:lnSpc>
              <a:buFontTx/>
              <a:buNone/>
              <a:defRPr/>
            </a:pPr>
            <a:r>
              <a:rPr lang="en-US" sz="2400" dirty="0"/>
              <a:t>Earth is The Water Planet or is it?…</a:t>
            </a:r>
            <a:br>
              <a:rPr lang="en-US" sz="2400" dirty="0"/>
            </a:br>
            <a:endParaRPr lang="en-US" sz="2400" dirty="0"/>
          </a:p>
          <a:p>
            <a:pPr algn="ctr" eaLnBrk="1" hangingPunct="1">
              <a:lnSpc>
                <a:spcPct val="80000"/>
              </a:lnSpc>
              <a:defRPr/>
            </a:pPr>
            <a:r>
              <a:rPr lang="en-US" dirty="0"/>
              <a:t>75% of the Earth's </a:t>
            </a:r>
            <a:r>
              <a:rPr lang="en-US" u="sng" dirty="0"/>
              <a:t>Surface</a:t>
            </a:r>
            <a:r>
              <a:rPr lang="en-US" dirty="0"/>
              <a:t> Is WATER.</a:t>
            </a:r>
          </a:p>
          <a:p>
            <a:pPr eaLnBrk="1" hangingPunct="1">
              <a:lnSpc>
                <a:spcPct val="80000"/>
              </a:lnSpc>
              <a:buFontTx/>
              <a:buNone/>
              <a:defRPr/>
            </a:pPr>
            <a:endParaRPr lang="en-US" dirty="0"/>
          </a:p>
        </p:txBody>
      </p:sp>
      <p:pic>
        <p:nvPicPr>
          <p:cNvPr id="1029" name="Picture 6" descr="j0289199"/>
          <p:cNvPicPr>
            <a:picLocks noGrp="1" noChangeAspect="1" noChangeArrowheads="1"/>
          </p:cNvPicPr>
          <p:nvPr>
            <p:ph sz="quarter" idx="1"/>
          </p:nvPr>
        </p:nvPicPr>
        <p:blipFill>
          <a:blip r:embed="rId2" cstate="print"/>
          <a:srcRect/>
          <a:stretch>
            <a:fillRect/>
          </a:stretch>
        </p:blipFill>
        <p:spPr>
          <a:xfrm>
            <a:off x="685800" y="1905000"/>
            <a:ext cx="3579395" cy="2667000"/>
          </a:xfrm>
          <a:noFill/>
        </p:spPr>
      </p:pic>
      <p:pic>
        <p:nvPicPr>
          <p:cNvPr id="6" name="Picture 5" descr="global-water-volume.jpg"/>
          <p:cNvPicPr>
            <a:picLocks noChangeAspect="1"/>
          </p:cNvPicPr>
          <p:nvPr/>
        </p:nvPicPr>
        <p:blipFill>
          <a:blip r:embed="rId3" cstate="print"/>
          <a:stretch>
            <a:fillRect/>
          </a:stretch>
        </p:blipFill>
        <p:spPr>
          <a:xfrm>
            <a:off x="5257800" y="2057400"/>
            <a:ext cx="2514600" cy="2514600"/>
          </a:xfrm>
          <a:prstGeom prst="rect">
            <a:avLst/>
          </a:prstGeom>
        </p:spPr>
      </p:pic>
      <p:sp>
        <p:nvSpPr>
          <p:cNvPr id="1026" name="Film">
            <a:hlinkClick r:id="rId4"/>
          </p:cNvPr>
          <p:cNvSpPr>
            <a:spLocks noEditPoints="1" noChangeArrowheads="1"/>
          </p:cNvSpPr>
          <p:nvPr/>
        </p:nvSpPr>
        <p:spPr bwMode="auto">
          <a:xfrm>
            <a:off x="8229600" y="5943600"/>
            <a:ext cx="523875"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524000"/>
            <a:ext cx="6791325" cy="4905375"/>
          </a:xfrm>
          <a:prstGeom prst="rect">
            <a:avLst/>
          </a:prstGeom>
        </p:spPr>
      </p:pic>
      <p:sp>
        <p:nvSpPr>
          <p:cNvPr id="3" name="Title 2"/>
          <p:cNvSpPr>
            <a:spLocks noGrp="1"/>
          </p:cNvSpPr>
          <p:nvPr>
            <p:ph type="title"/>
          </p:nvPr>
        </p:nvSpPr>
        <p:spPr/>
        <p:txBody>
          <a:bodyPr/>
          <a:lstStyle/>
          <a:p>
            <a:r>
              <a:rPr lang="en-US" dirty="0"/>
              <a:t>Neuse River Basin and Watersheds</a:t>
            </a:r>
          </a:p>
        </p:txBody>
      </p:sp>
    </p:spTree>
    <p:extLst>
      <p:ext uri="{BB962C8B-B14F-4D97-AF65-F5344CB8AC3E}">
        <p14:creationId xmlns:p14="http://schemas.microsoft.com/office/powerpoint/2010/main" val="161883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Other Surface Waters- Wetlands</a:t>
            </a:r>
          </a:p>
        </p:txBody>
      </p:sp>
      <p:sp>
        <p:nvSpPr>
          <p:cNvPr id="12291" name="Rectangle 3"/>
          <p:cNvSpPr>
            <a:spLocks noGrp="1" noChangeArrowheads="1"/>
          </p:cNvSpPr>
          <p:nvPr>
            <p:ph sz="half" idx="1"/>
          </p:nvPr>
        </p:nvSpPr>
        <p:spPr>
          <a:xfrm>
            <a:off x="609600" y="1600200"/>
            <a:ext cx="7924800" cy="2743200"/>
          </a:xfrm>
        </p:spPr>
        <p:txBody>
          <a:bodyPr/>
          <a:lstStyle/>
          <a:p>
            <a:pPr eaLnBrk="1" hangingPunct="1">
              <a:buFont typeface="Wingdings" charset="0"/>
              <a:buChar char="l"/>
              <a:defRPr/>
            </a:pPr>
            <a:r>
              <a:rPr lang="en-US" sz="2000" dirty="0">
                <a:latin typeface="Arial" charset="0"/>
                <a:ea typeface="ＭＳ Ｐゴシック" charset="0"/>
                <a:cs typeface="Arial" charset="0"/>
              </a:rPr>
              <a:t>What is a wetland?</a:t>
            </a:r>
          </a:p>
          <a:p>
            <a:pPr lvl="1" eaLnBrk="1" hangingPunct="1">
              <a:buFont typeface="Wingdings" charset="0"/>
              <a:buChar char="l"/>
              <a:defRPr/>
            </a:pPr>
            <a:r>
              <a:rPr lang="en-US" sz="2000" dirty="0">
                <a:latin typeface="Arial" charset="0"/>
                <a:ea typeface="ＭＳ Ｐゴシック" charset="0"/>
                <a:cs typeface="Arial" charset="0"/>
              </a:rPr>
              <a:t>An area where the </a:t>
            </a:r>
            <a:r>
              <a:rPr lang="en-US" sz="2000" b="1" dirty="0">
                <a:solidFill>
                  <a:srgbClr val="FF0000"/>
                </a:solidFill>
                <a:latin typeface="Arial" charset="0"/>
                <a:ea typeface="ＭＳ Ｐゴシック" charset="0"/>
                <a:cs typeface="Arial" charset="0"/>
              </a:rPr>
              <a:t>water table </a:t>
            </a:r>
            <a:r>
              <a:rPr lang="en-US" sz="2000" dirty="0">
                <a:latin typeface="Arial" charset="0"/>
                <a:ea typeface="ＭＳ Ｐゴシック" charset="0"/>
                <a:cs typeface="Arial" charset="0"/>
              </a:rPr>
              <a:t>is </a:t>
            </a:r>
            <a:r>
              <a:rPr lang="en-US" sz="2000" b="1" dirty="0">
                <a:solidFill>
                  <a:srgbClr val="FF0000"/>
                </a:solidFill>
                <a:latin typeface="Arial" charset="0"/>
                <a:ea typeface="ＭＳ Ｐゴシック" charset="0"/>
                <a:cs typeface="Arial" charset="0"/>
              </a:rPr>
              <a:t>at, near or above </a:t>
            </a:r>
            <a:r>
              <a:rPr lang="en-US" sz="2000" dirty="0">
                <a:latin typeface="Arial" charset="0"/>
                <a:ea typeface="ＭＳ Ｐゴシック" charset="0"/>
                <a:cs typeface="Arial" charset="0"/>
              </a:rPr>
              <a:t>the land surface long enough during the year to support </a:t>
            </a:r>
            <a:r>
              <a:rPr lang="en-US" sz="2000" b="1" dirty="0">
                <a:solidFill>
                  <a:srgbClr val="FF0000"/>
                </a:solidFill>
                <a:latin typeface="Arial" charset="0"/>
                <a:ea typeface="ＭＳ Ｐゴシック" charset="0"/>
                <a:cs typeface="Arial" charset="0"/>
              </a:rPr>
              <a:t>adapted plant </a:t>
            </a:r>
            <a:r>
              <a:rPr lang="en-US" sz="2000" dirty="0">
                <a:latin typeface="Arial" charset="0"/>
                <a:ea typeface="ＭＳ Ｐゴシック" charset="0"/>
                <a:cs typeface="Arial" charset="0"/>
              </a:rPr>
              <a:t>growth. </a:t>
            </a:r>
          </a:p>
          <a:p>
            <a:pPr lvl="1" eaLnBrk="1" hangingPunct="1">
              <a:buFont typeface="Wingdings" charset="0"/>
              <a:buChar char="l"/>
              <a:defRPr/>
            </a:pPr>
            <a:r>
              <a:rPr lang="en-US" sz="2000" dirty="0"/>
              <a:t>(</a:t>
            </a:r>
            <a:r>
              <a:rPr lang="en-US" sz="2000" b="1" dirty="0">
                <a:solidFill>
                  <a:srgbClr val="FF0000"/>
                </a:solidFill>
              </a:rPr>
              <a:t>hydric </a:t>
            </a:r>
            <a:r>
              <a:rPr lang="en-US" sz="2000" dirty="0"/>
              <a:t>plants and hydric soil) </a:t>
            </a:r>
            <a:r>
              <a:rPr lang="en-US" sz="2000" b="1" dirty="0">
                <a:solidFill>
                  <a:srgbClr val="002060"/>
                </a:solidFill>
              </a:rPr>
              <a:t>means </a:t>
            </a:r>
            <a:r>
              <a:rPr lang="en-US" sz="2000" b="1" dirty="0">
                <a:solidFill>
                  <a:srgbClr val="FF0000"/>
                </a:solidFill>
              </a:rPr>
              <a:t>WET</a:t>
            </a:r>
            <a:r>
              <a:rPr lang="en-US" sz="2000" b="1" dirty="0">
                <a:solidFill>
                  <a:srgbClr val="002060"/>
                </a:solidFill>
              </a:rPr>
              <a:t> with water</a:t>
            </a:r>
            <a:endParaRPr lang="en-US" sz="2000" b="1" dirty="0">
              <a:solidFill>
                <a:srgbClr val="002060"/>
              </a:solidFill>
              <a:latin typeface="Arial" charset="0"/>
              <a:ea typeface="ＭＳ Ｐゴシック" charset="0"/>
              <a:cs typeface="Arial" charset="0"/>
            </a:endParaRPr>
          </a:p>
          <a:p>
            <a:pPr lvl="1" eaLnBrk="1" hangingPunct="1">
              <a:buFont typeface="Wingdings" charset="0"/>
              <a:buChar char="l"/>
              <a:defRPr/>
            </a:pPr>
            <a:r>
              <a:rPr lang="en-US" sz="2000" dirty="0">
                <a:latin typeface="Arial" charset="0"/>
                <a:ea typeface="ＭＳ Ｐゴシック" charset="0"/>
                <a:cs typeface="Arial" charset="0"/>
              </a:rPr>
              <a:t>Wetlands are the most </a:t>
            </a:r>
            <a:r>
              <a:rPr lang="en-US" sz="2000" b="1" dirty="0">
                <a:solidFill>
                  <a:srgbClr val="FF0000"/>
                </a:solidFill>
                <a:latin typeface="Arial" charset="0"/>
                <a:ea typeface="ＭＳ Ｐゴシック" charset="0"/>
                <a:cs typeface="Arial" charset="0"/>
              </a:rPr>
              <a:t>diverse</a:t>
            </a:r>
            <a:r>
              <a:rPr lang="en-US" sz="2000" b="1" dirty="0">
                <a:latin typeface="Arial" charset="0"/>
                <a:ea typeface="ＭＳ Ｐゴシック" charset="0"/>
                <a:cs typeface="Arial" charset="0"/>
              </a:rPr>
              <a:t> ecosystems </a:t>
            </a:r>
            <a:r>
              <a:rPr lang="en-US" sz="2000" dirty="0">
                <a:latin typeface="Arial" charset="0"/>
                <a:ea typeface="ＭＳ Ｐゴシック" charset="0"/>
                <a:cs typeface="Arial" charset="0"/>
              </a:rPr>
              <a:t>on earth. </a:t>
            </a:r>
          </a:p>
          <a:p>
            <a:pPr lvl="1" eaLnBrk="1" hangingPunct="1">
              <a:buFont typeface="Wingdings" charset="0"/>
              <a:buChar char="l"/>
              <a:defRPr/>
            </a:pPr>
            <a:r>
              <a:rPr lang="en-US" sz="2000" dirty="0">
                <a:latin typeface="Arial" charset="0"/>
                <a:ea typeface="ＭＳ Ｐゴシック" charset="0"/>
                <a:cs typeface="Arial" charset="0"/>
              </a:rPr>
              <a:t>Wetlands are </a:t>
            </a:r>
            <a:r>
              <a:rPr lang="en-US" sz="2000" b="1" dirty="0">
                <a:solidFill>
                  <a:srgbClr val="FF0000"/>
                </a:solidFill>
                <a:latin typeface="Arial" charset="0"/>
                <a:ea typeface="ＭＳ Ｐゴシック" charset="0"/>
                <a:cs typeface="Arial" charset="0"/>
              </a:rPr>
              <a:t>natural filters </a:t>
            </a:r>
            <a:r>
              <a:rPr lang="en-US" sz="2000" dirty="0">
                <a:latin typeface="Arial" charset="0"/>
                <a:ea typeface="ＭＳ Ｐゴシック" charset="0"/>
                <a:cs typeface="Arial" charset="0"/>
              </a:rPr>
              <a:t>of water in the water cycle. (act like sponges) </a:t>
            </a:r>
          </a:p>
        </p:txBody>
      </p:sp>
      <p:pic>
        <p:nvPicPr>
          <p:cNvPr id="5" name="Picture 4"/>
          <p:cNvPicPr>
            <a:picLocks noChangeAspect="1"/>
          </p:cNvPicPr>
          <p:nvPr/>
        </p:nvPicPr>
        <p:blipFill>
          <a:blip r:embed="rId3"/>
          <a:stretch>
            <a:fillRect/>
          </a:stretch>
        </p:blipFill>
        <p:spPr>
          <a:xfrm>
            <a:off x="4267200" y="4042555"/>
            <a:ext cx="4267200" cy="2808256"/>
          </a:xfrm>
          <a:prstGeom prst="rect">
            <a:avLst/>
          </a:prstGeom>
        </p:spPr>
      </p:pic>
      <p:sp>
        <p:nvSpPr>
          <p:cNvPr id="2" name="Rectangle 1"/>
          <p:cNvSpPr/>
          <p:nvPr/>
        </p:nvSpPr>
        <p:spPr>
          <a:xfrm>
            <a:off x="304800" y="5409302"/>
            <a:ext cx="4572000" cy="369332"/>
          </a:xfrm>
          <a:prstGeom prst="rect">
            <a:avLst/>
          </a:prstGeom>
        </p:spPr>
        <p:txBody>
          <a:bodyPr>
            <a:spAutoFit/>
          </a:bodyPr>
          <a:lstStyle/>
          <a:p>
            <a:r>
              <a:rPr lang="en-US" dirty="0">
                <a:hlinkClick r:id="rId4"/>
              </a:rPr>
              <a:t>Importance of Wetlands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Surface Waters</a:t>
            </a:r>
          </a:p>
        </p:txBody>
      </p:sp>
      <p:sp>
        <p:nvSpPr>
          <p:cNvPr id="3" name="Content Placeholder 2"/>
          <p:cNvSpPr>
            <a:spLocks noGrp="1"/>
          </p:cNvSpPr>
          <p:nvPr>
            <p:ph idx="1"/>
          </p:nvPr>
        </p:nvSpPr>
        <p:spPr/>
        <p:txBody>
          <a:bodyPr/>
          <a:lstStyle/>
          <a:p>
            <a:pPr eaLnBrk="1" hangingPunct="1">
              <a:buNone/>
            </a:pPr>
            <a:r>
              <a:rPr lang="en-US" sz="2800" dirty="0">
                <a:latin typeface="Arial" pitchFamily="34" charset="0"/>
                <a:cs typeface="Arial" pitchFamily="34" charset="0"/>
              </a:rPr>
              <a:t>What are the types of wetlands?</a:t>
            </a:r>
          </a:p>
          <a:p>
            <a:pPr lvl="1" eaLnBrk="1" hangingPunct="1"/>
            <a:r>
              <a:rPr lang="en-US" dirty="0">
                <a:latin typeface="Arial" pitchFamily="34" charset="0"/>
                <a:cs typeface="Arial" pitchFamily="34" charset="0"/>
              </a:rPr>
              <a:t>Swamps, bogs, and marshes</a:t>
            </a:r>
          </a:p>
          <a:p>
            <a:pPr lvl="2" eaLnBrk="1" hangingPunct="1"/>
            <a:r>
              <a:rPr lang="en-US" sz="2800" b="1" dirty="0">
                <a:solidFill>
                  <a:srgbClr val="FF0000"/>
                </a:solidFill>
                <a:latin typeface="Arial" pitchFamily="34" charset="0"/>
                <a:cs typeface="Arial" pitchFamily="34" charset="0"/>
              </a:rPr>
              <a:t>Swamp</a:t>
            </a:r>
            <a:r>
              <a:rPr lang="en-US" sz="2800" dirty="0">
                <a:latin typeface="Arial" pitchFamily="34" charset="0"/>
                <a:cs typeface="Arial" pitchFamily="34" charset="0"/>
              </a:rPr>
              <a:t>:  a wetland dominated by</a:t>
            </a:r>
            <a:r>
              <a:rPr lang="en-US" sz="2800" dirty="0">
                <a:solidFill>
                  <a:srgbClr val="FF0000"/>
                </a:solidFill>
                <a:latin typeface="Arial" pitchFamily="34" charset="0"/>
                <a:cs typeface="Arial" pitchFamily="34" charset="0"/>
              </a:rPr>
              <a:t> </a:t>
            </a:r>
            <a:r>
              <a:rPr lang="en-US" sz="2800" b="1" dirty="0">
                <a:solidFill>
                  <a:srgbClr val="FF0000"/>
                </a:solidFill>
                <a:latin typeface="Arial" pitchFamily="34" charset="0"/>
                <a:cs typeface="Arial" pitchFamily="34" charset="0"/>
              </a:rPr>
              <a:t>trees</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ex. Great Dismal Swamp</a:t>
            </a:r>
          </a:p>
          <a:p>
            <a:pPr lvl="2" eaLnBrk="1" hangingPunct="1"/>
            <a:r>
              <a:rPr lang="en-US" sz="2800" b="1" dirty="0">
                <a:solidFill>
                  <a:srgbClr val="FF0000"/>
                </a:solidFill>
                <a:latin typeface="Arial" pitchFamily="34" charset="0"/>
                <a:cs typeface="Arial" pitchFamily="34" charset="0"/>
              </a:rPr>
              <a:t>Bogs</a:t>
            </a:r>
            <a:r>
              <a:rPr lang="en-US" sz="2800" dirty="0">
                <a:latin typeface="Arial" pitchFamily="34" charset="0"/>
                <a:cs typeface="Arial" pitchFamily="34" charset="0"/>
              </a:rPr>
              <a:t>:  a wetland dominated by </a:t>
            </a:r>
            <a:r>
              <a:rPr lang="en-US" sz="2800" b="1" dirty="0">
                <a:solidFill>
                  <a:srgbClr val="FF0000"/>
                </a:solidFill>
                <a:latin typeface="Arial" pitchFamily="34" charset="0"/>
                <a:cs typeface="Arial" pitchFamily="34" charset="0"/>
              </a:rPr>
              <a:t>peat moss </a:t>
            </a:r>
            <a:r>
              <a:rPr lang="en-US" sz="2800" dirty="0">
                <a:latin typeface="Arial" pitchFamily="34" charset="0"/>
                <a:cs typeface="Arial" pitchFamily="34" charset="0"/>
              </a:rPr>
              <a:t>ex. NC Mountains </a:t>
            </a:r>
          </a:p>
          <a:p>
            <a:pPr lvl="2" eaLnBrk="1" hangingPunct="1"/>
            <a:r>
              <a:rPr lang="en-US" sz="2800" b="1" dirty="0">
                <a:solidFill>
                  <a:srgbClr val="FF0000"/>
                </a:solidFill>
                <a:latin typeface="Arial" pitchFamily="34" charset="0"/>
                <a:cs typeface="Arial" pitchFamily="34" charset="0"/>
              </a:rPr>
              <a:t>Marshes</a:t>
            </a:r>
            <a:r>
              <a:rPr lang="en-US" sz="2800" dirty="0">
                <a:latin typeface="Arial" pitchFamily="34" charset="0"/>
                <a:cs typeface="Arial" pitchFamily="34" charset="0"/>
              </a:rPr>
              <a:t>:  a wetland dominated by </a:t>
            </a:r>
            <a:r>
              <a:rPr lang="en-US" sz="2800" b="1" dirty="0">
                <a:solidFill>
                  <a:srgbClr val="FF0000"/>
                </a:solidFill>
                <a:latin typeface="Arial" pitchFamily="34" charset="0"/>
                <a:cs typeface="Arial" pitchFamily="34" charset="0"/>
              </a:rPr>
              <a:t>grasses</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ex. Salt Marshes on NC Coast </a:t>
            </a:r>
          </a:p>
          <a:p>
            <a:endParaRPr lang="en-US" dirty="0"/>
          </a:p>
        </p:txBody>
      </p:sp>
    </p:spTree>
    <p:extLst>
      <p:ext uri="{BB962C8B-B14F-4D97-AF65-F5344CB8AC3E}">
        <p14:creationId xmlns:p14="http://schemas.microsoft.com/office/powerpoint/2010/main" val="2061449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dirty="0"/>
              <a:t>The Surface and Groundwater Connection</a:t>
            </a:r>
          </a:p>
        </p:txBody>
      </p:sp>
      <p:sp>
        <p:nvSpPr>
          <p:cNvPr id="11267" name="Rectangle 3"/>
          <p:cNvSpPr>
            <a:spLocks noGrp="1" noChangeArrowheads="1"/>
          </p:cNvSpPr>
          <p:nvPr>
            <p:ph sz="half" idx="1"/>
          </p:nvPr>
        </p:nvSpPr>
        <p:spPr>
          <a:xfrm>
            <a:off x="32133" y="1371600"/>
            <a:ext cx="4419600" cy="4419600"/>
          </a:xfrm>
        </p:spPr>
        <p:txBody>
          <a:bodyPr/>
          <a:lstStyle/>
          <a:p>
            <a:pPr eaLnBrk="1" hangingPunct="1"/>
            <a:r>
              <a:rPr lang="en-US" sz="2000" dirty="0"/>
              <a:t>The water found in cracks and pores in sand, gravel, rocks below the Earth’s surface is considered g</a:t>
            </a:r>
            <a:r>
              <a:rPr lang="en-US" sz="2000" u="sng" dirty="0"/>
              <a:t>roundwate</a:t>
            </a:r>
            <a:r>
              <a:rPr lang="en-US" sz="2000" dirty="0"/>
              <a:t>r. </a:t>
            </a:r>
          </a:p>
          <a:p>
            <a:pPr eaLnBrk="1" hangingPunct="1"/>
            <a:r>
              <a:rPr lang="en-US" sz="2000" dirty="0"/>
              <a:t> Groundwater supplies almost</a:t>
            </a:r>
            <a:r>
              <a:rPr lang="en-US" sz="2000" u="sng" dirty="0"/>
              <a:t> half </a:t>
            </a:r>
            <a:r>
              <a:rPr lang="en-US" sz="2000" dirty="0"/>
              <a:t>of the water found in our rivers and streams and can often supply water to a stream in times of </a:t>
            </a:r>
            <a:r>
              <a:rPr lang="en-US" sz="2000" u="sng" dirty="0"/>
              <a:t>drought</a:t>
            </a:r>
            <a:r>
              <a:rPr lang="en-US" sz="2000" dirty="0"/>
              <a:t>.</a:t>
            </a:r>
          </a:p>
          <a:p>
            <a:pPr eaLnBrk="1" hangingPunct="1"/>
            <a:endParaRPr lang="en-US" sz="2000" dirty="0"/>
          </a:p>
          <a:p>
            <a:pPr eaLnBrk="1" hangingPunct="1"/>
            <a:r>
              <a:rPr lang="en-US" sz="2000" dirty="0"/>
              <a:t>Surface water can help to recharge </a:t>
            </a:r>
            <a:r>
              <a:rPr lang="en-US" sz="2000" u="sng" dirty="0"/>
              <a:t>groundwater</a:t>
            </a:r>
            <a:r>
              <a:rPr lang="en-US" sz="2000" dirty="0"/>
              <a:t> as well. </a:t>
            </a:r>
          </a:p>
        </p:txBody>
      </p:sp>
      <p:sp>
        <p:nvSpPr>
          <p:cNvPr id="6" name="Text Box 6"/>
          <p:cNvSpPr txBox="1">
            <a:spLocks noChangeArrowheads="1"/>
          </p:cNvSpPr>
          <p:nvPr/>
        </p:nvSpPr>
        <p:spPr bwMode="auto">
          <a:xfrm>
            <a:off x="838200" y="6324600"/>
            <a:ext cx="7848600" cy="646331"/>
          </a:xfrm>
          <a:prstGeom prst="rect">
            <a:avLst/>
          </a:prstGeom>
          <a:noFill/>
          <a:ln w="9525">
            <a:noFill/>
            <a:miter lim="800000"/>
            <a:headEnd/>
            <a:tailEnd/>
          </a:ln>
        </p:spPr>
        <p:txBody>
          <a:bodyPr>
            <a:spAutoFit/>
          </a:bodyPr>
          <a:lstStyle/>
          <a:p>
            <a:pPr>
              <a:spcBef>
                <a:spcPct val="50000"/>
              </a:spcBef>
            </a:pPr>
            <a:r>
              <a:rPr lang="en-US"/>
              <a:t>http://www.water.ca.gov/groundwater/groundwater_basics/gw_sw_interaction.cfm</a:t>
            </a:r>
            <a:endParaRPr lang="en-US" dirty="0"/>
          </a:p>
        </p:txBody>
      </p:sp>
      <p:sp>
        <p:nvSpPr>
          <p:cNvPr id="2" name="Content Placeholder 1"/>
          <p:cNvSpPr>
            <a:spLocks noGrp="1"/>
          </p:cNvSpPr>
          <p:nvPr>
            <p:ph sz="half" idx="2"/>
          </p:nvPr>
        </p:nvSpPr>
        <p:spPr/>
        <p:txBody>
          <a:bodyPr/>
          <a:lstStyle/>
          <a:p>
            <a:endParaRPr lang="en-US" dirty="0"/>
          </a:p>
        </p:txBody>
      </p:sp>
      <p:pic>
        <p:nvPicPr>
          <p:cNvPr id="3" name="Picture 2"/>
          <p:cNvPicPr>
            <a:picLocks noChangeAspect="1"/>
          </p:cNvPicPr>
          <p:nvPr/>
        </p:nvPicPr>
        <p:blipFill>
          <a:blip r:embed="rId3"/>
          <a:stretch>
            <a:fillRect/>
          </a:stretch>
        </p:blipFill>
        <p:spPr>
          <a:xfrm>
            <a:off x="4038600" y="3938587"/>
            <a:ext cx="4916947" cy="2233613"/>
          </a:xfrm>
          <a:prstGeom prst="rect">
            <a:avLst/>
          </a:prstGeom>
        </p:spPr>
      </p:pic>
      <p:pic>
        <p:nvPicPr>
          <p:cNvPr id="4" name="Picture 3"/>
          <p:cNvPicPr>
            <a:picLocks noChangeAspect="1"/>
          </p:cNvPicPr>
          <p:nvPr/>
        </p:nvPicPr>
        <p:blipFill>
          <a:blip r:embed="rId4"/>
          <a:stretch>
            <a:fillRect/>
          </a:stretch>
        </p:blipFill>
        <p:spPr>
          <a:xfrm>
            <a:off x="4648200" y="1497892"/>
            <a:ext cx="3894533" cy="2212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126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p:cTn id="30" dur="500" fill="hold"/>
                                        <p:tgtEl>
                                          <p:spTgt spid="11267">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11267">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624857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Water Pollution and </a:t>
            </a:r>
            <a:r>
              <a:rPr lang="en-US" dirty="0" err="1"/>
              <a:t>Biomagnification</a:t>
            </a:r>
            <a:endParaRPr lang="en-US" dirty="0"/>
          </a:p>
        </p:txBody>
      </p:sp>
      <p:sp>
        <p:nvSpPr>
          <p:cNvPr id="6" name="Subtitle 5"/>
          <p:cNvSpPr>
            <a:spLocks noGrp="1"/>
          </p:cNvSpPr>
          <p:nvPr>
            <p:ph type="subTitle" idx="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Water Pollution</a:t>
            </a:r>
          </a:p>
        </p:txBody>
      </p:sp>
      <p:sp>
        <p:nvSpPr>
          <p:cNvPr id="44035" name="Rectangle 3"/>
          <p:cNvSpPr>
            <a:spLocks noGrp="1" noChangeArrowheads="1"/>
          </p:cNvSpPr>
          <p:nvPr>
            <p:ph type="body" idx="1"/>
          </p:nvPr>
        </p:nvSpPr>
        <p:spPr/>
        <p:txBody>
          <a:bodyPr/>
          <a:lstStyle/>
          <a:p>
            <a:pPr eaLnBrk="1" hangingPunct="1"/>
            <a:r>
              <a:rPr lang="en-US" sz="2800" b="1"/>
              <a:t>Water pollution</a:t>
            </a:r>
            <a:r>
              <a:rPr lang="en-US" sz="2800"/>
              <a:t> is the addition of any substance that </a:t>
            </a:r>
            <a:r>
              <a:rPr lang="en-US" sz="2800" b="1" i="1">
                <a:solidFill>
                  <a:schemeClr val="accent1"/>
                </a:solidFill>
              </a:rPr>
              <a:t>negatively</a:t>
            </a:r>
            <a:r>
              <a:rPr lang="en-US" sz="2800"/>
              <a:t> effects the water and living things in the water. The amount of </a:t>
            </a:r>
            <a:r>
              <a:rPr lang="en-US" sz="2800" b="1">
                <a:solidFill>
                  <a:schemeClr val="accent1"/>
                </a:solidFill>
              </a:rPr>
              <a:t>potable</a:t>
            </a:r>
            <a:r>
              <a:rPr lang="en-US" sz="2800"/>
              <a:t> water depends on the quality of the water.</a:t>
            </a:r>
          </a:p>
          <a:p>
            <a:pPr eaLnBrk="1" hangingPunct="1"/>
            <a:r>
              <a:rPr lang="en-US" sz="2800"/>
              <a:t>Examples of water pollution include: treated wastewater, runoff, toxic chemicals, municipal sewage, motor oil from cars, fertilizers, detergents, pesticides, . .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Water Pollution</a:t>
            </a:r>
          </a:p>
        </p:txBody>
      </p:sp>
      <p:sp>
        <p:nvSpPr>
          <p:cNvPr id="45059" name="Rectangle 3"/>
          <p:cNvSpPr>
            <a:spLocks noGrp="1" noChangeArrowheads="1"/>
          </p:cNvSpPr>
          <p:nvPr>
            <p:ph type="body" idx="1"/>
          </p:nvPr>
        </p:nvSpPr>
        <p:spPr/>
        <p:txBody>
          <a:bodyPr/>
          <a:lstStyle/>
          <a:p>
            <a:pPr eaLnBrk="1" hangingPunct="1">
              <a:lnSpc>
                <a:spcPct val="90000"/>
              </a:lnSpc>
            </a:pPr>
            <a:r>
              <a:rPr lang="en-US" sz="2400"/>
              <a:t>When waste is deposited in water, solids particles settle to bottom and the concentration of the chemical is diluted by the water. Water naturally </a:t>
            </a:r>
            <a:r>
              <a:rPr lang="en-US" sz="2400" b="1"/>
              <a:t>renews</a:t>
            </a:r>
            <a:r>
              <a:rPr lang="en-US" sz="2400"/>
              <a:t> itself through the water cycle &amp; filtration through wetland environments. </a:t>
            </a:r>
          </a:p>
          <a:p>
            <a:pPr eaLnBrk="1" hangingPunct="1">
              <a:lnSpc>
                <a:spcPct val="90000"/>
              </a:lnSpc>
            </a:pPr>
            <a:r>
              <a:rPr lang="en-US" sz="2400"/>
              <a:t>When too much </a:t>
            </a:r>
            <a:r>
              <a:rPr lang="en-US" sz="2400" b="1"/>
              <a:t>nutrient</a:t>
            </a:r>
            <a:r>
              <a:rPr lang="en-US" sz="2400"/>
              <a:t> waste that is high in nitrates &amp; phosphates enter the water, algae can begin to grow uncontrollably due to the “nutrient” matter.</a:t>
            </a:r>
          </a:p>
          <a:p>
            <a:pPr eaLnBrk="1" hangingPunct="1">
              <a:lnSpc>
                <a:spcPct val="90000"/>
              </a:lnSpc>
            </a:pPr>
            <a:r>
              <a:rPr lang="en-US" sz="2400" b="1"/>
              <a:t>Eutrophication</a:t>
            </a:r>
            <a:r>
              <a:rPr lang="en-US" sz="2400"/>
              <a:t> occurs when the lake or pond or stream is overtaken by algae. It has a “green scum” covering the surface and chokes out oxygen from entering the water for fish and thus fish kills can occur.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Eutrophication</a:t>
            </a:r>
          </a:p>
        </p:txBody>
      </p:sp>
      <p:pic>
        <p:nvPicPr>
          <p:cNvPr id="46083" name="Picture 4" descr="scan0002"/>
          <p:cNvPicPr>
            <a:picLocks noChangeAspect="1" noChangeArrowheads="1"/>
          </p:cNvPicPr>
          <p:nvPr/>
        </p:nvPicPr>
        <p:blipFill>
          <a:blip r:embed="rId2" cstate="print"/>
          <a:srcRect/>
          <a:stretch>
            <a:fillRect/>
          </a:stretch>
        </p:blipFill>
        <p:spPr bwMode="auto">
          <a:xfrm>
            <a:off x="609600" y="1295400"/>
            <a:ext cx="7620000" cy="51101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 Share</a:t>
            </a:r>
          </a:p>
        </p:txBody>
      </p:sp>
      <p:sp>
        <p:nvSpPr>
          <p:cNvPr id="3" name="Content Placeholder 2"/>
          <p:cNvSpPr>
            <a:spLocks noGrp="1"/>
          </p:cNvSpPr>
          <p:nvPr>
            <p:ph idx="1"/>
          </p:nvPr>
        </p:nvSpPr>
        <p:spPr/>
        <p:txBody>
          <a:bodyPr/>
          <a:lstStyle/>
          <a:p>
            <a:r>
              <a:rPr lang="en-US" dirty="0"/>
              <a:t>List as many sources of freshwater as you can. These should be natural sources of freshwater.</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br>
              <a:rPr lang="en-US"/>
            </a:br>
            <a:r>
              <a:rPr lang="en-US" sz="4400"/>
              <a:t> </a:t>
            </a:r>
            <a:r>
              <a:rPr lang="en-US" sz="1800"/>
              <a:t>Water Pollution</a:t>
            </a:r>
            <a:r>
              <a:rPr lang="en-US" sz="1400">
                <a:hlinkClick r:id="rId2"/>
              </a:rPr>
              <a:t>http://www.youtube.com/watch?v=eHeUN6rr_us</a:t>
            </a:r>
            <a:br>
              <a:rPr lang="en-US" sz="1400"/>
            </a:br>
            <a:endParaRPr lang="en-US" sz="1400"/>
          </a:p>
        </p:txBody>
      </p:sp>
      <p:sp>
        <p:nvSpPr>
          <p:cNvPr id="47107" name="Rectangle 3"/>
          <p:cNvSpPr>
            <a:spLocks noGrp="1" noChangeArrowheads="1"/>
          </p:cNvSpPr>
          <p:nvPr>
            <p:ph type="body" idx="1"/>
          </p:nvPr>
        </p:nvSpPr>
        <p:spPr>
          <a:xfrm>
            <a:off x="533400" y="1524000"/>
            <a:ext cx="7924800" cy="4419600"/>
          </a:xfrm>
        </p:spPr>
        <p:txBody>
          <a:bodyPr/>
          <a:lstStyle/>
          <a:p>
            <a:pPr eaLnBrk="1" hangingPunct="1"/>
            <a:r>
              <a:rPr lang="en-US" dirty="0"/>
              <a:t>Sediment pollution is the number one cause of water pollution in NC rivers. What would cause sediment runoff?</a:t>
            </a:r>
          </a:p>
          <a:p>
            <a:pPr eaLnBrk="1" hangingPunct="1"/>
            <a:r>
              <a:rPr lang="en-US" dirty="0"/>
              <a:t>How would sediment harm the water quality? </a:t>
            </a:r>
            <a:endParaRPr lang="en-US" sz="1200" dirty="0"/>
          </a:p>
          <a:p>
            <a:pPr eaLnBrk="1" hangingPunct="1"/>
            <a:r>
              <a:rPr lang="en-US" b="1" dirty="0">
                <a:solidFill>
                  <a:schemeClr val="accent1"/>
                </a:solidFill>
              </a:rPr>
              <a:t>Effluent</a:t>
            </a:r>
            <a:r>
              <a:rPr lang="en-US" dirty="0"/>
              <a:t> describes any waste material </a:t>
            </a:r>
          </a:p>
          <a:p>
            <a:pPr eaLnBrk="1" hangingPunct="1"/>
            <a:r>
              <a:rPr lang="en-US" dirty="0"/>
              <a:t>discharged into the environment.</a:t>
            </a:r>
            <a:r>
              <a:rPr lang="en-US" dirty="0">
                <a:hlinkClick r:id="rId3"/>
              </a:rPr>
              <a:t> </a:t>
            </a:r>
            <a:r>
              <a:rPr lang="en-US" sz="1400" dirty="0">
                <a:hlinkClick r:id="rId3"/>
              </a:rPr>
              <a:t>http://www.youtube.com/watch?v=tU_nx2A1WhQ</a:t>
            </a:r>
            <a:endParaRPr lang="en-US" sz="1400" dirty="0"/>
          </a:p>
          <a:p>
            <a:pPr eaLnBrk="1" hangingPunct="1"/>
            <a:endParaRPr lang="en-US" dirty="0"/>
          </a:p>
          <a:p>
            <a:pPr eaLnBrk="1" hangingPunct="1"/>
            <a:endParaRPr lang="en-US" dirty="0"/>
          </a:p>
        </p:txBody>
      </p:sp>
      <p:sp>
        <p:nvSpPr>
          <p:cNvPr id="4" name="Rectangle 3"/>
          <p:cNvSpPr/>
          <p:nvPr/>
        </p:nvSpPr>
        <p:spPr>
          <a:xfrm>
            <a:off x="1096963" y="-71438"/>
            <a:ext cx="1400175" cy="307976"/>
          </a:xfrm>
          <a:prstGeom prst="rect">
            <a:avLst/>
          </a:prstGeom>
        </p:spPr>
        <p:txBody>
          <a:bodyPr wrap="none">
            <a:spAutoFit/>
          </a:bodyPr>
          <a:lstStyle/>
          <a:p>
            <a:pPr>
              <a:defRPr/>
            </a:pPr>
            <a:r>
              <a:rPr lang="en-US" sz="1400" kern="0" dirty="0">
                <a:solidFill>
                  <a:srgbClr val="FFFFFF"/>
                </a:solidFill>
                <a:latin typeface="Arial"/>
                <a:ea typeface="+mj-ea"/>
                <a:cs typeface="Arial"/>
              </a:rPr>
              <a:t>Water Pollution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800"/>
              <a:t>Point and Non Point Source Pollution</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a:t>Point source pollution-</a:t>
            </a:r>
            <a:r>
              <a:rPr lang="en-US" sz="2800"/>
              <a:t> can be traced to its point of origin. It can be a pipe, smokestack, culvert,underground container  that is pouring or leaking smoke, industrial waste, or storm sewer wastewater into a body of water</a:t>
            </a:r>
          </a:p>
          <a:p>
            <a:pPr eaLnBrk="1" hangingPunct="1">
              <a:lnSpc>
                <a:spcPct val="90000"/>
              </a:lnSpc>
            </a:pPr>
            <a:r>
              <a:rPr lang="en-US" sz="2800" b="1"/>
              <a:t>Non point source pollution-</a:t>
            </a:r>
            <a:r>
              <a:rPr lang="en-US" sz="2800"/>
              <a:t> cannot be traced to a single point of origin. Ex. Your car exhaust or engine leaks oil, leftover salt from a winter storm runs into the river, boat dumps its sewage into river after a day on the water, . . .</a:t>
            </a:r>
          </a:p>
          <a:p>
            <a:pPr eaLnBrk="1" hangingPunct="1">
              <a:lnSpc>
                <a:spcPct val="90000"/>
              </a:lnSpc>
              <a:buFont typeface="Wingdings" pitchFamily="2" charset="2"/>
              <a:buNone/>
            </a:pPr>
            <a:endParaRPr 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Biomagnification</a:t>
            </a:r>
          </a:p>
        </p:txBody>
      </p:sp>
      <p:sp>
        <p:nvSpPr>
          <p:cNvPr id="49155" name="Rectangle 3"/>
          <p:cNvSpPr>
            <a:spLocks noGrp="1" noChangeArrowheads="1"/>
          </p:cNvSpPr>
          <p:nvPr>
            <p:ph type="body" idx="1"/>
          </p:nvPr>
        </p:nvSpPr>
        <p:spPr/>
        <p:txBody>
          <a:bodyPr/>
          <a:lstStyle/>
          <a:p>
            <a:pPr eaLnBrk="1" hangingPunct="1">
              <a:lnSpc>
                <a:spcPct val="90000"/>
              </a:lnSpc>
            </a:pPr>
            <a:r>
              <a:rPr lang="en-US"/>
              <a:t>When chemicals enter the environment through groundwater or surface water, they can enter the food chain. </a:t>
            </a:r>
          </a:p>
          <a:p>
            <a:pPr eaLnBrk="1" hangingPunct="1">
              <a:lnSpc>
                <a:spcPct val="90000"/>
              </a:lnSpc>
            </a:pPr>
            <a:r>
              <a:rPr lang="en-US"/>
              <a:t>First level producers absorb the chemical, then the first level consumers eat the producer and absorb more of the chemical. At each level of the food chain, more of the chemical is absorbed and the impact on the organism is magnified.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biomagnification"/>
          <p:cNvPicPr>
            <a:picLocks noChangeAspect="1" noChangeArrowheads="1"/>
          </p:cNvPicPr>
          <p:nvPr/>
        </p:nvPicPr>
        <p:blipFill>
          <a:blip r:embed="rId2" cstate="print"/>
          <a:srcRect/>
          <a:stretch>
            <a:fillRect/>
          </a:stretch>
        </p:blipFill>
        <p:spPr bwMode="auto">
          <a:xfrm>
            <a:off x="2644775" y="566738"/>
            <a:ext cx="3852863" cy="57245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3-2-1 Summarize!!!</a:t>
            </a:r>
          </a:p>
        </p:txBody>
      </p:sp>
      <p:sp>
        <p:nvSpPr>
          <p:cNvPr id="5" name="Content Placeholder 4"/>
          <p:cNvSpPr>
            <a:spLocks noGrp="1"/>
          </p:cNvSpPr>
          <p:nvPr>
            <p:ph idx="1"/>
          </p:nvPr>
        </p:nvSpPr>
        <p:spPr>
          <a:xfrm>
            <a:off x="2057400" y="1600200"/>
            <a:ext cx="7086600" cy="1143000"/>
          </a:xfrm>
        </p:spPr>
        <p:txBody>
          <a:bodyPr/>
          <a:lstStyle/>
          <a:p>
            <a:pPr>
              <a:buNone/>
            </a:pPr>
            <a:r>
              <a:rPr lang="en-US" dirty="0"/>
              <a:t>Write 3 facts you wrote in your notes in complete sentences.</a:t>
            </a:r>
          </a:p>
        </p:txBody>
      </p:sp>
      <p:pic>
        <p:nvPicPr>
          <p:cNvPr id="6" name="Picture 5" descr="NumberThreeSmall.jpg"/>
          <p:cNvPicPr>
            <a:picLocks noChangeAspect="1"/>
          </p:cNvPicPr>
          <p:nvPr/>
        </p:nvPicPr>
        <p:blipFill>
          <a:blip r:embed="rId2" cstate="print"/>
          <a:stretch>
            <a:fillRect/>
          </a:stretch>
        </p:blipFill>
        <p:spPr>
          <a:xfrm>
            <a:off x="914400" y="1524000"/>
            <a:ext cx="1219200" cy="1344168"/>
          </a:xfrm>
          <a:prstGeom prst="rect">
            <a:avLst/>
          </a:prstGeom>
        </p:spPr>
      </p:pic>
      <p:pic>
        <p:nvPicPr>
          <p:cNvPr id="7" name="Picture 6" descr="one-stopLOGO-BLK2.jpgimgrev300x300.jpg"/>
          <p:cNvPicPr>
            <a:picLocks noChangeAspect="1"/>
          </p:cNvPicPr>
          <p:nvPr/>
        </p:nvPicPr>
        <p:blipFill>
          <a:blip r:embed="rId3" cstate="print"/>
          <a:stretch>
            <a:fillRect/>
          </a:stretch>
        </p:blipFill>
        <p:spPr>
          <a:xfrm>
            <a:off x="1905000" y="4876800"/>
            <a:ext cx="990600" cy="990600"/>
          </a:xfrm>
          <a:prstGeom prst="rect">
            <a:avLst/>
          </a:prstGeom>
        </p:spPr>
      </p:pic>
      <p:pic>
        <p:nvPicPr>
          <p:cNvPr id="8" name="Picture 7" descr="two.jpeg"/>
          <p:cNvPicPr>
            <a:picLocks noChangeAspect="1"/>
          </p:cNvPicPr>
          <p:nvPr/>
        </p:nvPicPr>
        <p:blipFill>
          <a:blip r:embed="rId4" cstate="print"/>
          <a:stretch>
            <a:fillRect/>
          </a:stretch>
        </p:blipFill>
        <p:spPr>
          <a:xfrm>
            <a:off x="609600" y="3200400"/>
            <a:ext cx="1376363" cy="1376363"/>
          </a:xfrm>
          <a:prstGeom prst="rect">
            <a:avLst/>
          </a:prstGeom>
        </p:spPr>
      </p:pic>
      <p:sp>
        <p:nvSpPr>
          <p:cNvPr id="9" name="TextBox 8"/>
          <p:cNvSpPr txBox="1"/>
          <p:nvPr/>
        </p:nvSpPr>
        <p:spPr>
          <a:xfrm>
            <a:off x="1981200" y="3048000"/>
            <a:ext cx="7010400" cy="1569660"/>
          </a:xfrm>
          <a:prstGeom prst="rect">
            <a:avLst/>
          </a:prstGeom>
          <a:noFill/>
        </p:spPr>
        <p:txBody>
          <a:bodyPr wrap="square" rtlCol="0">
            <a:spAutoFit/>
          </a:bodyPr>
          <a:lstStyle/>
          <a:p>
            <a:pPr>
              <a:buNone/>
            </a:pPr>
            <a:r>
              <a:rPr lang="en-US" sz="3200" dirty="0"/>
              <a:t>Write 2 facts given to you verbally that you did NOT write down in complete sentences.</a:t>
            </a:r>
          </a:p>
        </p:txBody>
      </p:sp>
      <p:sp>
        <p:nvSpPr>
          <p:cNvPr id="10" name="TextBox 9"/>
          <p:cNvSpPr txBox="1"/>
          <p:nvPr/>
        </p:nvSpPr>
        <p:spPr>
          <a:xfrm>
            <a:off x="2895600" y="4800600"/>
            <a:ext cx="6096000" cy="1077218"/>
          </a:xfrm>
          <a:prstGeom prst="rect">
            <a:avLst/>
          </a:prstGeom>
          <a:noFill/>
        </p:spPr>
        <p:txBody>
          <a:bodyPr wrap="square" rtlCol="0">
            <a:spAutoFit/>
          </a:bodyPr>
          <a:lstStyle/>
          <a:p>
            <a:pPr>
              <a:buNone/>
            </a:pPr>
            <a:r>
              <a:rPr lang="en-US" sz="3200" dirty="0"/>
              <a:t>Write 1 question that presented itself to you while taking notes.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a:t>The Structure of Hydrosphere</a:t>
            </a:r>
          </a:p>
        </p:txBody>
      </p:sp>
      <p:sp>
        <p:nvSpPr>
          <p:cNvPr id="2052" name="Rectangle 4"/>
          <p:cNvSpPr>
            <a:spLocks noGrp="1" noChangeArrowheads="1"/>
          </p:cNvSpPr>
          <p:nvPr>
            <p:ph type="body" sz="half" idx="1"/>
          </p:nvPr>
        </p:nvSpPr>
        <p:spPr/>
        <p:txBody>
          <a:bodyPr/>
          <a:lstStyle/>
          <a:p>
            <a:pPr eaLnBrk="1" hangingPunct="1"/>
            <a:r>
              <a:rPr lang="en-US" dirty="0"/>
              <a:t>Oceans—97% of water found here</a:t>
            </a:r>
          </a:p>
          <a:p>
            <a:pPr eaLnBrk="1" hangingPunct="1"/>
            <a:endParaRPr lang="en-US" dirty="0"/>
          </a:p>
          <a:p>
            <a:pPr eaLnBrk="1" hangingPunct="1"/>
            <a:r>
              <a:rPr lang="en-US" dirty="0"/>
              <a:t>Fresh water—3% of water found here</a:t>
            </a:r>
          </a:p>
          <a:p>
            <a:pPr eaLnBrk="1" hangingPunct="1"/>
            <a:endParaRPr lang="en-US" dirty="0"/>
          </a:p>
          <a:p>
            <a:pPr eaLnBrk="1" hangingPunct="1"/>
            <a:r>
              <a:rPr lang="en-US" dirty="0"/>
              <a:t>Potable water- 0.03%</a:t>
            </a:r>
          </a:p>
          <a:p>
            <a:pPr eaLnBrk="1" hangingPunct="1"/>
            <a:endParaRPr lang="en-US" dirty="0"/>
          </a:p>
        </p:txBody>
      </p:sp>
      <p:sp>
        <p:nvSpPr>
          <p:cNvPr id="2053" name="Rectangle 5"/>
          <p:cNvSpPr>
            <a:spLocks noGrp="1" noChangeArrowheads="1"/>
          </p:cNvSpPr>
          <p:nvPr>
            <p:ph type="body" sz="half" idx="2"/>
          </p:nvPr>
        </p:nvSpPr>
        <p:spPr/>
        <p:txBody>
          <a:bodyPr/>
          <a:lstStyle/>
          <a:p>
            <a:pPr eaLnBrk="1" hangingPunct="1"/>
            <a:r>
              <a:rPr lang="en-US" dirty="0"/>
              <a:t>Fresh water distribution:</a:t>
            </a:r>
          </a:p>
          <a:p>
            <a:pPr lvl="1" eaLnBrk="1" hangingPunct="1"/>
            <a:r>
              <a:rPr lang="en-US" sz="2600" dirty="0"/>
              <a:t>Ice:  76%</a:t>
            </a:r>
          </a:p>
          <a:p>
            <a:pPr lvl="1" eaLnBrk="1" hangingPunct="1"/>
            <a:r>
              <a:rPr lang="en-US" sz="2600" dirty="0"/>
              <a:t>Surface  .4%</a:t>
            </a:r>
          </a:p>
          <a:p>
            <a:pPr lvl="1" eaLnBrk="1" hangingPunct="1"/>
            <a:r>
              <a:rPr lang="en-US" sz="2600" dirty="0"/>
              <a:t> Groundwater: 23%</a:t>
            </a:r>
          </a:p>
          <a:p>
            <a:pPr lvl="1" eaLnBrk="1" hangingPunct="1"/>
            <a:r>
              <a:rPr lang="en-US" sz="2600" dirty="0"/>
              <a:t>Atmosphere and soil:  0.002%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 calcmode="lin" valueType="num">
                                      <p:cBhvr additive="base">
                                        <p:cTn id="12"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2">
                                            <p:txEl>
                                              <p:pRg st="2" end="2"/>
                                            </p:txEl>
                                          </p:spTgt>
                                        </p:tgtEl>
                                        <p:attrNameLst>
                                          <p:attrName>style.visibility</p:attrName>
                                        </p:attrNameLst>
                                      </p:cBhvr>
                                      <p:to>
                                        <p:strVal val="visible"/>
                                      </p:to>
                                    </p:set>
                                    <p:anim calcmode="lin" valueType="num">
                                      <p:cBhvr additive="base">
                                        <p:cTn id="18"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2">
                                            <p:txEl>
                                              <p:pRg st="4" end="4"/>
                                            </p:txEl>
                                          </p:spTgt>
                                        </p:tgtEl>
                                        <p:attrNameLst>
                                          <p:attrName>style.visibility</p:attrName>
                                        </p:attrNameLst>
                                      </p:cBhvr>
                                      <p:to>
                                        <p:strVal val="visible"/>
                                      </p:to>
                                    </p:set>
                                    <p:anim calcmode="lin" valueType="num">
                                      <p:cBhvr additive="base">
                                        <p:cTn id="24"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3">
                                            <p:txEl>
                                              <p:pRg st="0" end="0"/>
                                            </p:txEl>
                                          </p:spTgt>
                                        </p:tgtEl>
                                        <p:attrNameLst>
                                          <p:attrName>style.visibility</p:attrName>
                                        </p:attrNameLst>
                                      </p:cBhvr>
                                      <p:to>
                                        <p:strVal val="visible"/>
                                      </p:to>
                                    </p:set>
                                    <p:anim calcmode="lin" valueType="num">
                                      <p:cBhvr additive="base">
                                        <p:cTn id="30"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3">
                                            <p:txEl>
                                              <p:pRg st="1" end="1"/>
                                            </p:txEl>
                                          </p:spTgt>
                                        </p:tgtEl>
                                        <p:attrNameLst>
                                          <p:attrName>style.visibility</p:attrName>
                                        </p:attrNameLst>
                                      </p:cBhvr>
                                      <p:to>
                                        <p:strVal val="visible"/>
                                      </p:to>
                                    </p:set>
                                    <p:anim calcmode="lin" valueType="num">
                                      <p:cBhvr additive="base">
                                        <p:cTn id="36"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53">
                                            <p:txEl>
                                              <p:pRg st="2" end="2"/>
                                            </p:txEl>
                                          </p:spTgt>
                                        </p:tgtEl>
                                        <p:attrNameLst>
                                          <p:attrName>style.visibility</p:attrName>
                                        </p:attrNameLst>
                                      </p:cBhvr>
                                      <p:to>
                                        <p:strVal val="visible"/>
                                      </p:to>
                                    </p:set>
                                    <p:anim calcmode="lin" valueType="num">
                                      <p:cBhvr additive="base">
                                        <p:cTn id="42"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53">
                                            <p:txEl>
                                              <p:pRg st="3" end="3"/>
                                            </p:txEl>
                                          </p:spTgt>
                                        </p:tgtEl>
                                        <p:attrNameLst>
                                          <p:attrName>style.visibility</p:attrName>
                                        </p:attrNameLst>
                                      </p:cBhvr>
                                      <p:to>
                                        <p:strVal val="visible"/>
                                      </p:to>
                                    </p:set>
                                    <p:anim calcmode="lin" valueType="num">
                                      <p:cBhvr additive="base">
                                        <p:cTn id="48"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53">
                                            <p:txEl>
                                              <p:pRg st="4" end="4"/>
                                            </p:txEl>
                                          </p:spTgt>
                                        </p:tgtEl>
                                        <p:attrNameLst>
                                          <p:attrName>style.visibility</p:attrName>
                                        </p:attrNameLst>
                                      </p:cBhvr>
                                      <p:to>
                                        <p:strVal val="visible"/>
                                      </p:to>
                                    </p:set>
                                    <p:anim calcmode="lin" valueType="num">
                                      <p:cBhvr additive="base">
                                        <p:cTn id="54"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0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build="p" bldLvl="5"/>
      <p:bldP spid="205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a:t>Understanding Where Your Water Is Located—Oceans and Ice</a:t>
            </a:r>
          </a:p>
        </p:txBody>
      </p:sp>
      <p:sp>
        <p:nvSpPr>
          <p:cNvPr id="7171" name="Rectangle 3"/>
          <p:cNvSpPr>
            <a:spLocks noGrp="1" noChangeArrowheads="1"/>
          </p:cNvSpPr>
          <p:nvPr>
            <p:ph type="body" idx="1"/>
          </p:nvPr>
        </p:nvSpPr>
        <p:spPr>
          <a:xfrm>
            <a:off x="609600" y="1600200"/>
            <a:ext cx="7924800" cy="4876800"/>
          </a:xfrm>
        </p:spPr>
        <p:txBody>
          <a:bodyPr/>
          <a:lstStyle/>
          <a:p>
            <a:pPr eaLnBrk="1" hangingPunct="1">
              <a:lnSpc>
                <a:spcPct val="90000"/>
              </a:lnSpc>
            </a:pPr>
            <a:r>
              <a:rPr lang="en-US" sz="2800" dirty="0"/>
              <a:t>What bodies of water hold the largest amount of water?</a:t>
            </a:r>
          </a:p>
          <a:p>
            <a:pPr lvl="1" eaLnBrk="1" hangingPunct="1">
              <a:lnSpc>
                <a:spcPct val="90000"/>
              </a:lnSpc>
            </a:pPr>
            <a:r>
              <a:rPr lang="en-US" sz="2400" b="1" dirty="0"/>
              <a:t>Oceans</a:t>
            </a:r>
            <a:r>
              <a:rPr lang="en-US" sz="2400" dirty="0"/>
              <a:t>—the largest bodies of water on Earth (contain salt water only)</a:t>
            </a:r>
          </a:p>
          <a:p>
            <a:pPr lvl="1" eaLnBrk="1" hangingPunct="1">
              <a:lnSpc>
                <a:spcPct val="90000"/>
              </a:lnSpc>
            </a:pPr>
            <a:r>
              <a:rPr lang="en-US" sz="2400" b="1" dirty="0"/>
              <a:t>Desalination</a:t>
            </a:r>
            <a:r>
              <a:rPr lang="en-US" sz="2400" dirty="0"/>
              <a:t>- the process in which salt is removed from saltwater</a:t>
            </a:r>
            <a:endParaRPr lang="en-US" sz="2800" dirty="0"/>
          </a:p>
          <a:p>
            <a:pPr eaLnBrk="1" hangingPunct="1">
              <a:lnSpc>
                <a:spcPct val="90000"/>
              </a:lnSpc>
            </a:pPr>
            <a:r>
              <a:rPr lang="en-US" sz="2800" dirty="0"/>
              <a:t>What features house water as ice?</a:t>
            </a:r>
          </a:p>
          <a:p>
            <a:pPr lvl="1" eaLnBrk="1" hangingPunct="1">
              <a:lnSpc>
                <a:spcPct val="90000"/>
              </a:lnSpc>
            </a:pPr>
            <a:r>
              <a:rPr lang="en-US" sz="2400" b="1" dirty="0"/>
              <a:t>Icebergs</a:t>
            </a:r>
            <a:r>
              <a:rPr lang="en-US" sz="2400" dirty="0"/>
              <a:t>:  a large piece of freshwater ice floating in open waters</a:t>
            </a:r>
          </a:p>
          <a:p>
            <a:pPr lvl="1" eaLnBrk="1" hangingPunct="1">
              <a:lnSpc>
                <a:spcPct val="90000"/>
              </a:lnSpc>
            </a:pPr>
            <a:r>
              <a:rPr lang="en-US" sz="2400" b="1" dirty="0"/>
              <a:t>Glaciers</a:t>
            </a:r>
            <a:r>
              <a:rPr lang="en-US" sz="2400" dirty="0"/>
              <a:t>:  any large mass of ice that moves slowly over land</a:t>
            </a:r>
          </a:p>
          <a:p>
            <a:pPr lvl="1" eaLnBrk="1" hangingPunct="1">
              <a:lnSpc>
                <a:spcPct val="90000"/>
              </a:lnSpc>
            </a:pPr>
            <a:r>
              <a:rPr lang="en-US" sz="2400" dirty="0"/>
              <a:t>*permanent </a:t>
            </a:r>
            <a:r>
              <a:rPr lang="en-US" sz="2400" b="1" dirty="0"/>
              <a:t>snow</a:t>
            </a:r>
            <a:r>
              <a:rPr lang="en-US" sz="2400" dirty="0"/>
              <a:t> areas also “house” water as ice</a:t>
            </a:r>
          </a:p>
          <a:p>
            <a:pPr eaLnBrk="1" hangingPunct="1">
              <a:lnSpc>
                <a:spcPct val="90000"/>
              </a:lnSpc>
              <a:buFont typeface="Wingdings" pitchFamily="2" charset="2"/>
              <a:buNone/>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 calcmode="lin" valueType="num">
                                      <p:cBhvr additive="base">
                                        <p:cTn id="4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additive="base">
                                        <p:cTn id="4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Earth’s Water</a:t>
            </a:r>
          </a:p>
        </p:txBody>
      </p:sp>
      <p:pic>
        <p:nvPicPr>
          <p:cNvPr id="4" name="irc_mi" descr="https://www.e-education.psu.edu/earth103/files/earth103/module08/400px-Earth%27s_water_distribution.svg_.png"/>
          <p:cNvPicPr>
            <a:picLocks noGrp="1"/>
          </p:cNvPicPr>
          <p:nvPr>
            <p:ph idx="1"/>
          </p:nvPr>
        </p:nvPicPr>
        <p:blipFill>
          <a:blip r:embed="rId2" cstate="print"/>
          <a:srcRect/>
          <a:stretch>
            <a:fillRect/>
          </a:stretch>
        </p:blipFill>
        <p:spPr bwMode="auto">
          <a:xfrm>
            <a:off x="762000" y="1752600"/>
            <a:ext cx="7620000"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Corners </a:t>
            </a:r>
          </a:p>
        </p:txBody>
      </p:sp>
      <p:sp>
        <p:nvSpPr>
          <p:cNvPr id="3" name="Content Placeholder 2"/>
          <p:cNvSpPr>
            <a:spLocks noGrp="1"/>
          </p:cNvSpPr>
          <p:nvPr>
            <p:ph idx="1"/>
          </p:nvPr>
        </p:nvSpPr>
        <p:spPr/>
        <p:txBody>
          <a:bodyPr/>
          <a:lstStyle/>
          <a:p>
            <a:r>
              <a:rPr lang="en-US" dirty="0"/>
              <a:t>Where is most of the water on Earth found? Oceans, Rivers, Lakes, Ice</a:t>
            </a:r>
          </a:p>
          <a:p>
            <a:r>
              <a:rPr lang="en-US" dirty="0"/>
              <a:t>Where is most of the freshwater on Earth found? Oceans, Rivers, Lakes, Ice</a:t>
            </a:r>
          </a:p>
          <a:p>
            <a:r>
              <a:rPr lang="en-US" dirty="0"/>
              <a:t>Where is most of the accessible water located? Oceans, Rivers, Lakes, Ice</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6075</TotalTime>
  <Words>2297</Words>
  <Application>Microsoft Office PowerPoint</Application>
  <PresentationFormat>On-screen Show (4:3)</PresentationFormat>
  <Paragraphs>205</Paragraphs>
  <Slides>54</Slides>
  <Notes>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ＭＳ Ｐゴシック</vt:lpstr>
      <vt:lpstr>Arial</vt:lpstr>
      <vt:lpstr>Arial Black</vt:lpstr>
      <vt:lpstr>Calibri</vt:lpstr>
      <vt:lpstr>Times New Roman</vt:lpstr>
      <vt:lpstr>Wingdings</vt:lpstr>
      <vt:lpstr>Radial</vt:lpstr>
      <vt:lpstr>Four Corners </vt:lpstr>
      <vt:lpstr>The Structure of Hydrosphere</vt:lpstr>
      <vt:lpstr>Hydrosphere- All the water on Earth</vt:lpstr>
      <vt:lpstr>How much of the Earth’s surface is water?</vt:lpstr>
      <vt:lpstr>Think- Pair - Share</vt:lpstr>
      <vt:lpstr>The Structure of Hydrosphere</vt:lpstr>
      <vt:lpstr>Understanding Where Your Water Is Located—Oceans and Ice</vt:lpstr>
      <vt:lpstr>Distribution of Earth’s Water</vt:lpstr>
      <vt:lpstr>Four Corners </vt:lpstr>
      <vt:lpstr>Global Water Crisis</vt:lpstr>
      <vt:lpstr>The Hydrologic Cycle</vt:lpstr>
      <vt:lpstr>Water Cycle Journey</vt:lpstr>
      <vt:lpstr>The  Hydrologic Cycle</vt:lpstr>
      <vt:lpstr>The Water Cycle</vt:lpstr>
      <vt:lpstr>Water Cycle</vt:lpstr>
      <vt:lpstr>Water Cycle- Vocabulary</vt:lpstr>
      <vt:lpstr>What powers the water cycle?</vt:lpstr>
      <vt:lpstr>Processes of the Hydrologic Cycle</vt:lpstr>
      <vt:lpstr>Assessment</vt:lpstr>
      <vt:lpstr>Properties of Water</vt:lpstr>
      <vt:lpstr>Properties of Water</vt:lpstr>
      <vt:lpstr>Properties of Water</vt:lpstr>
      <vt:lpstr>Properties of Water</vt:lpstr>
      <vt:lpstr>Properties of Water</vt:lpstr>
      <vt:lpstr>Properties of Water</vt:lpstr>
      <vt:lpstr>Properties of Water</vt:lpstr>
      <vt:lpstr>Properties of Water</vt:lpstr>
      <vt:lpstr>Classwork</vt:lpstr>
      <vt:lpstr>Surface Water</vt:lpstr>
      <vt:lpstr>PowerPoint Presentation</vt:lpstr>
      <vt:lpstr>Fresh Water Locations—Rivers, Streams, and Lakes</vt:lpstr>
      <vt:lpstr>What are the features of a River System?</vt:lpstr>
      <vt:lpstr>Yellowstone N.P. ,Wyoming</vt:lpstr>
      <vt:lpstr>Fresh Water Locations—Surface Water</vt:lpstr>
      <vt:lpstr>What is the difference between a river basin and a watershed?</vt:lpstr>
      <vt:lpstr>Parts of a River System</vt:lpstr>
      <vt:lpstr>What is the difference between a river basin and watershed?</vt:lpstr>
      <vt:lpstr>Fresh Water Locations—River Basins and Watersheds</vt:lpstr>
      <vt:lpstr>PowerPoint Presentation</vt:lpstr>
      <vt:lpstr>PowerPoint Presentation</vt:lpstr>
      <vt:lpstr>Neuse River Basin and Watersheds</vt:lpstr>
      <vt:lpstr>Other Surface Waters- Wetlands</vt:lpstr>
      <vt:lpstr>Other Surface Waters</vt:lpstr>
      <vt:lpstr>The Surface and Groundwater Connection</vt:lpstr>
      <vt:lpstr>summary</vt:lpstr>
      <vt:lpstr>Water Pollution and Biomagnification</vt:lpstr>
      <vt:lpstr>Water Pollution</vt:lpstr>
      <vt:lpstr>Water Pollution</vt:lpstr>
      <vt:lpstr>Eutrophication</vt:lpstr>
      <vt:lpstr>  Water Pollutionhttp://www.youtube.com/watch?v=eHeUN6rr_us </vt:lpstr>
      <vt:lpstr>Point and Non Point Source Pollution</vt:lpstr>
      <vt:lpstr>Biomagnification</vt:lpstr>
      <vt:lpstr>PowerPoint Presentation</vt:lpstr>
      <vt:lpstr>3-2-1 Summarize!!!</vt:lpstr>
    </vt:vector>
  </TitlesOfParts>
  <Company>south davidson middle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Hydrosphere</dc:title>
  <dc:creator>Richard</dc:creator>
  <cp:lastModifiedBy>rkowaleski@wcpschools.wcpss.local</cp:lastModifiedBy>
  <cp:revision>189</cp:revision>
  <dcterms:created xsi:type="dcterms:W3CDTF">2008-01-30T10:21:52Z</dcterms:created>
  <dcterms:modified xsi:type="dcterms:W3CDTF">2018-10-18T18:52:47Z</dcterms:modified>
</cp:coreProperties>
</file>