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59" r:id="rId8"/>
    <p:sldId id="265" r:id="rId9"/>
    <p:sldId id="257" r:id="rId10"/>
    <p:sldId id="260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1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5B3C-F0CE-488F-8ECE-55E2CCA17D1F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270D-CD70-44D7-847F-1D3B57325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</a:t>
            </a:r>
            <a:r>
              <a:rPr lang="en-US" dirty="0"/>
              <a:t>R</a:t>
            </a:r>
            <a:r>
              <a:rPr lang="en-US" dirty="0" smtClean="0"/>
              <a:t>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Chemical Reaction: when 2 or more substances </a:t>
            </a:r>
            <a:r>
              <a:rPr lang="en-US" u="sng" dirty="0" smtClean="0"/>
              <a:t>react</a:t>
            </a:r>
            <a:r>
              <a:rPr lang="en-US" dirty="0" smtClean="0"/>
              <a:t> (interact) to form a </a:t>
            </a:r>
            <a:r>
              <a:rPr lang="en-US" u="sng" dirty="0" smtClean="0"/>
              <a:t>new</a:t>
            </a:r>
            <a:r>
              <a:rPr lang="en-US" dirty="0" smtClean="0"/>
              <a:t> substance. </a:t>
            </a:r>
          </a:p>
          <a:p>
            <a:pPr lvl="1"/>
            <a:r>
              <a:rPr lang="en-US" dirty="0" smtClean="0"/>
              <a:t>Happens when substances (compounds or elements) </a:t>
            </a:r>
            <a:r>
              <a:rPr lang="en-US" u="sng" dirty="0" smtClean="0"/>
              <a:t>collide</a:t>
            </a:r>
            <a:r>
              <a:rPr lang="en-US" dirty="0" smtClean="0"/>
              <a:t> (hit each other) and interact.</a:t>
            </a:r>
          </a:p>
          <a:p>
            <a:r>
              <a:rPr lang="en-US" dirty="0" smtClean="0"/>
              <a:t>In a chemical reaction, a </a:t>
            </a:r>
            <a:r>
              <a:rPr lang="en-US" u="sng" dirty="0" smtClean="0"/>
              <a:t>chemical</a:t>
            </a:r>
            <a:r>
              <a:rPr lang="en-US" dirty="0" smtClean="0"/>
              <a:t> change takes place (the substances you </a:t>
            </a:r>
            <a:r>
              <a:rPr lang="en-US" u="sng" dirty="0" smtClean="0"/>
              <a:t>start</a:t>
            </a:r>
            <a:r>
              <a:rPr lang="en-US" dirty="0" smtClean="0"/>
              <a:t> with become </a:t>
            </a:r>
            <a:r>
              <a:rPr lang="en-US" u="sng" dirty="0" smtClean="0"/>
              <a:t>new</a:t>
            </a:r>
            <a:r>
              <a:rPr lang="en-US" dirty="0" smtClean="0"/>
              <a:t> substances).</a:t>
            </a:r>
          </a:p>
          <a:p>
            <a:r>
              <a:rPr lang="en-US" u="sng" dirty="0" smtClean="0"/>
              <a:t>Reactants</a:t>
            </a:r>
            <a:r>
              <a:rPr lang="en-US" dirty="0" smtClean="0"/>
              <a:t> react to form </a:t>
            </a:r>
            <a:r>
              <a:rPr lang="en-US" u="sng" dirty="0" smtClean="0"/>
              <a:t>products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Reactants: the substances you </a:t>
            </a:r>
            <a:r>
              <a:rPr lang="en-US" u="sng" dirty="0" smtClean="0"/>
              <a:t>start</a:t>
            </a:r>
            <a:r>
              <a:rPr lang="en-US" dirty="0" smtClean="0"/>
              <a:t> with</a:t>
            </a:r>
          </a:p>
          <a:p>
            <a:pPr lvl="1"/>
            <a:r>
              <a:rPr lang="en-US" dirty="0" smtClean="0"/>
              <a:t>Products: the substances you </a:t>
            </a:r>
            <a:r>
              <a:rPr lang="en-US" u="sng" dirty="0" smtClean="0"/>
              <a:t>end</a:t>
            </a:r>
            <a:r>
              <a:rPr lang="en-US" dirty="0" smtClean="0"/>
              <a:t> with</a:t>
            </a:r>
          </a:p>
          <a:p>
            <a:r>
              <a:rPr lang="en-US" dirty="0" smtClean="0"/>
              <a:t>Abbreviation for reaction: </a:t>
            </a:r>
            <a:r>
              <a:rPr lang="en-US" u="sng" dirty="0" err="1" smtClean="0"/>
              <a:t>rxn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6280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if a Chemical Change or Reaction has occurred?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Evidence</a:t>
            </a:r>
            <a:r>
              <a:rPr lang="en-US" dirty="0" smtClean="0"/>
              <a:t> of a chemical reaction: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Color</a:t>
            </a:r>
            <a:r>
              <a:rPr lang="en-US" dirty="0" smtClean="0"/>
              <a:t> Change </a:t>
            </a:r>
          </a:p>
          <a:p>
            <a:pPr marL="1371600" lvl="2" indent="-514350"/>
            <a:r>
              <a:rPr lang="en-US" dirty="0" smtClean="0"/>
              <a:t>Iron turns red-brown when it reacts with </a:t>
            </a:r>
            <a:r>
              <a:rPr lang="en-US" u="sng" dirty="0" smtClean="0"/>
              <a:t>Oxygen</a:t>
            </a:r>
            <a:r>
              <a:rPr lang="en-US" dirty="0" smtClean="0"/>
              <a:t> (rust)</a:t>
            </a:r>
          </a:p>
          <a:p>
            <a:pPr marL="1371600" lvl="2" indent="-514350"/>
            <a:r>
              <a:rPr lang="en-US" dirty="0"/>
              <a:t>exceptions: food coloring or </a:t>
            </a:r>
            <a:r>
              <a:rPr lang="en-US" u="sng" dirty="0"/>
              <a:t>painting</a:t>
            </a:r>
            <a:r>
              <a:rPr lang="en-US" dirty="0"/>
              <a:t> </a:t>
            </a:r>
            <a:r>
              <a:rPr lang="en-US" dirty="0" smtClean="0"/>
              <a:t>something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Temperature</a:t>
            </a:r>
            <a:r>
              <a:rPr lang="en-US" dirty="0" smtClean="0"/>
              <a:t> Change</a:t>
            </a:r>
          </a:p>
          <a:p>
            <a:pPr marL="1371600" lvl="2" indent="-514350"/>
            <a:r>
              <a:rPr lang="en-US" dirty="0" smtClean="0"/>
              <a:t>Wood </a:t>
            </a:r>
            <a:r>
              <a:rPr lang="en-US" u="sng" dirty="0" smtClean="0"/>
              <a:t>burning</a:t>
            </a:r>
            <a:r>
              <a:rPr lang="en-US" dirty="0" smtClean="0"/>
              <a:t>—increased temperature</a:t>
            </a:r>
          </a:p>
          <a:p>
            <a:pPr marL="1371600" lvl="2" indent="-514350"/>
            <a:r>
              <a:rPr lang="en-US" dirty="0" smtClean="0"/>
              <a:t>Exceptions: </a:t>
            </a:r>
            <a:r>
              <a:rPr lang="en-US" u="sng" dirty="0" smtClean="0"/>
              <a:t>boiling </a:t>
            </a:r>
            <a:r>
              <a:rPr lang="en-US" dirty="0" smtClean="0"/>
              <a:t>water, sunshine heating water in a lake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Formation of a </a:t>
            </a:r>
            <a:r>
              <a:rPr lang="en-US" u="sng" dirty="0" smtClean="0"/>
              <a:t>Gas</a:t>
            </a:r>
            <a:r>
              <a:rPr lang="en-US" dirty="0" smtClean="0"/>
              <a:t> </a:t>
            </a:r>
          </a:p>
          <a:p>
            <a:pPr marL="1371600" lvl="2" indent="-514350"/>
            <a:r>
              <a:rPr lang="en-US" u="sng" dirty="0" smtClean="0"/>
              <a:t>Bubbles</a:t>
            </a:r>
            <a:r>
              <a:rPr lang="en-US" dirty="0" smtClean="0"/>
              <a:t> form</a:t>
            </a:r>
          </a:p>
          <a:p>
            <a:pPr marL="1371600" lvl="2" indent="-514350"/>
            <a:r>
              <a:rPr lang="en-US" dirty="0" smtClean="0"/>
              <a:t>Exception: </a:t>
            </a:r>
            <a:r>
              <a:rPr lang="en-US" u="sng" dirty="0" smtClean="0"/>
              <a:t>boiling</a:t>
            </a:r>
            <a:r>
              <a:rPr lang="en-US" dirty="0" smtClean="0"/>
              <a:t> liquid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Formation of a </a:t>
            </a:r>
            <a:r>
              <a:rPr lang="en-US" u="sng" dirty="0" smtClean="0"/>
              <a:t>Precipitate</a:t>
            </a:r>
            <a:r>
              <a:rPr lang="en-US" dirty="0" smtClean="0"/>
              <a:t> </a:t>
            </a:r>
          </a:p>
          <a:p>
            <a:pPr marL="1371600" lvl="2" indent="-514350"/>
            <a:r>
              <a:rPr lang="en-US" dirty="0" smtClean="0"/>
              <a:t>Precipitate: a </a:t>
            </a:r>
            <a:r>
              <a:rPr lang="en-US" u="sng" dirty="0" smtClean="0"/>
              <a:t>solid</a:t>
            </a:r>
            <a:r>
              <a:rPr lang="en-US" dirty="0" smtClean="0"/>
              <a:t> that forms from combining </a:t>
            </a:r>
            <a:r>
              <a:rPr lang="en-US" u="sng" dirty="0" smtClean="0"/>
              <a:t>2 liquids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05608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a Reaction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Reaction </a:t>
            </a:r>
            <a:r>
              <a:rPr lang="en-US" u="sng" dirty="0" smtClean="0"/>
              <a:t>Rate</a:t>
            </a:r>
            <a:r>
              <a:rPr lang="en-US" dirty="0" smtClean="0"/>
              <a:t>: how </a:t>
            </a:r>
            <a:r>
              <a:rPr lang="en-US" u="sng" dirty="0" smtClean="0"/>
              <a:t>long</a:t>
            </a:r>
            <a:r>
              <a:rPr lang="en-US" dirty="0" smtClean="0"/>
              <a:t> it takes for the reaction to occur.</a:t>
            </a:r>
          </a:p>
          <a:p>
            <a:pPr lvl="1"/>
            <a:r>
              <a:rPr lang="en-US" dirty="0" smtClean="0"/>
              <a:t>Reactions occur at </a:t>
            </a:r>
            <a:r>
              <a:rPr lang="en-US" u="sng" dirty="0" smtClean="0"/>
              <a:t>different</a:t>
            </a:r>
            <a:r>
              <a:rPr lang="en-US" dirty="0" smtClean="0"/>
              <a:t> rates, from very </a:t>
            </a:r>
            <a:r>
              <a:rPr lang="en-US" u="sng" dirty="0" smtClean="0"/>
              <a:t>slow</a:t>
            </a:r>
            <a:r>
              <a:rPr lang="en-US" dirty="0" smtClean="0"/>
              <a:t> to very </a:t>
            </a:r>
            <a:r>
              <a:rPr lang="en-US" u="sng" dirty="0" smtClean="0"/>
              <a:t>fast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reaction rate can be </a:t>
            </a:r>
            <a:r>
              <a:rPr lang="en-US" u="sng" dirty="0" smtClean="0"/>
              <a:t>changed</a:t>
            </a:r>
            <a:r>
              <a:rPr lang="en-US" dirty="0" smtClean="0"/>
              <a:t>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Changing the </a:t>
            </a:r>
            <a:r>
              <a:rPr lang="en-US" u="sng" dirty="0" smtClean="0"/>
              <a:t>concentration</a:t>
            </a:r>
            <a:r>
              <a:rPr lang="en-US" dirty="0" smtClean="0"/>
              <a:t> of the reactants</a:t>
            </a:r>
          </a:p>
          <a:p>
            <a:pPr marL="1371600" lvl="2" indent="-514350"/>
            <a:r>
              <a:rPr lang="en-US" dirty="0" smtClean="0"/>
              <a:t>As concentration increases, reaction rate </a:t>
            </a:r>
            <a:r>
              <a:rPr lang="en-US" u="sng" dirty="0" smtClean="0"/>
              <a:t>increases</a:t>
            </a:r>
            <a:r>
              <a:rPr lang="en-US" dirty="0" smtClean="0"/>
              <a:t> (speeds up)</a:t>
            </a:r>
          </a:p>
          <a:p>
            <a:pPr marL="1371600" lvl="2" indent="-514350"/>
            <a:r>
              <a:rPr lang="en-US" dirty="0" smtClean="0"/>
              <a:t>Increase in concentration means more </a:t>
            </a:r>
            <a:r>
              <a:rPr lang="en-US" u="sng" dirty="0" smtClean="0"/>
              <a:t>particles</a:t>
            </a:r>
            <a:r>
              <a:rPr lang="en-US" dirty="0" smtClean="0"/>
              <a:t> present that can react, leading to a </a:t>
            </a:r>
            <a:r>
              <a:rPr lang="en-US" u="sng" dirty="0" smtClean="0"/>
              <a:t>bigger</a:t>
            </a:r>
            <a:r>
              <a:rPr lang="en-US" dirty="0" smtClean="0"/>
              <a:t> and/or </a:t>
            </a:r>
            <a:r>
              <a:rPr lang="en-US" u="sng" dirty="0" smtClean="0"/>
              <a:t>faster</a:t>
            </a:r>
            <a:r>
              <a:rPr lang="en-US" dirty="0" smtClean="0"/>
              <a:t> reaction.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Changing the </a:t>
            </a:r>
            <a:r>
              <a:rPr lang="en-US" u="sng" dirty="0" smtClean="0"/>
              <a:t>temperature</a:t>
            </a:r>
            <a:r>
              <a:rPr lang="en-US" dirty="0" smtClean="0"/>
              <a:t> of the reaction mixture</a:t>
            </a:r>
          </a:p>
          <a:p>
            <a:pPr marL="1371600" lvl="2" indent="-514350"/>
            <a:r>
              <a:rPr lang="en-US" dirty="0" smtClean="0"/>
              <a:t>As temperature increases, reaction rate </a:t>
            </a:r>
            <a:r>
              <a:rPr lang="en-US" u="sng" dirty="0" smtClean="0"/>
              <a:t>increases</a:t>
            </a:r>
          </a:p>
          <a:p>
            <a:pPr marL="1371600" lvl="2" indent="-514350"/>
            <a:r>
              <a:rPr lang="en-US" dirty="0"/>
              <a:t>Increased </a:t>
            </a:r>
            <a:r>
              <a:rPr lang="en-US" dirty="0" smtClean="0"/>
              <a:t>temperature </a:t>
            </a:r>
            <a:r>
              <a:rPr lang="en-US" dirty="0"/>
              <a:t>makes the particles of a substance </a:t>
            </a:r>
            <a:r>
              <a:rPr lang="en-US" u="sng" dirty="0"/>
              <a:t>move </a:t>
            </a:r>
            <a:r>
              <a:rPr lang="en-US" u="sng" dirty="0" smtClean="0"/>
              <a:t>faster</a:t>
            </a:r>
            <a:r>
              <a:rPr lang="en-US" dirty="0" smtClean="0"/>
              <a:t>.  </a:t>
            </a:r>
            <a:r>
              <a:rPr lang="en-US" dirty="0"/>
              <a:t>This increase in motion allows reactants to </a:t>
            </a:r>
            <a:r>
              <a:rPr lang="en-US" u="sng" dirty="0" smtClean="0"/>
              <a:t>collide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interact </a:t>
            </a:r>
            <a:r>
              <a:rPr lang="en-US" dirty="0"/>
              <a:t>more frequently </a:t>
            </a:r>
            <a:r>
              <a:rPr lang="en-US" dirty="0" smtClean="0"/>
              <a:t>(</a:t>
            </a:r>
            <a:r>
              <a:rPr lang="en-US" u="sng" dirty="0" smtClean="0"/>
              <a:t>increased</a:t>
            </a:r>
            <a:r>
              <a:rPr lang="en-US" dirty="0" smtClean="0"/>
              <a:t> </a:t>
            </a:r>
            <a:r>
              <a:rPr lang="en-US" dirty="0"/>
              <a:t>reaction rate).  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Surface Area</a:t>
            </a:r>
            <a:r>
              <a:rPr lang="en-US" dirty="0" smtClean="0"/>
              <a:t> of the reactants</a:t>
            </a:r>
          </a:p>
          <a:p>
            <a:pPr marL="1371600" lvl="2" indent="-514350"/>
            <a:r>
              <a:rPr lang="en-US" dirty="0" smtClean="0"/>
              <a:t>Increased surface area=</a:t>
            </a:r>
            <a:r>
              <a:rPr lang="en-US" u="sng" dirty="0" smtClean="0"/>
              <a:t>increased</a:t>
            </a:r>
            <a:r>
              <a:rPr lang="en-US" dirty="0" smtClean="0"/>
              <a:t> reaction rate</a:t>
            </a:r>
          </a:p>
          <a:p>
            <a:pPr marL="1371600" lvl="2" indent="-514350"/>
            <a:r>
              <a:rPr lang="en-US" dirty="0" smtClean="0"/>
              <a:t>If there’s more surface area, there’s more particles that can </a:t>
            </a:r>
            <a:r>
              <a:rPr lang="en-US" u="sng" dirty="0" smtClean="0"/>
              <a:t>collide</a:t>
            </a:r>
            <a:r>
              <a:rPr lang="en-US" dirty="0" smtClean="0"/>
              <a:t> and interact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Presence of a </a:t>
            </a:r>
            <a:r>
              <a:rPr lang="en-US" u="sng" dirty="0" smtClean="0"/>
              <a:t>Catalyst</a:t>
            </a:r>
          </a:p>
          <a:p>
            <a:pPr marL="1371600" lvl="2" indent="-514350"/>
            <a:r>
              <a:rPr lang="en-US" dirty="0" smtClean="0"/>
              <a:t>Catalyst: something that </a:t>
            </a:r>
            <a:r>
              <a:rPr lang="en-US" u="sng" dirty="0" smtClean="0"/>
              <a:t>affects</a:t>
            </a:r>
            <a:r>
              <a:rPr lang="en-US" dirty="0" smtClean="0"/>
              <a:t> a reaction, but is not </a:t>
            </a:r>
            <a:r>
              <a:rPr lang="en-US" u="sng" dirty="0" smtClean="0"/>
              <a:t>changed</a:t>
            </a:r>
            <a:r>
              <a:rPr lang="en-US" dirty="0" smtClean="0"/>
              <a:t> in the reaction.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are Physical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Physical properties can be </a:t>
            </a:r>
            <a:r>
              <a:rPr lang="en-US" u="sng" dirty="0" smtClean="0"/>
              <a:t>observed</a:t>
            </a:r>
            <a:r>
              <a:rPr lang="en-US" dirty="0" smtClean="0"/>
              <a:t> and measured without changing the </a:t>
            </a:r>
            <a:r>
              <a:rPr lang="en-US" u="sng" dirty="0" smtClean="0"/>
              <a:t>identity</a:t>
            </a:r>
            <a:r>
              <a:rPr lang="en-US" dirty="0" smtClean="0"/>
              <a:t> of the substance. </a:t>
            </a:r>
            <a:endParaRPr lang="en-US" dirty="0"/>
          </a:p>
          <a:p>
            <a:r>
              <a:rPr lang="en-US" u="sng" dirty="0" smtClean="0"/>
              <a:t>Phase</a:t>
            </a:r>
            <a:r>
              <a:rPr lang="en-US" dirty="0" smtClean="0"/>
              <a:t> Changes: </a:t>
            </a:r>
          </a:p>
          <a:p>
            <a:pPr lvl="1"/>
            <a:r>
              <a:rPr lang="en-US" u="sng" dirty="0" smtClean="0"/>
              <a:t>Melting</a:t>
            </a:r>
            <a:r>
              <a:rPr lang="en-US" dirty="0" smtClean="0"/>
              <a:t> Point: the temperature at which a substance </a:t>
            </a:r>
            <a:r>
              <a:rPr lang="en-US" u="sng" dirty="0" smtClean="0"/>
              <a:t>melts</a:t>
            </a:r>
            <a:r>
              <a:rPr lang="en-US" dirty="0" smtClean="0"/>
              <a:t> (or </a:t>
            </a:r>
            <a:r>
              <a:rPr lang="en-US" u="sng" dirty="0" smtClean="0"/>
              <a:t>freezes</a:t>
            </a:r>
            <a:r>
              <a:rPr lang="en-US" dirty="0" smtClean="0"/>
              <a:t>…they’re just the reverse of each other, and it happens at the same temperature!). The freezing/melting point of water is </a:t>
            </a:r>
            <a:r>
              <a:rPr lang="en-US" u="sng" dirty="0" smtClean="0"/>
              <a:t>0</a:t>
            </a:r>
            <a:r>
              <a:rPr lang="en-US" dirty="0" smtClean="0"/>
              <a:t> degrees C.</a:t>
            </a:r>
          </a:p>
          <a:p>
            <a:pPr lvl="1"/>
            <a:r>
              <a:rPr lang="en-US" u="sng" dirty="0" smtClean="0"/>
              <a:t>Boiling</a:t>
            </a:r>
            <a:r>
              <a:rPr lang="en-US" dirty="0" smtClean="0"/>
              <a:t> Point: the temperature at which a liquid boils (substances changes from a liquid to a </a:t>
            </a:r>
            <a:r>
              <a:rPr lang="en-US" u="sng" dirty="0" smtClean="0"/>
              <a:t>gas</a:t>
            </a:r>
            <a:r>
              <a:rPr lang="en-US" dirty="0" smtClean="0"/>
              <a:t>). The boiling point of water is </a:t>
            </a:r>
            <a:r>
              <a:rPr lang="en-US" u="sng" dirty="0" smtClean="0"/>
              <a:t>100</a:t>
            </a:r>
            <a:r>
              <a:rPr lang="en-US" dirty="0" smtClean="0"/>
              <a:t> degrees C. </a:t>
            </a:r>
          </a:p>
          <a:p>
            <a:pPr lvl="1"/>
            <a:r>
              <a:rPr lang="en-US" dirty="0" smtClean="0"/>
              <a:t>Different </a:t>
            </a:r>
            <a:r>
              <a:rPr lang="en-US" u="sng" dirty="0" smtClean="0"/>
              <a:t>substances</a:t>
            </a:r>
            <a:r>
              <a:rPr lang="en-US" dirty="0" smtClean="0"/>
              <a:t> melt and boil at different </a:t>
            </a:r>
            <a:r>
              <a:rPr lang="en-US" u="sng" dirty="0" smtClean="0"/>
              <a:t>temperatures</a:t>
            </a:r>
            <a:r>
              <a:rPr lang="en-US" dirty="0" smtClean="0"/>
              <a:t>, so we can use this to identify an unknown substance. </a:t>
            </a:r>
          </a:p>
          <a:p>
            <a:r>
              <a:rPr lang="en-US" dirty="0" smtClean="0"/>
              <a:t>Density: </a:t>
            </a:r>
            <a:r>
              <a:rPr lang="en-US" u="sng" dirty="0" smtClean="0"/>
              <a:t>mass ÷ volume</a:t>
            </a:r>
            <a:r>
              <a:rPr lang="en-US" dirty="0" smtClean="0"/>
              <a:t>; how much </a:t>
            </a:r>
            <a:r>
              <a:rPr lang="en-US" u="sng" dirty="0" smtClean="0"/>
              <a:t>mass</a:t>
            </a:r>
            <a:r>
              <a:rPr lang="en-US" dirty="0" smtClean="0"/>
              <a:t> is in a given amount of </a:t>
            </a:r>
            <a:r>
              <a:rPr lang="en-US" u="sng" dirty="0" smtClean="0"/>
              <a:t>space</a:t>
            </a:r>
            <a:r>
              <a:rPr lang="en-US" dirty="0" smtClean="0"/>
              <a:t> (volume). Every substance has a </a:t>
            </a:r>
            <a:r>
              <a:rPr lang="en-US" u="sng" dirty="0" smtClean="0"/>
              <a:t>unique</a:t>
            </a:r>
            <a:r>
              <a:rPr lang="en-US" dirty="0" smtClean="0"/>
              <a:t> density that stays the same no matter how </a:t>
            </a:r>
            <a:r>
              <a:rPr lang="en-US" u="sng" dirty="0" smtClean="0"/>
              <a:t>large or small </a:t>
            </a:r>
            <a:r>
              <a:rPr lang="en-US" dirty="0" smtClean="0"/>
              <a:t>the sample is, so we can use this to identify an unknown substance. </a:t>
            </a:r>
          </a:p>
          <a:p>
            <a:r>
              <a:rPr lang="en-US" dirty="0" smtClean="0"/>
              <a:t>Other physical properties: </a:t>
            </a:r>
            <a:r>
              <a:rPr lang="en-US" u="sng" dirty="0" smtClean="0"/>
              <a:t>shape</a:t>
            </a:r>
            <a:r>
              <a:rPr lang="en-US" dirty="0" smtClean="0"/>
              <a:t>, </a:t>
            </a:r>
            <a:r>
              <a:rPr lang="en-US" u="sng" dirty="0" smtClean="0"/>
              <a:t>size</a:t>
            </a:r>
            <a:r>
              <a:rPr lang="en-US" dirty="0" smtClean="0"/>
              <a:t>, color, smell,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4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phases of matter look like at the atomic level: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Solids: atoms are packed </a:t>
            </a:r>
            <a:r>
              <a:rPr lang="en-US" u="sng" dirty="0" smtClean="0"/>
              <a:t>tightly</a:t>
            </a:r>
            <a:r>
              <a:rPr lang="en-US" dirty="0" smtClean="0"/>
              <a:t> together in a rigid </a:t>
            </a:r>
            <a:r>
              <a:rPr lang="en-US" u="sng" dirty="0" smtClean="0"/>
              <a:t>pattern</a:t>
            </a:r>
            <a:r>
              <a:rPr lang="en-US" dirty="0" smtClean="0"/>
              <a:t>. They still have some </a:t>
            </a:r>
            <a:r>
              <a:rPr lang="en-US" u="sng" dirty="0" smtClean="0"/>
              <a:t>energy</a:t>
            </a:r>
            <a:r>
              <a:rPr lang="en-US" dirty="0" smtClean="0"/>
              <a:t>, so they </a:t>
            </a:r>
            <a:r>
              <a:rPr lang="en-US" u="sng" dirty="0" smtClean="0"/>
              <a:t>vibrate</a:t>
            </a:r>
            <a:r>
              <a:rPr lang="en-US" dirty="0" smtClean="0"/>
              <a:t> in place (think: when you’re stuck in your seat between all the other students in the class, you get “twitchy” and might tap your pencil or wiggle a little).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267198"/>
            <a:ext cx="6312507" cy="238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1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matter at the atomic level: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Liquid: at the </a:t>
            </a:r>
            <a:r>
              <a:rPr lang="en-US" u="sng" dirty="0" smtClean="0"/>
              <a:t>melting</a:t>
            </a:r>
            <a:r>
              <a:rPr lang="en-US" dirty="0" smtClean="0"/>
              <a:t> point, atoms acquire enough energy to </a:t>
            </a:r>
            <a:r>
              <a:rPr lang="en-US" u="sng" dirty="0" smtClean="0"/>
              <a:t>move around</a:t>
            </a:r>
            <a:r>
              <a:rPr lang="en-US" dirty="0" smtClean="0"/>
              <a:t>; the pattern loosens up, and the substance can </a:t>
            </a:r>
            <a:r>
              <a:rPr lang="en-US" u="sng" dirty="0" smtClean="0"/>
              <a:t>flow</a:t>
            </a:r>
            <a:r>
              <a:rPr lang="en-US" dirty="0" smtClean="0"/>
              <a:t> (once you have enough energy, you HAVE to get up and move around a little!)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14800"/>
            <a:ext cx="5867400" cy="357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9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matter at the atomic level: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404"/>
            <a:ext cx="8229600" cy="4525963"/>
          </a:xfrm>
        </p:spPr>
        <p:txBody>
          <a:bodyPr/>
          <a:lstStyle/>
          <a:p>
            <a:r>
              <a:rPr lang="en-US" sz="2800" dirty="0" smtClean="0"/>
              <a:t>Gas: at the </a:t>
            </a:r>
            <a:r>
              <a:rPr lang="en-US" sz="2800" u="sng" dirty="0" smtClean="0"/>
              <a:t>boiling</a:t>
            </a:r>
            <a:r>
              <a:rPr lang="en-US" sz="2800" dirty="0" smtClean="0"/>
              <a:t> point, atoms have enough energy to change to a </a:t>
            </a:r>
            <a:r>
              <a:rPr lang="en-US" sz="2800" u="sng" dirty="0" smtClean="0"/>
              <a:t>gas</a:t>
            </a:r>
            <a:r>
              <a:rPr lang="en-US" sz="2800" dirty="0" smtClean="0"/>
              <a:t>. In a gas the atoms or molecules move about </a:t>
            </a:r>
            <a:r>
              <a:rPr lang="en-US" sz="2800" u="sng" dirty="0" smtClean="0"/>
              <a:t>freely</a:t>
            </a:r>
            <a:r>
              <a:rPr lang="en-US" sz="2800" dirty="0" smtClean="0"/>
              <a:t> and </a:t>
            </a:r>
            <a:r>
              <a:rPr lang="en-US" sz="2800" u="sng" dirty="0" smtClean="0"/>
              <a:t>collide</a:t>
            </a:r>
            <a:r>
              <a:rPr lang="en-US" sz="2800" dirty="0" smtClean="0"/>
              <a:t> randomly with the walls of a container and with </a:t>
            </a:r>
            <a:r>
              <a:rPr lang="en-US" sz="2800" u="sng" dirty="0" smtClean="0"/>
              <a:t>each other</a:t>
            </a:r>
            <a:r>
              <a:rPr lang="en-US" sz="2800" dirty="0" smtClean="0"/>
              <a:t>. The distance between molecules in a gas is much </a:t>
            </a:r>
            <a:r>
              <a:rPr lang="en-US" sz="2800" u="sng" dirty="0" smtClean="0"/>
              <a:t>larger</a:t>
            </a:r>
            <a:r>
              <a:rPr lang="en-US" sz="2800" dirty="0" smtClean="0"/>
              <a:t> than that in a solid or a </a:t>
            </a:r>
            <a:r>
              <a:rPr lang="en-US" sz="2800" u="sng" dirty="0" smtClean="0"/>
              <a:t>liquid</a:t>
            </a:r>
            <a:r>
              <a:rPr lang="en-US" sz="2800" dirty="0" smtClean="0"/>
              <a:t>. (In a gas, the particles have LOTS of </a:t>
            </a:r>
            <a:r>
              <a:rPr lang="en-US" sz="2800" u="sng" dirty="0" smtClean="0"/>
              <a:t>energy</a:t>
            </a:r>
            <a:r>
              <a:rPr lang="en-US" sz="2800" dirty="0" smtClean="0"/>
              <a:t> and bounce off the walls!)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476496"/>
            <a:ext cx="4848225" cy="231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2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matter at the atomic level: Density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685256"/>
            <a:ext cx="4840224" cy="295054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substance goes from a </a:t>
            </a:r>
            <a:r>
              <a:rPr lang="en-US" u="sng" dirty="0" smtClean="0"/>
              <a:t>solid</a:t>
            </a:r>
            <a:r>
              <a:rPr lang="en-US" dirty="0" smtClean="0"/>
              <a:t> to a liquid to a </a:t>
            </a:r>
            <a:r>
              <a:rPr lang="en-US" u="sng" dirty="0" smtClean="0"/>
              <a:t>gas</a:t>
            </a:r>
            <a:r>
              <a:rPr lang="en-US" dirty="0" smtClean="0"/>
              <a:t>, the </a:t>
            </a:r>
            <a:r>
              <a:rPr lang="en-US" u="sng" dirty="0" smtClean="0"/>
              <a:t>density</a:t>
            </a:r>
            <a:r>
              <a:rPr lang="en-US" dirty="0" smtClean="0"/>
              <a:t> of the substance </a:t>
            </a:r>
            <a:r>
              <a:rPr lang="en-US" u="sng" dirty="0" smtClean="0"/>
              <a:t>DECREASES</a:t>
            </a:r>
            <a:r>
              <a:rPr lang="en-US" dirty="0" smtClean="0"/>
              <a:t>. This is because as the pattern gets </a:t>
            </a:r>
            <a:r>
              <a:rPr lang="en-US" u="sng" dirty="0" smtClean="0"/>
              <a:t>looser</a:t>
            </a:r>
            <a:r>
              <a:rPr lang="en-US" dirty="0" smtClean="0"/>
              <a:t>, the atoms/molecules get </a:t>
            </a:r>
            <a:r>
              <a:rPr lang="en-US" u="sng" dirty="0" smtClean="0"/>
              <a:t>farther</a:t>
            </a:r>
            <a:r>
              <a:rPr lang="en-US" dirty="0" smtClean="0"/>
              <a:t> apart. </a:t>
            </a:r>
          </a:p>
          <a:p>
            <a:r>
              <a:rPr lang="en-US" dirty="0" smtClean="0"/>
              <a:t>The exception is </a:t>
            </a:r>
            <a:r>
              <a:rPr lang="en-US" u="sng" dirty="0" smtClean="0"/>
              <a:t>water</a:t>
            </a:r>
            <a:r>
              <a:rPr lang="en-US" dirty="0" smtClean="0"/>
              <a:t>: ice </a:t>
            </a:r>
            <a:r>
              <a:rPr lang="en-US" u="sng" dirty="0" smtClean="0"/>
              <a:t>floats</a:t>
            </a:r>
            <a:r>
              <a:rPr lang="en-US" dirty="0" smtClean="0"/>
              <a:t> on liquid water, meaning ice (a solid) is </a:t>
            </a:r>
            <a:r>
              <a:rPr lang="en-US" u="sng" dirty="0" smtClean="0"/>
              <a:t>less</a:t>
            </a:r>
            <a:r>
              <a:rPr lang="en-US" dirty="0" smtClean="0"/>
              <a:t> dense than water (a liquid)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5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Chemical Properties?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Chemical properties can be observed only when substances </a:t>
            </a:r>
            <a:r>
              <a:rPr lang="en-US" u="sng" dirty="0" smtClean="0"/>
              <a:t>react</a:t>
            </a:r>
            <a:r>
              <a:rPr lang="en-US" dirty="0" smtClean="0"/>
              <a:t> or do not react </a:t>
            </a:r>
            <a:r>
              <a:rPr lang="en-US" u="sng" dirty="0" smtClean="0"/>
              <a:t>chemically</a:t>
            </a:r>
            <a:r>
              <a:rPr lang="en-US" dirty="0" smtClean="0"/>
              <a:t> with one another; that is, when they undergo a </a:t>
            </a:r>
            <a:r>
              <a:rPr lang="en-US" u="sng" dirty="0" smtClean="0"/>
              <a:t>change</a:t>
            </a:r>
            <a:r>
              <a:rPr lang="en-US" dirty="0" smtClean="0"/>
              <a:t> in chemical composition.  A </a:t>
            </a:r>
            <a:r>
              <a:rPr lang="en-US" u="sng" dirty="0" smtClean="0"/>
              <a:t>chemical</a:t>
            </a:r>
            <a:r>
              <a:rPr lang="en-US" dirty="0" smtClean="0"/>
              <a:t> property of one substance usually involves its ability to react or not react with another specific </a:t>
            </a:r>
            <a:r>
              <a:rPr lang="en-US" u="sng" dirty="0" smtClean="0"/>
              <a:t>substance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Reacting with </a:t>
            </a:r>
            <a:r>
              <a:rPr lang="en-US" u="sng" dirty="0" smtClean="0"/>
              <a:t>Oxygen</a:t>
            </a:r>
            <a:r>
              <a:rPr lang="en-US" dirty="0" smtClean="0"/>
              <a:t>: The ability of a substance to </a:t>
            </a:r>
            <a:r>
              <a:rPr lang="en-US" u="sng" dirty="0" smtClean="0"/>
              <a:t>burn</a:t>
            </a:r>
            <a:r>
              <a:rPr lang="en-US" dirty="0" smtClean="0"/>
              <a:t> is a chemical property that involves a substance reacting </a:t>
            </a:r>
            <a:r>
              <a:rPr lang="en-US" b="1" u="sng" dirty="0" smtClean="0"/>
              <a:t>quickly</a:t>
            </a:r>
            <a:r>
              <a:rPr lang="en-US" u="sng" dirty="0" smtClean="0"/>
              <a:t> </a:t>
            </a:r>
            <a:r>
              <a:rPr lang="en-US" dirty="0" smtClean="0"/>
              <a:t>with oxygen to produce light and heat (</a:t>
            </a:r>
            <a:r>
              <a:rPr lang="en-US" u="sng" dirty="0" smtClean="0"/>
              <a:t>FIRE</a:t>
            </a:r>
            <a:r>
              <a:rPr lang="en-US" dirty="0" smtClean="0"/>
              <a:t>). Reacting with oxygen </a:t>
            </a:r>
            <a:r>
              <a:rPr lang="en-US" b="1" u="sng" dirty="0" smtClean="0"/>
              <a:t>slowly</a:t>
            </a:r>
            <a:r>
              <a:rPr lang="en-US" dirty="0" smtClean="0"/>
              <a:t> occurs when iron </a:t>
            </a:r>
            <a:r>
              <a:rPr lang="en-US" u="sng" dirty="0" smtClean="0"/>
              <a:t>rusts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Reacting with an </a:t>
            </a:r>
            <a:r>
              <a:rPr lang="en-US" u="sng" dirty="0" smtClean="0"/>
              <a:t>acid</a:t>
            </a:r>
            <a:r>
              <a:rPr lang="en-US" dirty="0" smtClean="0"/>
              <a:t>: some metals react with acids to form </a:t>
            </a:r>
            <a:r>
              <a:rPr lang="en-US" u="sng" dirty="0" smtClean="0"/>
              <a:t>compounds</a:t>
            </a:r>
            <a:r>
              <a:rPr lang="en-US" dirty="0" smtClean="0"/>
              <a:t>, while </a:t>
            </a:r>
            <a:r>
              <a:rPr lang="en-US" u="sng" dirty="0" smtClean="0"/>
              <a:t>basic</a:t>
            </a:r>
            <a:r>
              <a:rPr lang="en-US" dirty="0" smtClean="0"/>
              <a:t> solutions (we’ll talk about later) react with acids to form </a:t>
            </a:r>
            <a:r>
              <a:rPr lang="en-US" u="sng" dirty="0" smtClean="0"/>
              <a:t>neutral</a:t>
            </a:r>
            <a:r>
              <a:rPr lang="en-US" dirty="0" smtClean="0"/>
              <a:t> solutions.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Does it </a:t>
            </a:r>
            <a:r>
              <a:rPr lang="en-US" u="sng" dirty="0" smtClean="0"/>
              <a:t>dissolve</a:t>
            </a:r>
            <a:r>
              <a:rPr lang="en-US" dirty="0" smtClean="0"/>
              <a:t> in water?</a:t>
            </a:r>
          </a:p>
          <a:p>
            <a:pPr lvl="1"/>
            <a:r>
              <a:rPr lang="en-US" dirty="0" smtClean="0"/>
              <a:t>Water is often called the “</a:t>
            </a:r>
            <a:r>
              <a:rPr lang="en-US" u="sng" dirty="0" smtClean="0"/>
              <a:t>universal solvent</a:t>
            </a:r>
            <a:r>
              <a:rPr lang="en-US" dirty="0" smtClean="0"/>
              <a:t>” because so many substances </a:t>
            </a:r>
            <a:r>
              <a:rPr lang="en-US" u="sng" dirty="0" smtClean="0"/>
              <a:t>can dissolve</a:t>
            </a:r>
            <a:r>
              <a:rPr lang="en-US" dirty="0" smtClean="0"/>
              <a:t> in it.</a:t>
            </a:r>
          </a:p>
          <a:p>
            <a:r>
              <a:rPr lang="en-US" dirty="0" smtClean="0"/>
              <a:t>Solutions can be </a:t>
            </a:r>
            <a:r>
              <a:rPr lang="en-US" u="sng" dirty="0" smtClean="0"/>
              <a:t>acidic</a:t>
            </a:r>
            <a:r>
              <a:rPr lang="en-US" dirty="0" smtClean="0"/>
              <a:t>, basic, or </a:t>
            </a:r>
            <a:r>
              <a:rPr lang="en-US" u="sng" dirty="0" smtClean="0"/>
              <a:t>neutral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Substances that form </a:t>
            </a:r>
            <a:r>
              <a:rPr lang="en-US" u="sng" dirty="0" smtClean="0"/>
              <a:t>acids</a:t>
            </a:r>
            <a:r>
              <a:rPr lang="en-US" dirty="0" smtClean="0"/>
              <a:t> and </a:t>
            </a:r>
            <a:r>
              <a:rPr lang="en-US" u="sng" dirty="0" smtClean="0"/>
              <a:t>bases</a:t>
            </a:r>
            <a:r>
              <a:rPr lang="en-US" dirty="0" smtClean="0"/>
              <a:t> must be dissolved in </a:t>
            </a:r>
            <a:r>
              <a:rPr lang="en-US" u="sng" dirty="0" smtClean="0"/>
              <a:t>water</a:t>
            </a:r>
            <a:r>
              <a:rPr lang="en-US" dirty="0" smtClean="0"/>
              <a:t> before you can tell if they’re acids or bases. Once dissolved in water, the substances release </a:t>
            </a:r>
            <a:r>
              <a:rPr lang="en-US" u="sng" dirty="0" smtClean="0"/>
              <a:t>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pH: a measure of how </a:t>
            </a:r>
            <a:r>
              <a:rPr lang="en-US" u="sng" dirty="0" smtClean="0"/>
              <a:t>acidic or basic</a:t>
            </a:r>
            <a:r>
              <a:rPr lang="en-US" dirty="0" smtClean="0"/>
              <a:t> a solution is. </a:t>
            </a:r>
          </a:p>
          <a:p>
            <a:pPr lvl="2"/>
            <a:r>
              <a:rPr lang="en-US" dirty="0" smtClean="0"/>
              <a:t>The pH scale goes from 1 to </a:t>
            </a:r>
            <a:r>
              <a:rPr lang="en-US" u="sng" dirty="0" smtClean="0"/>
              <a:t>14</a:t>
            </a:r>
            <a:r>
              <a:rPr lang="en-US" dirty="0" smtClean="0"/>
              <a:t>. A pH of </a:t>
            </a:r>
            <a:r>
              <a:rPr lang="en-US" u="sng" dirty="0" smtClean="0"/>
              <a:t>7</a:t>
            </a:r>
            <a:r>
              <a:rPr lang="en-US" dirty="0" smtClean="0"/>
              <a:t> is a </a:t>
            </a:r>
            <a:r>
              <a:rPr lang="en-US" u="sng" dirty="0" smtClean="0"/>
              <a:t>neutral</a:t>
            </a:r>
            <a:r>
              <a:rPr lang="en-US" dirty="0" smtClean="0"/>
              <a:t> solution (neither an acid nor a base), a pH </a:t>
            </a:r>
            <a:r>
              <a:rPr lang="en-US" u="sng" dirty="0" smtClean="0"/>
              <a:t>less</a:t>
            </a:r>
            <a:r>
              <a:rPr lang="en-US" dirty="0" smtClean="0"/>
              <a:t> than 7 is an </a:t>
            </a:r>
            <a:r>
              <a:rPr lang="en-US" u="sng" dirty="0" smtClean="0"/>
              <a:t>acid</a:t>
            </a:r>
            <a:r>
              <a:rPr lang="en-US" dirty="0" smtClean="0"/>
              <a:t>, and a pH greater than </a:t>
            </a:r>
            <a:r>
              <a:rPr lang="en-US" u="sng" dirty="0" smtClean="0"/>
              <a:t>7</a:t>
            </a:r>
            <a:r>
              <a:rPr lang="en-US" dirty="0" smtClean="0"/>
              <a:t> is a </a:t>
            </a:r>
            <a:r>
              <a:rPr lang="en-US" u="sng" dirty="0" smtClean="0"/>
              <a:t>base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4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can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Substances change in </a:t>
            </a:r>
            <a:r>
              <a:rPr lang="en-US" u="sng" dirty="0" smtClean="0"/>
              <a:t>2</a:t>
            </a:r>
            <a:r>
              <a:rPr lang="en-US" dirty="0" smtClean="0"/>
              <a:t> ways: </a:t>
            </a:r>
          </a:p>
          <a:p>
            <a:pPr lvl="1"/>
            <a:r>
              <a:rPr lang="en-US" u="sng" dirty="0" smtClean="0"/>
              <a:t>Physical</a:t>
            </a:r>
            <a:r>
              <a:rPr lang="en-US" dirty="0" smtClean="0"/>
              <a:t> Change: a change that occurs that does not change the </a:t>
            </a:r>
            <a:r>
              <a:rPr lang="en-US" u="sng" dirty="0" smtClean="0"/>
              <a:t>identity</a:t>
            </a:r>
            <a:r>
              <a:rPr lang="en-US" dirty="0" smtClean="0"/>
              <a:t> of the substance (it’s still the same “stuff”)</a:t>
            </a:r>
          </a:p>
          <a:p>
            <a:pPr lvl="2"/>
            <a:r>
              <a:rPr lang="en-US" u="sng" dirty="0" smtClean="0"/>
              <a:t>Shape</a:t>
            </a:r>
            <a:r>
              <a:rPr lang="en-US" dirty="0" smtClean="0"/>
              <a:t> change, </a:t>
            </a:r>
            <a:r>
              <a:rPr lang="en-US" u="sng" dirty="0" smtClean="0"/>
              <a:t>phase</a:t>
            </a:r>
            <a:r>
              <a:rPr lang="en-US" dirty="0" smtClean="0"/>
              <a:t> change, change in size, change in other physical properties</a:t>
            </a:r>
          </a:p>
          <a:p>
            <a:pPr lvl="1"/>
            <a:r>
              <a:rPr lang="en-US" u="sng" dirty="0" smtClean="0"/>
              <a:t>Chemical</a:t>
            </a:r>
            <a:r>
              <a:rPr lang="en-US" dirty="0" smtClean="0"/>
              <a:t> Change: a change that occurs that changes the </a:t>
            </a:r>
            <a:r>
              <a:rPr lang="en-US" u="sng" dirty="0" smtClean="0"/>
              <a:t>identity</a:t>
            </a:r>
            <a:r>
              <a:rPr lang="en-US" dirty="0" smtClean="0"/>
              <a:t> of the substance (turns it into something else). Results in the formation of a </a:t>
            </a:r>
            <a:r>
              <a:rPr lang="en-US" u="sng" dirty="0" smtClean="0"/>
              <a:t>new substance</a:t>
            </a:r>
            <a:r>
              <a:rPr lang="en-US" dirty="0" smtClean="0"/>
              <a:t>.</a:t>
            </a:r>
          </a:p>
          <a:p>
            <a:pPr lvl="2"/>
            <a:r>
              <a:rPr lang="en-US" u="sng" dirty="0" smtClean="0"/>
              <a:t>Burning </a:t>
            </a:r>
            <a:r>
              <a:rPr lang="en-US" dirty="0" smtClean="0"/>
              <a:t>paper, digesting food, change in chemical properties</a:t>
            </a:r>
          </a:p>
          <a:p>
            <a:pPr lvl="2"/>
            <a:r>
              <a:rPr lang="en-US" dirty="0" smtClean="0"/>
              <a:t>When a chemical change occurs, it is called a chemical </a:t>
            </a:r>
            <a:r>
              <a:rPr lang="en-US" u="sng" dirty="0" smtClean="0"/>
              <a:t>reaction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4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1136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Chemical Reactions</vt:lpstr>
      <vt:lpstr>What are Physical Properties?</vt:lpstr>
      <vt:lpstr>What do phases of matter look like at the atomic level: Solids</vt:lpstr>
      <vt:lpstr>Phases of matter at the atomic level: Liquids</vt:lpstr>
      <vt:lpstr>Phases of matter at the atomic level: Gases</vt:lpstr>
      <vt:lpstr>Phases of matter at the atomic level: Density</vt:lpstr>
      <vt:lpstr>What are Chemical Properties?</vt:lpstr>
      <vt:lpstr>Chemical Properties</vt:lpstr>
      <vt:lpstr>Substances can Change</vt:lpstr>
      <vt:lpstr>What is a Chemical Reaction?</vt:lpstr>
      <vt:lpstr>How do I know if a Chemical Change or Reaction has occurred?</vt:lpstr>
      <vt:lpstr>What is a Reaction Rate?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Brittany</dc:creator>
  <cp:lastModifiedBy>rkowaleski</cp:lastModifiedBy>
  <cp:revision>21</cp:revision>
  <dcterms:created xsi:type="dcterms:W3CDTF">2012-10-05T02:19:29Z</dcterms:created>
  <dcterms:modified xsi:type="dcterms:W3CDTF">2017-01-11T16:17:49Z</dcterms:modified>
</cp:coreProperties>
</file>