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5B9E841-7CD1-40BD-AA68-0C606EEA52E6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38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4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68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1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231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5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1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8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34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2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9E841-7CD1-40BD-AA68-0C606EEA52E6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44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5B9E841-7CD1-40BD-AA68-0C606EEA52E6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3AC346C-49EB-47B3-9443-354FC40115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0315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brainpop.com/science/matterandchemistry/conservationofmass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Chemical Reactions: The Law of Conservation of Mass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977" y="4817236"/>
            <a:ext cx="1888245" cy="1748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in your own words what the Law of conservation of mass is and how it is applied in a chemical reaction/ equation.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60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2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happens in a Chemical Reaction?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295400"/>
            <a:ext cx="7290055" cy="50139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Chemical </a:t>
            </a:r>
            <a:r>
              <a:rPr lang="en-US" sz="2800" u="sng" dirty="0" smtClean="0"/>
              <a:t>bonds</a:t>
            </a:r>
            <a:r>
              <a:rPr lang="en-US" sz="2800" dirty="0" smtClean="0"/>
              <a:t> in the reactants are </a:t>
            </a:r>
            <a:r>
              <a:rPr lang="en-US" sz="2800" u="sng" dirty="0" smtClean="0"/>
              <a:t>broken</a:t>
            </a:r>
            <a:r>
              <a:rPr lang="en-US" sz="2800" dirty="0" smtClean="0"/>
              <a:t>, then atoms are </a:t>
            </a:r>
            <a:r>
              <a:rPr lang="en-US" sz="2800" u="sng" dirty="0" smtClean="0"/>
              <a:t>rearranged</a:t>
            </a:r>
            <a:r>
              <a:rPr lang="en-US" sz="2800" dirty="0" smtClean="0"/>
              <a:t> to form new substances (</a:t>
            </a:r>
            <a:r>
              <a:rPr lang="en-US" sz="2800" u="sng" dirty="0" smtClean="0"/>
              <a:t>products</a:t>
            </a:r>
            <a:r>
              <a:rPr lang="en-US" sz="2800" dirty="0" smtClean="0"/>
              <a:t>). </a:t>
            </a:r>
          </a:p>
          <a:p>
            <a:r>
              <a:rPr lang="en-US" sz="2800" dirty="0" smtClean="0"/>
              <a:t>The amount of </a:t>
            </a:r>
            <a:r>
              <a:rPr lang="en-US" sz="2800" u="sng" dirty="0" smtClean="0"/>
              <a:t>matter</a:t>
            </a:r>
            <a:r>
              <a:rPr lang="en-US" sz="2800" dirty="0" smtClean="0"/>
              <a:t> does not </a:t>
            </a:r>
            <a:r>
              <a:rPr lang="en-US" sz="2800" u="sng" dirty="0" smtClean="0"/>
              <a:t>change</a:t>
            </a:r>
            <a:r>
              <a:rPr lang="en-US" sz="2800" dirty="0" smtClean="0"/>
              <a:t> during a chemical reaction, the </a:t>
            </a:r>
            <a:r>
              <a:rPr lang="en-US" sz="2800" u="sng" dirty="0" smtClean="0"/>
              <a:t>atoms</a:t>
            </a:r>
            <a:r>
              <a:rPr lang="en-US" sz="2800" dirty="0" smtClean="0"/>
              <a:t> are only rearranged to form </a:t>
            </a:r>
            <a:r>
              <a:rPr lang="en-US" sz="2800" u="sng" dirty="0" smtClean="0"/>
              <a:t>new</a:t>
            </a:r>
            <a:r>
              <a:rPr lang="en-US" sz="2800" dirty="0" smtClean="0"/>
              <a:t> substances.  </a:t>
            </a:r>
          </a:p>
          <a:p>
            <a:r>
              <a:rPr lang="en-US" sz="2800" dirty="0" smtClean="0"/>
              <a:t>This is evidenced (</a:t>
            </a:r>
            <a:r>
              <a:rPr lang="en-US" sz="2800" u="sng" dirty="0" smtClean="0"/>
              <a:t>shown</a:t>
            </a:r>
            <a:r>
              <a:rPr lang="en-US" sz="2800" dirty="0" smtClean="0"/>
              <a:t>) in a balanced chemical </a:t>
            </a:r>
            <a:r>
              <a:rPr lang="en-US" sz="2800" u="sng" dirty="0" smtClean="0"/>
              <a:t>equation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91473"/>
            <a:ext cx="7290054" cy="1499616"/>
          </a:xfrm>
        </p:spPr>
        <p:txBody>
          <a:bodyPr/>
          <a:lstStyle/>
          <a:p>
            <a:r>
              <a:rPr lang="en-US" dirty="0" smtClean="0"/>
              <a:t>What is a Chemical Equation?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3733800"/>
          </a:xfrm>
        </p:spPr>
        <p:txBody>
          <a:bodyPr>
            <a:noAutofit/>
          </a:bodyPr>
          <a:lstStyle/>
          <a:p>
            <a:r>
              <a:rPr lang="en-US" dirty="0" smtClean="0"/>
              <a:t>A chemical equation is a way that scientists </a:t>
            </a:r>
            <a:r>
              <a:rPr lang="en-US" u="sng" dirty="0" smtClean="0"/>
              <a:t>represent</a:t>
            </a:r>
            <a:r>
              <a:rPr lang="en-US" dirty="0" smtClean="0"/>
              <a:t> a chemical </a:t>
            </a:r>
            <a:r>
              <a:rPr lang="en-US" u="sng" dirty="0" smtClean="0"/>
              <a:t>reaction</a:t>
            </a:r>
            <a:r>
              <a:rPr lang="en-US" dirty="0" smtClean="0"/>
              <a:t> that has occurred. It shows the </a:t>
            </a:r>
            <a:r>
              <a:rPr lang="en-US" u="sng" dirty="0" smtClean="0"/>
              <a:t>rearrangement</a:t>
            </a:r>
            <a:r>
              <a:rPr lang="en-US" dirty="0" smtClean="0"/>
              <a:t> of atoms in a chemical reaction.</a:t>
            </a:r>
          </a:p>
          <a:p>
            <a:pPr lvl="1"/>
            <a:r>
              <a:rPr lang="en-US" sz="2000" dirty="0" smtClean="0"/>
              <a:t>It contains the chemical </a:t>
            </a:r>
            <a:r>
              <a:rPr lang="en-US" sz="2000" u="sng" dirty="0" smtClean="0"/>
              <a:t>formulas</a:t>
            </a:r>
            <a:r>
              <a:rPr lang="en-US" sz="2000" dirty="0" smtClean="0"/>
              <a:t> of the substances involved in the reaction.  </a:t>
            </a:r>
          </a:p>
          <a:p>
            <a:pPr lvl="1"/>
            <a:r>
              <a:rPr lang="en-US" sz="2000" dirty="0" smtClean="0"/>
              <a:t>An </a:t>
            </a:r>
            <a:r>
              <a:rPr lang="en-US" sz="2000" u="sng" dirty="0" smtClean="0"/>
              <a:t>arrow</a:t>
            </a:r>
            <a:r>
              <a:rPr lang="en-US" sz="2000" dirty="0" smtClean="0"/>
              <a:t> is used to distinguish between the reactants and </a:t>
            </a:r>
            <a:r>
              <a:rPr lang="en-US" sz="2000" u="sng" dirty="0" smtClean="0"/>
              <a:t>products</a:t>
            </a:r>
            <a:r>
              <a:rPr lang="en-US" sz="2000" dirty="0" smtClean="0"/>
              <a:t>, and can be understood as meaning “</a:t>
            </a:r>
            <a:r>
              <a:rPr lang="en-US" sz="2000" u="sng" dirty="0" smtClean="0"/>
              <a:t>yields</a:t>
            </a:r>
            <a:r>
              <a:rPr lang="en-US" sz="2000" dirty="0" smtClean="0"/>
              <a:t>” or “</a:t>
            </a:r>
            <a:r>
              <a:rPr lang="en-US" sz="2000" u="sng" dirty="0" smtClean="0"/>
              <a:t>makes</a:t>
            </a:r>
            <a:r>
              <a:rPr lang="en-US" sz="2000" dirty="0" smtClean="0"/>
              <a:t>”. </a:t>
            </a:r>
          </a:p>
          <a:p>
            <a:pPr lvl="1"/>
            <a:r>
              <a:rPr lang="en-US" sz="2000" u="sng" dirty="0" smtClean="0"/>
              <a:t>Reactants</a:t>
            </a:r>
            <a:r>
              <a:rPr lang="en-US" sz="2000" dirty="0" smtClean="0"/>
              <a:t> are the substances broken apart or combined in a chemical reaction (what you </a:t>
            </a:r>
            <a:r>
              <a:rPr lang="en-US" sz="2000" u="sng" dirty="0" smtClean="0"/>
              <a:t>start</a:t>
            </a:r>
            <a:r>
              <a:rPr lang="en-US" sz="2000" dirty="0" smtClean="0"/>
              <a:t> with!) and they are located on the </a:t>
            </a:r>
            <a:r>
              <a:rPr lang="en-US" sz="2000" u="sng" dirty="0" smtClean="0"/>
              <a:t>left</a:t>
            </a:r>
            <a:r>
              <a:rPr lang="en-US" sz="2000" dirty="0" smtClean="0"/>
              <a:t> side of the arrow in a chemical </a:t>
            </a:r>
            <a:r>
              <a:rPr lang="en-US" sz="2000" u="sng" dirty="0" smtClean="0"/>
              <a:t>equation</a:t>
            </a:r>
            <a:r>
              <a:rPr lang="en-US" sz="2000" dirty="0" smtClean="0"/>
              <a:t>.  </a:t>
            </a:r>
          </a:p>
          <a:p>
            <a:pPr lvl="1"/>
            <a:r>
              <a:rPr lang="en-US" sz="2000" u="sng" dirty="0" smtClean="0"/>
              <a:t>Products</a:t>
            </a:r>
            <a:r>
              <a:rPr lang="en-US" sz="2000" dirty="0" smtClean="0"/>
              <a:t> are new substances formed in a chemical reaction (what you </a:t>
            </a:r>
            <a:r>
              <a:rPr lang="en-US" sz="2000" u="sng" dirty="0" smtClean="0"/>
              <a:t>end</a:t>
            </a:r>
            <a:r>
              <a:rPr lang="en-US" sz="2000" dirty="0" smtClean="0"/>
              <a:t> with!) and they are located on the </a:t>
            </a:r>
            <a:r>
              <a:rPr lang="en-US" sz="2000" u="sng" dirty="0" smtClean="0"/>
              <a:t>right</a:t>
            </a:r>
            <a:r>
              <a:rPr lang="en-US" sz="2000" dirty="0" smtClean="0"/>
              <a:t> side of the arrow in a chemical </a:t>
            </a:r>
            <a:r>
              <a:rPr lang="en-US" sz="2000" u="sng" dirty="0" smtClean="0"/>
              <a:t>equation</a:t>
            </a:r>
            <a:r>
              <a:rPr lang="en-US" sz="2000" dirty="0" smtClean="0"/>
              <a:t>. </a:t>
            </a:r>
          </a:p>
          <a:p>
            <a:pPr lvl="1"/>
            <a:r>
              <a:rPr lang="en-US" sz="2000" dirty="0"/>
              <a:t> Ex: </a:t>
            </a:r>
            <a:r>
              <a:rPr lang="en-US" sz="2000" dirty="0" smtClean="0"/>
              <a:t>   C      </a:t>
            </a:r>
            <a:r>
              <a:rPr lang="en-US" sz="2000" dirty="0"/>
              <a:t>+        O</a:t>
            </a:r>
            <a:r>
              <a:rPr lang="en-US" sz="2000" baseline="-25000" dirty="0"/>
              <a:t>2 </a:t>
            </a:r>
            <a:r>
              <a:rPr lang="en-US" sz="2000" dirty="0"/>
              <a:t>     </a:t>
            </a:r>
            <a:r>
              <a:rPr lang="en-US" sz="2000" dirty="0">
                <a:sym typeface="Wingdings"/>
              </a:rPr>
              <a:t></a:t>
            </a:r>
            <a:r>
              <a:rPr lang="en-US" sz="2000" dirty="0"/>
              <a:t>     CO</a:t>
            </a:r>
            <a:r>
              <a:rPr lang="en-US" sz="2000" baseline="-25000" dirty="0"/>
              <a:t>2</a:t>
            </a:r>
            <a:endParaRPr lang="en-US" sz="2000" dirty="0"/>
          </a:p>
          <a:p>
            <a:pPr lvl="2"/>
            <a:r>
              <a:rPr lang="en-US" sz="2000" dirty="0"/>
              <a:t>This equation says “carbon </a:t>
            </a:r>
            <a:r>
              <a:rPr lang="en-US" sz="2000" u="sng" dirty="0"/>
              <a:t>reacts</a:t>
            </a:r>
            <a:r>
              <a:rPr lang="en-US" sz="2000" dirty="0"/>
              <a:t> with oxygen to </a:t>
            </a:r>
            <a:r>
              <a:rPr lang="en-US" sz="2000" u="sng" dirty="0" smtClean="0"/>
              <a:t>yield</a:t>
            </a:r>
            <a:r>
              <a:rPr lang="en-US" sz="2000" dirty="0" smtClean="0"/>
              <a:t> (make) </a:t>
            </a:r>
            <a:r>
              <a:rPr lang="en-US" sz="2000" dirty="0"/>
              <a:t>carbon dioxide.”</a:t>
            </a:r>
          </a:p>
          <a:p>
            <a:pPr lvl="2"/>
            <a:r>
              <a:rPr lang="en-US" sz="2000" dirty="0"/>
              <a:t>The arrow shows the </a:t>
            </a:r>
            <a:r>
              <a:rPr lang="en-US" sz="2000" u="sng" dirty="0"/>
              <a:t>direction</a:t>
            </a:r>
            <a:r>
              <a:rPr lang="en-US" sz="2000" dirty="0"/>
              <a:t> of the reaction: </a:t>
            </a:r>
            <a:r>
              <a:rPr lang="en-US" sz="2000" u="sng" dirty="0"/>
              <a:t>reactants</a:t>
            </a:r>
            <a:r>
              <a:rPr lang="en-US" sz="2000" dirty="0"/>
              <a:t> </a:t>
            </a:r>
            <a:r>
              <a:rPr lang="en-US" sz="2000" dirty="0">
                <a:sym typeface="Wingdings"/>
              </a:rPr>
              <a:t></a:t>
            </a:r>
            <a:r>
              <a:rPr lang="en-US" sz="2000" dirty="0"/>
              <a:t> </a:t>
            </a:r>
            <a:r>
              <a:rPr lang="en-US" sz="2000" u="sng" dirty="0"/>
              <a:t>products</a:t>
            </a:r>
            <a:r>
              <a:rPr lang="en-US" sz="20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Law of Conservation of Mass?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When substances </a:t>
            </a:r>
            <a:r>
              <a:rPr lang="en-US" sz="2800" u="sng" dirty="0" smtClean="0"/>
              <a:t>react</a:t>
            </a:r>
            <a:r>
              <a:rPr lang="en-US" sz="2800" dirty="0" smtClean="0"/>
              <a:t> with each other, many </a:t>
            </a:r>
            <a:r>
              <a:rPr lang="en-US" sz="2800" u="sng" dirty="0" smtClean="0"/>
              <a:t>changes</a:t>
            </a:r>
            <a:r>
              <a:rPr lang="en-US" sz="2800" dirty="0" smtClean="0"/>
              <a:t> can take place, but in every case the total amount of </a:t>
            </a:r>
            <a:r>
              <a:rPr lang="en-US" sz="2800" u="sng" dirty="0" smtClean="0"/>
              <a:t>matter</a:t>
            </a:r>
            <a:r>
              <a:rPr lang="en-US" sz="2800" dirty="0" smtClean="0"/>
              <a:t> afterward is the </a:t>
            </a:r>
            <a:r>
              <a:rPr lang="en-US" sz="2800" u="sng" dirty="0" smtClean="0"/>
              <a:t>same</a:t>
            </a:r>
            <a:r>
              <a:rPr lang="en-US" sz="2800" dirty="0" smtClean="0"/>
              <a:t> as before. </a:t>
            </a:r>
          </a:p>
          <a:p>
            <a:r>
              <a:rPr lang="en-US" sz="2800" dirty="0" smtClean="0"/>
              <a:t>Discovered by Lavoisier—</a:t>
            </a:r>
            <a:r>
              <a:rPr lang="en-US" sz="2800" u="sng" dirty="0" smtClean="0"/>
              <a:t>French</a:t>
            </a:r>
            <a:r>
              <a:rPr lang="en-US" sz="2800" dirty="0" smtClean="0"/>
              <a:t> chemist</a:t>
            </a:r>
          </a:p>
          <a:p>
            <a:r>
              <a:rPr lang="en-US" sz="2800" u="sng" dirty="0"/>
              <a:t>Law of </a:t>
            </a:r>
            <a:r>
              <a:rPr lang="en-US" sz="2800" u="sng" dirty="0" smtClean="0"/>
              <a:t>Conservation </a:t>
            </a:r>
            <a:r>
              <a:rPr lang="en-US" sz="2800" u="sng" dirty="0"/>
              <a:t>of </a:t>
            </a:r>
            <a:r>
              <a:rPr lang="en-US" sz="2800" u="sng" dirty="0" smtClean="0"/>
              <a:t>Mass</a:t>
            </a:r>
            <a:r>
              <a:rPr lang="en-US" sz="2800" dirty="0"/>
              <a:t>:  in a chemical </a:t>
            </a:r>
            <a:r>
              <a:rPr lang="en-US" sz="2800" dirty="0" err="1"/>
              <a:t>rxn</a:t>
            </a:r>
            <a:r>
              <a:rPr lang="en-US" sz="2800" dirty="0"/>
              <a:t>, </a:t>
            </a:r>
            <a:r>
              <a:rPr lang="en-US" sz="2800" u="sng" dirty="0" smtClean="0"/>
              <a:t>mass</a:t>
            </a:r>
            <a:r>
              <a:rPr lang="en-US" sz="2800" dirty="0" smtClean="0"/>
              <a:t> (</a:t>
            </a:r>
            <a:r>
              <a:rPr lang="en-US" sz="2800" u="sng" dirty="0" smtClean="0"/>
              <a:t>atoms</a:t>
            </a:r>
            <a:r>
              <a:rPr lang="en-US" sz="2800" dirty="0" smtClean="0"/>
              <a:t>) is neither </a:t>
            </a:r>
            <a:r>
              <a:rPr lang="en-US" sz="2800" u="sng" dirty="0"/>
              <a:t>created</a:t>
            </a:r>
            <a:r>
              <a:rPr lang="en-US" sz="2800" dirty="0"/>
              <a:t> nor </a:t>
            </a:r>
            <a:r>
              <a:rPr lang="en-US" sz="2800" u="sng" dirty="0"/>
              <a:t>destroyed</a:t>
            </a:r>
          </a:p>
          <a:p>
            <a:pPr lvl="1"/>
            <a:r>
              <a:rPr lang="en-US" sz="2800" i="1" u="sng" dirty="0"/>
              <a:t>Mass of reactants = mass of products</a:t>
            </a:r>
            <a:endParaRPr lang="en-US" sz="2800" dirty="0"/>
          </a:p>
          <a:p>
            <a:pPr lvl="1"/>
            <a:r>
              <a:rPr lang="en-US" sz="2800" dirty="0"/>
              <a:t>All </a:t>
            </a:r>
            <a:r>
              <a:rPr lang="en-US" sz="2800" u="sng" dirty="0"/>
              <a:t>atoms</a:t>
            </a:r>
            <a:r>
              <a:rPr lang="en-US" sz="2800" dirty="0"/>
              <a:t> present in the reactants are also present in the </a:t>
            </a:r>
            <a:r>
              <a:rPr lang="en-US" sz="2800" u="sng" dirty="0"/>
              <a:t>products</a:t>
            </a:r>
            <a:r>
              <a:rPr lang="en-US" sz="2800" dirty="0" smtClean="0"/>
              <a:t>. There must be the </a:t>
            </a:r>
            <a:r>
              <a:rPr lang="en-US" sz="2800" u="sng" dirty="0" smtClean="0"/>
              <a:t>same number</a:t>
            </a:r>
            <a:r>
              <a:rPr lang="en-US" sz="2800" dirty="0" smtClean="0"/>
              <a:t> of atoms in the products and reactants.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Stays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828800"/>
            <a:ext cx="7290055" cy="441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</a:t>
            </a:r>
            <a:r>
              <a:rPr lang="en-US" sz="2800" u="sng" dirty="0" smtClean="0"/>
              <a:t>mass</a:t>
            </a:r>
            <a:r>
              <a:rPr lang="en-US" sz="2800" dirty="0" smtClean="0"/>
              <a:t> of the products must be the </a:t>
            </a:r>
            <a:r>
              <a:rPr lang="en-US" sz="2800" u="sng" dirty="0" smtClean="0"/>
              <a:t>same</a:t>
            </a:r>
            <a:r>
              <a:rPr lang="en-US" sz="2800" dirty="0" smtClean="0"/>
              <a:t> as the mass of the </a:t>
            </a:r>
            <a:r>
              <a:rPr lang="en-US" sz="2800" u="sng" dirty="0" smtClean="0"/>
              <a:t>reactants</a:t>
            </a:r>
            <a:r>
              <a:rPr lang="en-US" sz="2800" dirty="0" smtClean="0"/>
              <a:t>. </a:t>
            </a:r>
          </a:p>
          <a:p>
            <a:pPr lvl="1"/>
            <a:r>
              <a:rPr lang="en-US" sz="2800" dirty="0" smtClean="0"/>
              <a:t>You do not magically gain or lose mass!!!</a:t>
            </a:r>
          </a:p>
          <a:p>
            <a:r>
              <a:rPr lang="en-US" sz="2800" dirty="0" smtClean="0"/>
              <a:t>Example: If you have </a:t>
            </a:r>
            <a:r>
              <a:rPr lang="en-US" sz="2800" u="sng" dirty="0" smtClean="0"/>
              <a:t>2</a:t>
            </a:r>
            <a:r>
              <a:rPr lang="en-US" sz="2800" dirty="0" smtClean="0"/>
              <a:t> grams of Na react with </a:t>
            </a:r>
            <a:r>
              <a:rPr lang="en-US" sz="2800" u="sng" dirty="0" smtClean="0"/>
              <a:t>1</a:t>
            </a:r>
            <a:r>
              <a:rPr lang="en-US" sz="2800" dirty="0" smtClean="0"/>
              <a:t> gram of </a:t>
            </a:r>
            <a:r>
              <a:rPr lang="en-US" sz="2800" dirty="0" err="1" smtClean="0"/>
              <a:t>Cl</a:t>
            </a:r>
            <a:r>
              <a:rPr lang="en-US" sz="2800" dirty="0" smtClean="0"/>
              <a:t> to make </a:t>
            </a:r>
            <a:r>
              <a:rPr lang="en-US" sz="2800" u="sng" dirty="0" err="1" smtClean="0"/>
              <a:t>NaCl</a:t>
            </a:r>
            <a:r>
              <a:rPr lang="en-US" sz="2800" dirty="0" smtClean="0"/>
              <a:t>, you know you must have </a:t>
            </a:r>
            <a:r>
              <a:rPr lang="en-US" sz="2800" u="sng" dirty="0" smtClean="0"/>
              <a:t>3</a:t>
            </a:r>
            <a:r>
              <a:rPr lang="en-US" sz="2800" dirty="0" smtClean="0"/>
              <a:t> grams of </a:t>
            </a:r>
            <a:r>
              <a:rPr lang="en-US" sz="2800" dirty="0" err="1" smtClean="0"/>
              <a:t>NaCl</a:t>
            </a:r>
            <a:r>
              <a:rPr lang="en-US" sz="2800" dirty="0" smtClean="0"/>
              <a:t> in the products!</a:t>
            </a:r>
          </a:p>
          <a:p>
            <a:pPr lvl="1"/>
            <a:r>
              <a:rPr lang="en-US" sz="2800" dirty="0" smtClean="0"/>
              <a:t>Na  +  </a:t>
            </a:r>
            <a:r>
              <a:rPr lang="en-US" sz="2800" dirty="0" err="1" smtClean="0"/>
              <a:t>Cl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NaCl</a:t>
            </a:r>
            <a:endParaRPr lang="en-US" sz="2800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  </a:t>
            </a:r>
            <a:r>
              <a:rPr lang="en-US" sz="2800" u="sng" dirty="0" smtClean="0">
                <a:sym typeface="Wingdings" pitchFamily="2" charset="2"/>
              </a:rPr>
              <a:t>2</a:t>
            </a:r>
            <a:r>
              <a:rPr lang="en-US" sz="2800" dirty="0" smtClean="0">
                <a:sym typeface="Wingdings" pitchFamily="2" charset="2"/>
              </a:rPr>
              <a:t>g   + </a:t>
            </a:r>
            <a:r>
              <a:rPr lang="en-US" sz="2800" u="sng" dirty="0" smtClean="0">
                <a:sym typeface="Wingdings" pitchFamily="2" charset="2"/>
              </a:rPr>
              <a:t>1</a:t>
            </a:r>
            <a:r>
              <a:rPr lang="en-US" sz="2800" dirty="0" smtClean="0">
                <a:sym typeface="Wingdings" pitchFamily="2" charset="2"/>
              </a:rPr>
              <a:t>g  </a:t>
            </a:r>
            <a:r>
              <a:rPr lang="en-US" sz="2800" u="sng" dirty="0" smtClean="0">
                <a:sym typeface="Wingdings" pitchFamily="2" charset="2"/>
              </a:rPr>
              <a:t>3</a:t>
            </a:r>
            <a:r>
              <a:rPr lang="en-US" sz="2800" dirty="0" smtClean="0">
                <a:sym typeface="Wingdings" pitchFamily="2" charset="2"/>
              </a:rPr>
              <a:t>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Atoms Stays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828800"/>
            <a:ext cx="7290055" cy="44805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You must have the </a:t>
            </a:r>
            <a:r>
              <a:rPr lang="en-US" sz="2800" u="sng" dirty="0" smtClean="0"/>
              <a:t>SAME</a:t>
            </a:r>
            <a:r>
              <a:rPr lang="en-US" sz="2800" dirty="0" smtClean="0"/>
              <a:t> number of atoms of </a:t>
            </a:r>
            <a:r>
              <a:rPr lang="en-US" sz="2800" u="sng" dirty="0" smtClean="0"/>
              <a:t>EACH element</a:t>
            </a:r>
            <a:r>
              <a:rPr lang="en-US" sz="2800" dirty="0" smtClean="0"/>
              <a:t> on both sides of the equation.</a:t>
            </a:r>
          </a:p>
          <a:p>
            <a:r>
              <a:rPr lang="en-US" sz="2800" dirty="0" smtClean="0"/>
              <a:t>If you have </a:t>
            </a:r>
            <a:r>
              <a:rPr lang="en-US" sz="2800" u="sng" dirty="0" smtClean="0"/>
              <a:t>2</a:t>
            </a:r>
            <a:r>
              <a:rPr lang="en-US" sz="2800" dirty="0" smtClean="0"/>
              <a:t> atoms of oxygen in the reactants, you must have </a:t>
            </a:r>
            <a:r>
              <a:rPr lang="en-US" sz="2800" u="sng" dirty="0" smtClean="0"/>
              <a:t>2</a:t>
            </a:r>
            <a:r>
              <a:rPr lang="en-US" sz="2800" dirty="0" smtClean="0"/>
              <a:t> atoms of oxygen in the products. (You do not magically gain or lose atoms!!!)</a:t>
            </a:r>
          </a:p>
          <a:p>
            <a:r>
              <a:rPr lang="en-US" sz="2800" dirty="0" smtClean="0"/>
              <a:t>This is NOT something someone made up; it’s how chemical reactions happen in </a:t>
            </a:r>
            <a:r>
              <a:rPr lang="en-US" sz="2800" u="sng" dirty="0" smtClean="0"/>
              <a:t>nature</a:t>
            </a:r>
            <a:r>
              <a:rPr lang="en-US" sz="2800" dirty="0" smtClean="0"/>
              <a:t>!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I tell how many atoms of each element there are?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95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Coefficient: the “</a:t>
            </a:r>
            <a:r>
              <a:rPr lang="en-US" sz="2400" u="sng" dirty="0" smtClean="0"/>
              <a:t>big</a:t>
            </a:r>
            <a:r>
              <a:rPr lang="en-US" sz="2400" dirty="0" smtClean="0"/>
              <a:t>” number written in </a:t>
            </a:r>
            <a:r>
              <a:rPr lang="en-US" sz="2400" u="sng" dirty="0" smtClean="0"/>
              <a:t>front</a:t>
            </a:r>
            <a:r>
              <a:rPr lang="en-US" sz="2400" dirty="0" smtClean="0"/>
              <a:t> of a chemical </a:t>
            </a:r>
            <a:r>
              <a:rPr lang="en-US" sz="2400" u="sng" dirty="0" smtClean="0"/>
              <a:t>formula</a:t>
            </a:r>
            <a:r>
              <a:rPr lang="en-US" sz="2400" dirty="0" smtClean="0"/>
              <a:t> that tells you how many </a:t>
            </a:r>
            <a:r>
              <a:rPr lang="en-US" sz="2400" u="sng" dirty="0" smtClean="0"/>
              <a:t>molecules</a:t>
            </a:r>
            <a:r>
              <a:rPr lang="en-US" sz="2400" dirty="0" smtClean="0"/>
              <a:t> of that substance there are.</a:t>
            </a:r>
          </a:p>
          <a:p>
            <a:pPr lvl="1"/>
            <a:r>
              <a:rPr lang="en-US" sz="2400" dirty="0" smtClean="0"/>
              <a:t>Ex: 5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= </a:t>
            </a:r>
            <a:r>
              <a:rPr lang="en-US" sz="2400" u="sng" dirty="0" smtClean="0"/>
              <a:t>5</a:t>
            </a:r>
            <a:r>
              <a:rPr lang="en-US" sz="2400" dirty="0" smtClean="0"/>
              <a:t> molecules of water </a:t>
            </a:r>
          </a:p>
          <a:p>
            <a:r>
              <a:rPr lang="en-US" sz="2400" dirty="0" smtClean="0"/>
              <a:t>The </a:t>
            </a:r>
            <a:r>
              <a:rPr lang="en-US" sz="2400" u="sng" dirty="0" smtClean="0"/>
              <a:t>subscript</a:t>
            </a:r>
            <a:r>
              <a:rPr lang="en-US" sz="2400" dirty="0" smtClean="0"/>
              <a:t> tells you how many </a:t>
            </a:r>
            <a:r>
              <a:rPr lang="en-US" sz="2400" u="sng" dirty="0" smtClean="0"/>
              <a:t>atoms</a:t>
            </a:r>
            <a:r>
              <a:rPr lang="en-US" sz="2400" dirty="0" smtClean="0"/>
              <a:t> of each element there are.</a:t>
            </a:r>
          </a:p>
          <a:p>
            <a:r>
              <a:rPr lang="en-US" sz="2400" dirty="0" smtClean="0"/>
              <a:t>The coefficient </a:t>
            </a:r>
            <a:r>
              <a:rPr lang="en-US" sz="2400" u="sng" dirty="0" smtClean="0"/>
              <a:t>times</a:t>
            </a:r>
            <a:r>
              <a:rPr lang="en-US" sz="2400" dirty="0" smtClean="0"/>
              <a:t> the subscript tells you how many </a:t>
            </a:r>
            <a:r>
              <a:rPr lang="en-US" sz="2400" u="sng" dirty="0" smtClean="0"/>
              <a:t>total atoms</a:t>
            </a:r>
            <a:r>
              <a:rPr lang="en-US" sz="2400" dirty="0" smtClean="0"/>
              <a:t> of that element are present. </a:t>
            </a:r>
          </a:p>
          <a:p>
            <a:pPr lvl="1"/>
            <a:r>
              <a:rPr lang="en-US" sz="2400" dirty="0" smtClean="0"/>
              <a:t>5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= </a:t>
            </a:r>
            <a:r>
              <a:rPr lang="en-US" sz="2400" u="sng" dirty="0" smtClean="0"/>
              <a:t>10</a:t>
            </a:r>
            <a:r>
              <a:rPr lang="en-US" sz="2400" dirty="0" smtClean="0"/>
              <a:t> atoms of Hydrogen, </a:t>
            </a:r>
            <a:r>
              <a:rPr lang="en-US" sz="2400" u="sng" dirty="0" smtClean="0"/>
              <a:t>5</a:t>
            </a:r>
            <a:r>
              <a:rPr lang="en-US" sz="2400" dirty="0" smtClean="0"/>
              <a:t> atoms of Oxygen</a:t>
            </a:r>
          </a:p>
          <a:p>
            <a:r>
              <a:rPr lang="en-US" sz="2400" dirty="0" smtClean="0"/>
              <a:t>If there is </a:t>
            </a:r>
            <a:r>
              <a:rPr lang="en-US" sz="2400" u="sng" dirty="0" smtClean="0"/>
              <a:t>no</a:t>
            </a:r>
            <a:r>
              <a:rPr lang="en-US" sz="2400" dirty="0" smtClean="0"/>
              <a:t> coefficient, then there is only </a:t>
            </a:r>
            <a:r>
              <a:rPr lang="en-US" sz="2400" u="sng" dirty="0" smtClean="0"/>
              <a:t>one</a:t>
            </a:r>
            <a:r>
              <a:rPr lang="en-US" sz="2400" dirty="0" smtClean="0"/>
              <a:t> molecule of that substance!</a:t>
            </a:r>
            <a:endParaRPr lang="en-US" sz="2400" dirty="0"/>
          </a:p>
        </p:txBody>
      </p:sp>
      <p:pic>
        <p:nvPicPr>
          <p:cNvPr id="4" name="Picture 3" descr="H2O molecul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34025" y="3086100"/>
            <a:ext cx="561975" cy="571500"/>
          </a:xfrm>
          <a:prstGeom prst="rect">
            <a:avLst/>
          </a:prstGeom>
        </p:spPr>
      </p:pic>
      <p:pic>
        <p:nvPicPr>
          <p:cNvPr id="5" name="Picture 4" descr="H2O molecul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67437" y="2971800"/>
            <a:ext cx="561975" cy="571500"/>
          </a:xfrm>
          <a:prstGeom prst="rect">
            <a:avLst/>
          </a:prstGeom>
        </p:spPr>
      </p:pic>
      <p:pic>
        <p:nvPicPr>
          <p:cNvPr id="6" name="Picture 5" descr="H2O molecul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29424" y="2819400"/>
            <a:ext cx="561975" cy="571500"/>
          </a:xfrm>
          <a:prstGeom prst="rect">
            <a:avLst/>
          </a:prstGeom>
        </p:spPr>
      </p:pic>
      <p:pic>
        <p:nvPicPr>
          <p:cNvPr id="7" name="Picture 6" descr="H2O molecul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53387" y="3086100"/>
            <a:ext cx="561975" cy="571500"/>
          </a:xfrm>
          <a:prstGeom prst="rect">
            <a:avLst/>
          </a:prstGeom>
        </p:spPr>
      </p:pic>
      <p:pic>
        <p:nvPicPr>
          <p:cNvPr id="8" name="Picture 7" descr="H2O molecul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69422" y="3105150"/>
            <a:ext cx="561975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it mean to Balance a Chemical Equation?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534400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Sometimes we have to “</a:t>
            </a:r>
            <a:r>
              <a:rPr lang="en-US" sz="2800" u="sng" dirty="0" smtClean="0"/>
              <a:t>balance</a:t>
            </a:r>
            <a:r>
              <a:rPr lang="en-US" sz="2800" dirty="0" smtClean="0"/>
              <a:t>” a chemical equation to make sure that we have the </a:t>
            </a:r>
            <a:r>
              <a:rPr lang="en-US" sz="2800" u="sng" dirty="0" smtClean="0"/>
              <a:t>same</a:t>
            </a:r>
            <a:r>
              <a:rPr lang="en-US" sz="2800" dirty="0" smtClean="0"/>
              <a:t> number of </a:t>
            </a:r>
            <a:r>
              <a:rPr lang="en-US" sz="2800" u="sng" dirty="0" smtClean="0"/>
              <a:t>atoms</a:t>
            </a:r>
            <a:r>
              <a:rPr lang="en-US" sz="2800" dirty="0" smtClean="0"/>
              <a:t> of each element on </a:t>
            </a:r>
            <a:r>
              <a:rPr lang="en-US" sz="2800" u="sng" dirty="0" smtClean="0"/>
              <a:t>both</a:t>
            </a:r>
            <a:r>
              <a:rPr lang="en-US" sz="2800" dirty="0" smtClean="0"/>
              <a:t> sides of the equation. To do this, we change the number of </a:t>
            </a:r>
            <a:r>
              <a:rPr lang="en-US" sz="2800" u="sng" dirty="0" smtClean="0"/>
              <a:t>molecules</a:t>
            </a:r>
            <a:r>
              <a:rPr lang="en-US" sz="2800" dirty="0" smtClean="0"/>
              <a:t> by changing the </a:t>
            </a:r>
            <a:r>
              <a:rPr lang="en-US" sz="2800" u="sng" dirty="0" smtClean="0"/>
              <a:t>coefficients</a:t>
            </a:r>
            <a:r>
              <a:rPr lang="en-US" sz="2800" dirty="0" smtClean="0"/>
              <a:t> (NEVER THE </a:t>
            </a:r>
            <a:r>
              <a:rPr lang="en-US" sz="2800" u="sng" dirty="0" smtClean="0"/>
              <a:t>SUBSCRIPTS</a:t>
            </a:r>
            <a:r>
              <a:rPr lang="en-US" sz="2800" dirty="0" smtClean="0"/>
              <a:t>!!!) until we have the same number of atoms of each </a:t>
            </a:r>
            <a:r>
              <a:rPr lang="en-US" sz="2800" u="sng" dirty="0" smtClean="0"/>
              <a:t>element</a:t>
            </a:r>
            <a:r>
              <a:rPr lang="en-US" sz="2800" dirty="0" smtClean="0"/>
              <a:t> on both sides. When we do this, we are saying how many </a:t>
            </a:r>
            <a:r>
              <a:rPr lang="en-US" sz="2800" u="sng" dirty="0" smtClean="0"/>
              <a:t>molecules</a:t>
            </a:r>
            <a:r>
              <a:rPr lang="en-US" sz="2800" dirty="0" smtClean="0"/>
              <a:t> of each substance must be </a:t>
            </a:r>
            <a:r>
              <a:rPr lang="en-US" sz="2800" u="sng" dirty="0" smtClean="0"/>
              <a:t>present</a:t>
            </a:r>
            <a:r>
              <a:rPr lang="en-US" sz="2800" dirty="0" smtClean="0"/>
              <a:t> before the reaction will </a:t>
            </a:r>
            <a:r>
              <a:rPr lang="en-US" sz="2800" u="sng" dirty="0" smtClean="0"/>
              <a:t>take place</a:t>
            </a:r>
            <a:r>
              <a:rPr lang="en-US" sz="2800" dirty="0" smtClean="0"/>
              <a:t> (remember: this is not something scientists made up; this is how the reactions happen in </a:t>
            </a:r>
            <a:r>
              <a:rPr lang="en-US" sz="2800" u="sng" dirty="0" smtClean="0"/>
              <a:t>nature</a:t>
            </a:r>
            <a:r>
              <a:rPr lang="en-US" sz="2800" dirty="0" smtClean="0"/>
              <a:t>!).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I know if an Equation is Balanced?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84832"/>
            <a:ext cx="8229600" cy="3352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Check the number of atoms of each element on both sides of the equation (reactants and products).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If the number of atoms of each element is the SAME on both sides, then the equation is balanced. </a:t>
            </a:r>
            <a:endParaRPr lang="en-US" sz="2400" dirty="0"/>
          </a:p>
          <a:p>
            <a:pPr marL="514350" indent="-514350">
              <a:buNone/>
            </a:pPr>
            <a:r>
              <a:rPr lang="en-US" sz="2400" dirty="0" smtClean="0"/>
              <a:t>Example: </a:t>
            </a:r>
          </a:p>
          <a:p>
            <a:pPr marL="514350" indent="-514350">
              <a:buNone/>
            </a:pP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 +     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 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   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  : Not Balanced</a:t>
            </a:r>
          </a:p>
          <a:p>
            <a:pPr marL="514350" indent="-514350">
              <a:buNone/>
            </a:pPr>
            <a:r>
              <a:rPr lang="en-US" sz="2400" dirty="0" smtClean="0"/>
              <a:t>2H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 +     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 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    2H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  : Balanced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1186</TotalTime>
  <Words>799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Tw Cen MT</vt:lpstr>
      <vt:lpstr>Tw Cen MT Condensed</vt:lpstr>
      <vt:lpstr>Wingdings</vt:lpstr>
      <vt:lpstr>Wingdings 3</vt:lpstr>
      <vt:lpstr>Integral</vt:lpstr>
      <vt:lpstr>Chemical Reactions: The Law of Conservation of Mass</vt:lpstr>
      <vt:lpstr>What happens in a Chemical Reaction?</vt:lpstr>
      <vt:lpstr>What is a Chemical Equation?</vt:lpstr>
      <vt:lpstr>What is the Law of Conservation of Mass?</vt:lpstr>
      <vt:lpstr>Mass Stays the SAME</vt:lpstr>
      <vt:lpstr>Number of Atoms Stays the SAME</vt:lpstr>
      <vt:lpstr>How can I tell how many atoms of each element there are? </vt:lpstr>
      <vt:lpstr>What does it mean to Balance a Chemical Equation? </vt:lpstr>
      <vt:lpstr>How do I know if an Equation is Balanced?</vt:lpstr>
      <vt:lpstr>Review</vt:lpstr>
      <vt:lpstr>PowerPoint Presentation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Reactions: The Law of Conservation of Mass</dc:title>
  <dc:creator>bleake</dc:creator>
  <cp:lastModifiedBy>rkowaleski</cp:lastModifiedBy>
  <cp:revision>36</cp:revision>
  <dcterms:created xsi:type="dcterms:W3CDTF">2012-10-11T13:20:40Z</dcterms:created>
  <dcterms:modified xsi:type="dcterms:W3CDTF">2017-01-19T20:34:29Z</dcterms:modified>
</cp:coreProperties>
</file>