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63" r:id="rId2"/>
    <p:sldId id="265" r:id="rId3"/>
    <p:sldId id="275" r:id="rId4"/>
    <p:sldId id="276" r:id="rId5"/>
    <p:sldId id="277" r:id="rId6"/>
    <p:sldId id="264" r:id="rId7"/>
    <p:sldId id="278" r:id="rId8"/>
    <p:sldId id="256" r:id="rId9"/>
    <p:sldId id="257" r:id="rId10"/>
    <p:sldId id="308" r:id="rId11"/>
    <p:sldId id="298" r:id="rId12"/>
    <p:sldId id="321" r:id="rId13"/>
    <p:sldId id="266" r:id="rId14"/>
    <p:sldId id="273" r:id="rId15"/>
    <p:sldId id="274" r:id="rId16"/>
    <p:sldId id="301" r:id="rId17"/>
    <p:sldId id="309" r:id="rId18"/>
    <p:sldId id="318" r:id="rId19"/>
    <p:sldId id="305" r:id="rId20"/>
    <p:sldId id="315" r:id="rId21"/>
    <p:sldId id="316" r:id="rId22"/>
    <p:sldId id="317" r:id="rId23"/>
    <p:sldId id="320" r:id="rId24"/>
    <p:sldId id="267" r:id="rId25"/>
    <p:sldId id="268" r:id="rId26"/>
    <p:sldId id="302" r:id="rId27"/>
    <p:sldId id="279" r:id="rId28"/>
    <p:sldId id="280" r:id="rId29"/>
    <p:sldId id="281" r:id="rId30"/>
    <p:sldId id="283" r:id="rId31"/>
    <p:sldId id="282" r:id="rId32"/>
    <p:sldId id="284" r:id="rId33"/>
    <p:sldId id="285" r:id="rId34"/>
    <p:sldId id="286" r:id="rId35"/>
    <p:sldId id="323" r:id="rId36"/>
    <p:sldId id="307" r:id="rId37"/>
    <p:sldId id="306" r:id="rId38"/>
    <p:sldId id="287" r:id="rId39"/>
    <p:sldId id="310" r:id="rId40"/>
    <p:sldId id="311" r:id="rId41"/>
    <p:sldId id="312" r:id="rId42"/>
    <p:sldId id="322" r:id="rId43"/>
    <p:sldId id="288" r:id="rId44"/>
    <p:sldId id="289" r:id="rId45"/>
    <p:sldId id="290" r:id="rId46"/>
    <p:sldId id="319" r:id="rId47"/>
    <p:sldId id="314" r:id="rId48"/>
    <p:sldId id="313" r:id="rId49"/>
    <p:sldId id="291" r:id="rId50"/>
    <p:sldId id="292" r:id="rId51"/>
    <p:sldId id="303" r:id="rId52"/>
    <p:sldId id="258" r:id="rId53"/>
    <p:sldId id="299" r:id="rId54"/>
    <p:sldId id="300" r:id="rId55"/>
    <p:sldId id="259" r:id="rId56"/>
    <p:sldId id="260" r:id="rId57"/>
    <p:sldId id="304" r:id="rId58"/>
    <p:sldId id="261" r:id="rId59"/>
    <p:sldId id="262" r:id="rId60"/>
    <p:sldId id="270" r:id="rId61"/>
    <p:sldId id="293" r:id="rId62"/>
    <p:sldId id="295" r:id="rId63"/>
    <p:sldId id="294" r:id="rId64"/>
    <p:sldId id="271" r:id="rId65"/>
    <p:sldId id="296" r:id="rId66"/>
    <p:sldId id="297"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p:cViewPr varScale="1">
        <p:scale>
          <a:sx n="40" d="100"/>
          <a:sy n="40" d="100"/>
        </p:scale>
        <p:origin x="14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710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710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420D33B7-611C-4DCD-BECE-69D1CA0F11A1}" type="slidenum">
              <a:rPr lang="en-US"/>
              <a:pPr>
                <a:defRPr/>
              </a:pPr>
              <a:t>‹#›</a:t>
            </a:fld>
            <a:endParaRPr lang="en-US"/>
          </a:p>
        </p:txBody>
      </p:sp>
    </p:spTree>
    <p:extLst>
      <p:ext uri="{BB962C8B-B14F-4D97-AF65-F5344CB8AC3E}">
        <p14:creationId xmlns:p14="http://schemas.microsoft.com/office/powerpoint/2010/main" val="2266453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4F68E0EE-2F46-4CC7-A7A7-A30B91374B3F}" type="slidenum">
              <a:rPr lang="en-US"/>
              <a:pPr>
                <a:defRPr/>
              </a:pPr>
              <a:t>‹#›</a:t>
            </a:fld>
            <a:endParaRPr lang="en-US"/>
          </a:p>
        </p:txBody>
      </p:sp>
    </p:spTree>
    <p:extLst>
      <p:ext uri="{BB962C8B-B14F-4D97-AF65-F5344CB8AC3E}">
        <p14:creationId xmlns:p14="http://schemas.microsoft.com/office/powerpoint/2010/main" val="90216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8E79BA-15A8-4D8D-8C81-64D1FDDE0A73}" type="slidenum">
              <a:rPr lang="en-US" smtClean="0"/>
              <a:pPr/>
              <a:t>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150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FAEDE00-4DC6-4EB6-B6BA-B65676209BA1}" type="slidenum">
              <a:rPr lang="en-US" smtClean="0"/>
              <a:pPr/>
              <a:t>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331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F68E0EE-2F46-4CC7-A7A7-A30B91374B3F}" type="slidenum">
              <a:rPr lang="en-US" smtClean="0"/>
              <a:pPr>
                <a:defRPr/>
              </a:pPr>
              <a:t>19</a:t>
            </a:fld>
            <a:endParaRPr lang="en-US"/>
          </a:p>
        </p:txBody>
      </p:sp>
    </p:spTree>
    <p:extLst>
      <p:ext uri="{BB962C8B-B14F-4D97-AF65-F5344CB8AC3E}">
        <p14:creationId xmlns:p14="http://schemas.microsoft.com/office/powerpoint/2010/main" val="175238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C0C589B-6C79-4AC2-BFC3-5011D1487210}" type="slidenum">
              <a:rPr lang="en-US" smtClean="0"/>
              <a:pPr/>
              <a:t>52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617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628ABC0-878E-4EE0-9D21-9C01A4E482B8}" type="slidenum">
              <a:rPr lang="en-US" smtClean="0"/>
              <a:pPr/>
              <a:t>55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482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D372F2E-FC47-4769-9698-ECA4358F4C33}" type="slidenum">
              <a:rPr lang="en-US" smtClean="0"/>
              <a:pPr/>
              <a:t>56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411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96C7B5F-BA44-4747-A6BA-9933D9CE0170}" type="slidenum">
              <a:rPr lang="en-US" smtClean="0"/>
              <a:pPr/>
              <a:t>58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2393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A1E2752-1A6A-4E15-B5FD-4AC3FA0516AB}" type="slidenum">
              <a:rPr lang="en-US" smtClean="0"/>
              <a:pPr/>
              <a:t>59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26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D9FFC1DF-95B6-4032-A21C-E2F3AA791B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A02AAE3-4383-4338-B508-30CBDD4AE3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4FE44C4-2D8C-446D-B099-01EE279057C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191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90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907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5"/>
          <p:cNvSpPr>
            <a:spLocks noGrp="1" noChangeArrowheads="1"/>
          </p:cNvSpPr>
          <p:nvPr>
            <p:ph type="dt" sz="half" idx="10"/>
          </p:nvPr>
        </p:nvSpPr>
        <p:spPr>
          <a:ln/>
        </p:spPr>
        <p:txBody>
          <a:bodyPr/>
          <a:lstStyle>
            <a:lvl1pPr>
              <a:defRPr/>
            </a:lvl1pPr>
          </a:lstStyle>
          <a:p>
            <a:pPr>
              <a:defRPr/>
            </a:pPr>
            <a:endParaRPr lang="en-US"/>
          </a:p>
        </p:txBody>
      </p:sp>
      <p:sp>
        <p:nvSpPr>
          <p:cNvPr id="7" name="Rectangle 116"/>
          <p:cNvSpPr>
            <a:spLocks noGrp="1" noChangeArrowheads="1"/>
          </p:cNvSpPr>
          <p:nvPr>
            <p:ph type="ftr" sz="quarter" idx="11"/>
          </p:nvPr>
        </p:nvSpPr>
        <p:spPr>
          <a:ln/>
        </p:spPr>
        <p:txBody>
          <a:bodyPr/>
          <a:lstStyle>
            <a:lvl1pPr>
              <a:defRPr/>
            </a:lvl1pPr>
          </a:lstStyle>
          <a:p>
            <a:pPr>
              <a:defRPr/>
            </a:pPr>
            <a:endParaRPr lang="en-US"/>
          </a:p>
        </p:txBody>
      </p:sp>
      <p:sp>
        <p:nvSpPr>
          <p:cNvPr id="8" name="Rectangle 117"/>
          <p:cNvSpPr>
            <a:spLocks noGrp="1" noChangeArrowheads="1"/>
          </p:cNvSpPr>
          <p:nvPr>
            <p:ph type="sldNum" sz="quarter" idx="12"/>
          </p:nvPr>
        </p:nvSpPr>
        <p:spPr>
          <a:ln/>
        </p:spPr>
        <p:txBody>
          <a:bodyPr/>
          <a:lstStyle>
            <a:lvl1pPr>
              <a:defRPr/>
            </a:lvl1pPr>
          </a:lstStyle>
          <a:p>
            <a:pPr>
              <a:defRPr/>
            </a:pPr>
            <a:fld id="{87ED56DC-D49A-4E9F-A208-98BF717015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D6A783E-C0C8-46C5-9D59-61344C536E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5E97388-4BBE-45C2-9346-B584247852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CBFB4FA-657E-42BF-81B6-F51EC087B1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985A027D-688F-4A1D-8943-74E15B7126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2ECB6A6-2C8D-4ADC-A474-FB48C71406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F7B5F83-82F8-4C3D-B7AD-692C98424E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59061B4-5672-4395-92F8-BCF771AEE3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A700CD2-1DCA-48BB-9F4C-59871C0E7E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9C2D8D5A-6A45-426E-BB18-C9AA36DBD1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6"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7"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oolclassroom.org/cool_projects/lessons/miniunits/lesson2.html" TargetMode="External"/><Relationship Id="rId2" Type="http://schemas.openxmlformats.org/officeDocument/2006/relationships/hyperlink" Target="http://www.nurp.noaa.gov/Tech.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cpss.discoveryeducation.com/learn/player/7441c8a2-eaf8-482c-a885-b3dd400d8304" TargetMode="External"/><Relationship Id="rId1" Type="http://schemas.openxmlformats.org/officeDocument/2006/relationships/slideLayout" Target="../slideLayouts/slideLayout2.xml"/><Relationship Id="rId5" Type="http://schemas.openxmlformats.org/officeDocument/2006/relationships/hyperlink" Target="https://dai.ly/x2n8y1j" TargetMode="External"/><Relationship Id="rId4" Type="http://schemas.openxmlformats.org/officeDocument/2006/relationships/hyperlink" Target="https://youtu.be/LEY3fN4N3D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fAAxEIFeLU" TargetMode="External"/><Relationship Id="rId2" Type="http://schemas.openxmlformats.org/officeDocument/2006/relationships/hyperlink" Target="http://marine.rutgers.edu/mrs/sat_data/?product=sst&amp;region=eastcoast&amp;nothumbs=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msteacher.org/epubs/science/science13/actpropertie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_6xlNyWPpB8"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blogonsmog.com/storage/thorne/turtleplasticbag1800x517.jpg" TargetMode="External"/><Relationship Id="rId2" Type="http://schemas.openxmlformats.org/officeDocument/2006/relationships/hyperlink" Target="http://www.youtube.com/watch?v=7KuP6x0Ushc"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ature.com/nature/journal/v425/n6956/abs/425365a.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Qrj0DNXjMY" TargetMode="External"/><Relationship Id="rId2" Type="http://schemas.openxmlformats.org/officeDocument/2006/relationships/slideLayout" Target="../slideLayouts/slideLayout4.xml"/><Relationship Id="rId1" Type="http://schemas.openxmlformats.org/officeDocument/2006/relationships/audio" Target="file:///C:\Documents%20and%20Settings\Administrator\Local%20Settings\Temporary%20Internet%20Files\Content.IE5\DQO37S2N\MSj04416380000%5b1%5d.wav"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aHljDIDf6js&amp;feature=related" TargetMode="External"/><Relationship Id="rId2" Type="http://schemas.openxmlformats.org/officeDocument/2006/relationships/hyperlink" Target="http://www.youtube.com/watch?v=8y1MkFZSwIs&amp;feature=relate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youtube.com/watch?feature=endscreen&amp;v=OP0cpXpw8yk&amp;NR=1"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youtu.be/UuGrBhK2c7U"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hyperlink" Target="http://video.google.com/videosearch?q=jesus+christ+lizard&amp;hl=en&amp;emb=0&amp;aq=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tyPq86yM_Ic"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8101vCjM7nY"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lodgemccammon.com/music/education/5.3%205.4%20200%20meters%20down.mp3"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wAASkJaDyz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com/imgres?imgurl=http://chsweb.lr.k12.nj.us/mstanley/outlines/protista/protis3.jpg&amp;imgrefurl=http://chsweb.lr.k12.nj.us/mstanley/outlines/protista/protists.htm&amp;usg=__3RslU6FkNlNt4ptVynBhHDu8kWE=&amp;h=250&amp;w=361&amp;sz=26&amp;hl=en&amp;start=2&amp;tbnid=gxwJiRu5OkCqbM:&amp;tbnh=84&amp;tbnw=121&amp;prev=/images?q=diatoms&amp;gbv=2&amp;hl=en" TargetMode="External"/><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images.google.com/imgres?imgurl=http://www.dangerouswildlife.com/images/krill.jpg&amp;imgrefurl=http://www.dangerouswildlife.com/Nasty_Critters.html&amp;usg=__dRd0RqoU8WVkpvOzIZIInHJjljc=&amp;h=324&amp;w=470&amp;sz=30&amp;hl=en&amp;start=2&amp;tbnid=xzGEEhTxcnEkoM:&amp;tbnh=89&amp;tbnw=129&amp;prev=/images?q=krill&amp;gbv=2&amp;hl=en" TargetMode="Externa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www.youtube.com/watch?v=PwyAHjf0-4g" TargetMode="Externa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Ku5dgUtXcLo&amp;feature=related"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logonsmog.com/storage/thorne/turtleplasticbag1800x517.jpg" TargetMode="External"/><Relationship Id="rId2" Type="http://schemas.openxmlformats.org/officeDocument/2006/relationships/hyperlink" Target="http://www.youtube.com/watch?v=7KuP6x0Ushc"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ature.com/nature/journal/v425/n6956/abs/425365a.html"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Yw275056Jt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youtube.com/watch?v=tU_nx2A1WhQ" TargetMode="External"/><Relationship Id="rId2" Type="http://schemas.openxmlformats.org/officeDocument/2006/relationships/hyperlink" Target="http://www.youtube.com/watch?v=eHeUN6rr_u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t>The Hydrosphere</a:t>
            </a:r>
          </a:p>
        </p:txBody>
      </p:sp>
      <p:sp>
        <p:nvSpPr>
          <p:cNvPr id="3075" name="Rectangle 5"/>
          <p:cNvSpPr>
            <a:spLocks noGrp="1" noChangeArrowheads="1"/>
          </p:cNvSpPr>
          <p:nvPr>
            <p:ph type="subTitle" idx="1"/>
          </p:nvPr>
        </p:nvSpPr>
        <p:spPr/>
        <p:txBody>
          <a:bodyPr/>
          <a:lstStyle/>
          <a:p>
            <a:pPr eaLnBrk="1" hangingPunct="1"/>
            <a:r>
              <a:rPr lang="en-US"/>
              <a:t>Unit 3:</a:t>
            </a:r>
          </a:p>
        </p:txBody>
      </p:sp>
      <p:sp>
        <p:nvSpPr>
          <p:cNvPr id="3076" name="Text Box 6"/>
          <p:cNvSpPr txBox="1">
            <a:spLocks noChangeArrowheads="1"/>
          </p:cNvSpPr>
          <p:nvPr/>
        </p:nvSpPr>
        <p:spPr bwMode="auto">
          <a:xfrm>
            <a:off x="304800" y="6248400"/>
            <a:ext cx="8534400" cy="366713"/>
          </a:xfrm>
          <a:prstGeom prst="rect">
            <a:avLst/>
          </a:prstGeom>
          <a:noFill/>
          <a:ln w="9525">
            <a:noFill/>
            <a:miter lim="800000"/>
            <a:headEnd/>
            <a:tailEnd/>
          </a:ln>
        </p:spPr>
        <p:txBody>
          <a:bodyPr>
            <a:spAutoFit/>
          </a:bodyPr>
          <a:lstStyle/>
          <a:p>
            <a:pPr algn="ctr">
              <a:spcBef>
                <a:spcPct val="50000"/>
              </a:spcBef>
            </a:pPr>
            <a:r>
              <a:rPr lang="en-US"/>
              <a:t>8</a:t>
            </a:r>
            <a:r>
              <a:rPr lang="en-US" baseline="30000"/>
              <a:t>th</a:t>
            </a:r>
            <a:r>
              <a:rPr lang="en-US"/>
              <a:t> Grade Curriculum – Developed for NCDPI - 2008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Oceans and Ocean Habitats</a:t>
            </a:r>
          </a:p>
        </p:txBody>
      </p:sp>
      <p:sp>
        <p:nvSpPr>
          <p:cNvPr id="5" name="Subtitle 4"/>
          <p:cNvSpPr>
            <a:spLocks noGrp="1"/>
          </p:cNvSpPr>
          <p:nvPr>
            <p:ph type="subTitle" idx="1"/>
          </p:nvPr>
        </p:nvSpPr>
        <p:spPr/>
        <p:txBody>
          <a:bodyPr/>
          <a:lstStyle/>
          <a:p>
            <a:r>
              <a:rPr lang="en-US" sz="2800" dirty="0"/>
              <a:t>What are some features of the ocean floor?</a:t>
            </a:r>
          </a:p>
          <a:p>
            <a:r>
              <a:rPr lang="en-US" sz="2800" dirty="0"/>
              <a:t>What types of technology can we use to investigate the ocean?</a:t>
            </a:r>
          </a:p>
          <a:p>
            <a:r>
              <a:rPr lang="en-US" sz="2800" dirty="0"/>
              <a:t>What types of habitats are there in the ocean?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Ocean Technology</a:t>
            </a:r>
          </a:p>
        </p:txBody>
      </p:sp>
      <p:sp>
        <p:nvSpPr>
          <p:cNvPr id="12291" name="Content Placeholder 2"/>
          <p:cNvSpPr>
            <a:spLocks noGrp="1"/>
          </p:cNvSpPr>
          <p:nvPr>
            <p:ph idx="1"/>
          </p:nvPr>
        </p:nvSpPr>
        <p:spPr/>
        <p:txBody>
          <a:bodyPr/>
          <a:lstStyle/>
          <a:p>
            <a:r>
              <a:rPr lang="en-US" dirty="0">
                <a:hlinkClick r:id="rId2"/>
              </a:rPr>
              <a:t>http://www.nurp.noaa.gov/Tech.htm </a:t>
            </a:r>
            <a:endParaRPr lang="en-US" dirty="0"/>
          </a:p>
          <a:p>
            <a:r>
              <a:rPr lang="en-US" dirty="0">
                <a:hlinkClick r:id="rId3"/>
              </a:rPr>
              <a:t>http://www.coolclassroom.org/cool_projects/lessons/miniunits/lesson2.html </a:t>
            </a:r>
            <a:br>
              <a:rPr lang="en-US" dirty="0"/>
            </a:br>
            <a:endParaRPr lang="en-US" dirty="0"/>
          </a:p>
          <a:p>
            <a:pPr>
              <a:buFont typeface="Wingdings" pitchFamily="2" charset="2"/>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 Oceans so difficult to Study?</a:t>
            </a:r>
          </a:p>
        </p:txBody>
      </p:sp>
      <p:sp>
        <p:nvSpPr>
          <p:cNvPr id="3" name="Content Placeholder 2"/>
          <p:cNvSpPr>
            <a:spLocks noGrp="1"/>
          </p:cNvSpPr>
          <p:nvPr>
            <p:ph idx="1"/>
          </p:nvPr>
        </p:nvSpPr>
        <p:spPr/>
        <p:txBody>
          <a:bodyPr/>
          <a:lstStyle/>
          <a:p>
            <a:r>
              <a:rPr lang="en-US" dirty="0"/>
              <a:t>Pressure- Increases as you go down.</a:t>
            </a:r>
          </a:p>
          <a:p>
            <a:r>
              <a:rPr lang="en-US" dirty="0"/>
              <a:t>Temperature- decreases as you go down</a:t>
            </a:r>
          </a:p>
          <a:p>
            <a:r>
              <a:rPr lang="en-US" dirty="0"/>
              <a:t>Available light- Decreases as you go down</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410199"/>
            <a:ext cx="914400" cy="846893"/>
          </a:xfrm>
          <a:prstGeom prst="rect">
            <a:avLst/>
          </a:prstGeom>
        </p:spPr>
      </p:pic>
      <p:sp>
        <p:nvSpPr>
          <p:cNvPr id="5" name="Rectangle 4">
            <a:extLst>
              <a:ext uri="{FF2B5EF4-FFF2-40B4-BE49-F238E27FC236}">
                <a16:creationId xmlns:a16="http://schemas.microsoft.com/office/drawing/2014/main" id="{E50AA826-4D03-4097-A494-EB38384C4A32}"/>
              </a:ext>
            </a:extLst>
          </p:cNvPr>
          <p:cNvSpPr/>
          <p:nvPr/>
        </p:nvSpPr>
        <p:spPr>
          <a:xfrm>
            <a:off x="1752600" y="4908521"/>
            <a:ext cx="3339376" cy="369332"/>
          </a:xfrm>
          <a:prstGeom prst="rect">
            <a:avLst/>
          </a:prstGeom>
        </p:spPr>
        <p:txBody>
          <a:bodyPr wrap="none">
            <a:spAutoFit/>
          </a:bodyPr>
          <a:lstStyle/>
          <a:p>
            <a:r>
              <a:rPr lang="en-US" dirty="0">
                <a:hlinkClick r:id="rId4"/>
              </a:rPr>
              <a:t>https://youtu.be/LEY3fN4N3D8</a:t>
            </a:r>
            <a:endParaRPr lang="en-US" dirty="0"/>
          </a:p>
        </p:txBody>
      </p:sp>
      <p:sp>
        <p:nvSpPr>
          <p:cNvPr id="6" name="TextBox 5">
            <a:extLst>
              <a:ext uri="{FF2B5EF4-FFF2-40B4-BE49-F238E27FC236}">
                <a16:creationId xmlns:a16="http://schemas.microsoft.com/office/drawing/2014/main" id="{6B7DB14B-42FB-497E-8170-24607CCE91D0}"/>
              </a:ext>
            </a:extLst>
          </p:cNvPr>
          <p:cNvSpPr txBox="1"/>
          <p:nvPr/>
        </p:nvSpPr>
        <p:spPr>
          <a:xfrm>
            <a:off x="1736558" y="4390981"/>
            <a:ext cx="3657600" cy="369332"/>
          </a:xfrm>
          <a:prstGeom prst="rect">
            <a:avLst/>
          </a:prstGeom>
          <a:noFill/>
        </p:spPr>
        <p:txBody>
          <a:bodyPr wrap="square" rtlCol="0">
            <a:spAutoFit/>
          </a:bodyPr>
          <a:lstStyle/>
          <a:p>
            <a:r>
              <a:rPr lang="en-US" dirty="0" err="1"/>
              <a:t>Mythbusters</a:t>
            </a:r>
            <a:r>
              <a:rPr lang="en-US" dirty="0"/>
              <a:t>- </a:t>
            </a:r>
            <a:r>
              <a:rPr lang="en-US" dirty="0">
                <a:hlinkClick r:id="rId5"/>
              </a:rPr>
              <a:t>Diving Helmet</a:t>
            </a:r>
            <a:endParaRPr lang="en-US" dirty="0"/>
          </a:p>
        </p:txBody>
      </p:sp>
    </p:spTree>
    <p:extLst>
      <p:ext uri="{BB962C8B-B14F-4D97-AF65-F5344CB8AC3E}">
        <p14:creationId xmlns:p14="http://schemas.microsoft.com/office/powerpoint/2010/main" val="100488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800"/>
              <a:t>What technology is used to study the oceans?</a:t>
            </a:r>
          </a:p>
        </p:txBody>
      </p:sp>
      <p:sp>
        <p:nvSpPr>
          <p:cNvPr id="13315" name="Rectangle 3"/>
          <p:cNvSpPr>
            <a:spLocks noGrp="1" noChangeArrowheads="1"/>
          </p:cNvSpPr>
          <p:nvPr>
            <p:ph type="body" idx="1"/>
          </p:nvPr>
        </p:nvSpPr>
        <p:spPr/>
        <p:txBody>
          <a:bodyPr/>
          <a:lstStyle/>
          <a:p>
            <a:pPr eaLnBrk="1" hangingPunct="1"/>
            <a:r>
              <a:rPr lang="en-US"/>
              <a:t>As early as 600 B.C. the Phoenicians were exploring the ocean surface by </a:t>
            </a:r>
            <a:r>
              <a:rPr lang="en-US" b="1" u="sng"/>
              <a:t>ship</a:t>
            </a:r>
          </a:p>
          <a:p>
            <a:pPr eaLnBrk="1" hangingPunct="1"/>
            <a:r>
              <a:rPr lang="en-US"/>
              <a:t>In 1000 the Chinese discovered the </a:t>
            </a:r>
            <a:r>
              <a:rPr lang="en-US" b="1" u="sng"/>
              <a:t>compass </a:t>
            </a:r>
            <a:r>
              <a:rPr lang="en-US"/>
              <a:t>so navigating the ocean became easier</a:t>
            </a:r>
          </a:p>
          <a:p>
            <a:pPr eaLnBrk="1" hangingPunct="1"/>
            <a:r>
              <a:rPr lang="en-US"/>
              <a:t>1825 </a:t>
            </a:r>
            <a:r>
              <a:rPr lang="en-US" b="1" u="sng"/>
              <a:t>SCUBA </a:t>
            </a:r>
            <a:r>
              <a:rPr lang="en-US"/>
              <a:t>gear was invented so man could spend more time under the water exploring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Ocean technology</a:t>
            </a:r>
          </a:p>
        </p:txBody>
      </p:sp>
      <p:sp>
        <p:nvSpPr>
          <p:cNvPr id="14339" name="Rectangle 3"/>
          <p:cNvSpPr>
            <a:spLocks noGrp="1" noChangeArrowheads="1"/>
          </p:cNvSpPr>
          <p:nvPr>
            <p:ph type="body" idx="1"/>
          </p:nvPr>
        </p:nvSpPr>
        <p:spPr/>
        <p:txBody>
          <a:bodyPr/>
          <a:lstStyle/>
          <a:p>
            <a:pPr eaLnBrk="1" hangingPunct="1"/>
            <a:r>
              <a:rPr lang="en-US" sz="2800"/>
              <a:t>1920’s </a:t>
            </a:r>
            <a:r>
              <a:rPr lang="en-US" sz="2800" b="1" u="sng"/>
              <a:t>SONAR</a:t>
            </a:r>
            <a:r>
              <a:rPr lang="en-US" sz="2800"/>
              <a:t> (</a:t>
            </a:r>
            <a:r>
              <a:rPr lang="en-US" sz="2800" b="1"/>
              <a:t>so</a:t>
            </a:r>
            <a:r>
              <a:rPr lang="en-US" sz="2800"/>
              <a:t>und </a:t>
            </a:r>
            <a:r>
              <a:rPr lang="en-US" sz="2800" b="1"/>
              <a:t>n</a:t>
            </a:r>
            <a:r>
              <a:rPr lang="en-US" sz="2800"/>
              <a:t>avigation </a:t>
            </a:r>
            <a:r>
              <a:rPr lang="en-US" sz="2800" b="1"/>
              <a:t>a</a:t>
            </a:r>
            <a:r>
              <a:rPr lang="en-US" sz="2800"/>
              <a:t>nd </a:t>
            </a:r>
            <a:r>
              <a:rPr lang="en-US" sz="2800" b="1"/>
              <a:t>r</a:t>
            </a:r>
            <a:r>
              <a:rPr lang="en-US" sz="2800"/>
              <a:t>anging) was invented due to a need to detect submarines. Another application is to use sound waves to map the </a:t>
            </a:r>
            <a:r>
              <a:rPr lang="en-US" sz="2800" b="1" u="sng"/>
              <a:t>ocean’s depth</a:t>
            </a:r>
            <a:r>
              <a:rPr lang="en-US" sz="2800"/>
              <a:t>.</a:t>
            </a:r>
          </a:p>
          <a:p>
            <a:pPr eaLnBrk="1" hangingPunct="1"/>
            <a:r>
              <a:rPr lang="en-US" sz="2800"/>
              <a:t>1934- 1</a:t>
            </a:r>
            <a:r>
              <a:rPr lang="en-US" sz="2800" baseline="30000"/>
              <a:t>st</a:t>
            </a:r>
            <a:r>
              <a:rPr lang="en-US" sz="2800"/>
              <a:t> </a:t>
            </a:r>
            <a:r>
              <a:rPr lang="en-US" sz="2800" b="1" u="sng"/>
              <a:t>submersible</a:t>
            </a:r>
            <a:r>
              <a:rPr lang="en-US" sz="2800"/>
              <a:t> --Deep sea dive in a steel ball</a:t>
            </a:r>
          </a:p>
          <a:p>
            <a:pPr eaLnBrk="1" hangingPunct="1">
              <a:buFont typeface="Wingdings" pitchFamily="2" charset="2"/>
              <a:buNone/>
            </a:pPr>
            <a:r>
              <a:rPr lang="en-US" sz="2800"/>
              <a:t>Now: submersible vehicles with humans; remotely operated vehicles from ship on the surface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Ocean technology</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sz="1400" dirty="0">
                <a:hlinkClick r:id="rId2"/>
              </a:rPr>
              <a:t>http://marine.rutgers.edu/mrs/sat_data/?product=sst&amp;region=eastcoast&amp;nothumbs=0</a:t>
            </a:r>
            <a:endParaRPr lang="en-US" dirty="0"/>
          </a:p>
          <a:p>
            <a:pPr eaLnBrk="1" hangingPunct="1"/>
            <a:r>
              <a:rPr lang="en-US" b="1" u="sng" dirty="0"/>
              <a:t>Remote sensing </a:t>
            </a:r>
            <a:r>
              <a:rPr lang="en-US" dirty="0"/>
              <a:t>is using </a:t>
            </a:r>
            <a:r>
              <a:rPr lang="en-US" b="1" u="sng" dirty="0"/>
              <a:t>satellites</a:t>
            </a:r>
            <a:r>
              <a:rPr lang="en-US" dirty="0"/>
              <a:t> or aircraft to gather data from afar. Then when the scientist go to the site to verify it is called </a:t>
            </a:r>
            <a:r>
              <a:rPr lang="en-US" b="1" u="sng" dirty="0"/>
              <a:t>ground </a:t>
            </a:r>
            <a:r>
              <a:rPr lang="en-US" b="1" u="sng" dirty="0" err="1"/>
              <a:t>truthing</a:t>
            </a:r>
            <a:r>
              <a:rPr lang="en-US" dirty="0"/>
              <a:t>. Ex. Mapping ocean </a:t>
            </a:r>
            <a:r>
              <a:rPr lang="en-US" b="1" u="sng" dirty="0"/>
              <a:t>surface </a:t>
            </a:r>
            <a:r>
              <a:rPr lang="en-US" dirty="0"/>
              <a:t>temperatures</a:t>
            </a:r>
          </a:p>
          <a:p>
            <a:pPr eaLnBrk="1" hangingPunct="1"/>
            <a:endParaRPr lang="en-US" sz="1600" dirty="0"/>
          </a:p>
        </p:txBody>
      </p:sp>
      <p:sp>
        <p:nvSpPr>
          <p:cNvPr id="46081" name="Film">
            <a:hlinkClick r:id="rId3"/>
          </p:cNvPr>
          <p:cNvSpPr>
            <a:spLocks noEditPoints="1" noChangeArrowheads="1"/>
          </p:cNvSpPr>
          <p:nvPr/>
        </p:nvSpPr>
        <p:spPr bwMode="auto">
          <a:xfrm>
            <a:off x="7620000" y="5410200"/>
            <a:ext cx="838201" cy="1143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i="1"/>
              <a:t>Seafloor Topography</a:t>
            </a:r>
            <a:br>
              <a:rPr lang="en-US" sz="3600"/>
            </a:br>
            <a:endParaRPr lang="en-US"/>
          </a:p>
        </p:txBody>
      </p:sp>
      <p:sp>
        <p:nvSpPr>
          <p:cNvPr id="16387" name="Text Placeholder 2"/>
          <p:cNvSpPr>
            <a:spLocks noGrp="1"/>
          </p:cNvSpPr>
          <p:nvPr>
            <p:ph idx="1"/>
          </p:nvPr>
        </p:nvSpPr>
        <p:spPr/>
        <p:txBody>
          <a:bodyPr/>
          <a:lstStyle/>
          <a:p>
            <a:pPr lvl="1"/>
            <a:r>
              <a:rPr lang="en-US" sz="1800" b="1" u="sng"/>
              <a:t>Continental shelf</a:t>
            </a:r>
            <a:r>
              <a:rPr lang="en-US" sz="1800"/>
              <a:t>- gently sloping area of ocean floor that extends from the beach out to sea</a:t>
            </a:r>
          </a:p>
          <a:p>
            <a:pPr lvl="1"/>
            <a:r>
              <a:rPr lang="en-US" sz="1800" b="1" u="sng"/>
              <a:t>Continental slop</a:t>
            </a:r>
            <a:r>
              <a:rPr lang="en-US" sz="1800"/>
              <a:t>e-steep edge where the shelf drops off to deeper water</a:t>
            </a:r>
          </a:p>
          <a:p>
            <a:pPr lvl="1"/>
            <a:r>
              <a:rPr lang="en-US" sz="1800" b="1" u="sng"/>
              <a:t>Abyssal Plain</a:t>
            </a:r>
            <a:r>
              <a:rPr lang="en-US" sz="1800"/>
              <a:t>- flat regions in the deep ocean</a:t>
            </a:r>
          </a:p>
          <a:p>
            <a:pPr lvl="1"/>
            <a:r>
              <a:rPr lang="en-US" sz="1800" b="1" u="sng"/>
              <a:t>Mid Ocean Ridge</a:t>
            </a:r>
            <a:r>
              <a:rPr lang="en-US" sz="1800"/>
              <a:t>-continuous range of volcanic mountains winding around the earth through the entire world’s ocean. It is nearly 80,000 k m long. </a:t>
            </a:r>
          </a:p>
          <a:p>
            <a:pPr lvl="1"/>
            <a:r>
              <a:rPr lang="en-US" sz="1800" b="1" u="sng"/>
              <a:t>Seamount</a:t>
            </a:r>
            <a:r>
              <a:rPr lang="en-US" sz="1800"/>
              <a:t>- a volcanic mountain whose peak does not break the surface of the ocean.</a:t>
            </a:r>
          </a:p>
          <a:p>
            <a:pPr lvl="1"/>
            <a:r>
              <a:rPr lang="en-US" sz="1800" b="1" u="sng"/>
              <a:t>Trench </a:t>
            </a:r>
            <a:r>
              <a:rPr lang="en-US" sz="1800"/>
              <a:t>– canyon deep on the ocean floor. The Mariana Trench in the Pacific Ocean is 11 km deep and the deepest point in the ocean. </a:t>
            </a:r>
          </a:p>
          <a:p>
            <a:r>
              <a:rPr lang="en-US" sz="1800" b="1"/>
              <a:t> </a:t>
            </a:r>
            <a:endParaRPr 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Seafloor Topography</a:t>
            </a:r>
          </a:p>
        </p:txBody>
      </p:sp>
      <p:sp>
        <p:nvSpPr>
          <p:cNvPr id="3" name="Content Placeholder 2"/>
          <p:cNvSpPr>
            <a:spLocks noGrp="1"/>
          </p:cNvSpPr>
          <p:nvPr>
            <p:ph idx="1"/>
          </p:nvPr>
        </p:nvSpPr>
        <p:spPr/>
        <p:txBody>
          <a:bodyPr/>
          <a:lstStyle/>
          <a:p>
            <a:r>
              <a:rPr lang="en-US" dirty="0"/>
              <a:t>Identify the feature by matching the letter to each feature. </a:t>
            </a:r>
          </a:p>
        </p:txBody>
      </p:sp>
      <p:pic>
        <p:nvPicPr>
          <p:cNvPr id="4" name="Picture 3" descr="http://podcasts.shelbyed.k12.al.us/c2brown/files/2015/02/Ocean-Floor.jpg"/>
          <p:cNvPicPr/>
          <p:nvPr/>
        </p:nvPicPr>
        <p:blipFill>
          <a:blip r:embed="rId2" cstate="print"/>
          <a:srcRect/>
          <a:stretch>
            <a:fillRect/>
          </a:stretch>
        </p:blipFill>
        <p:spPr bwMode="auto">
          <a:xfrm>
            <a:off x="381000" y="2590800"/>
            <a:ext cx="8229600" cy="3733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the Ocean Floor</a:t>
            </a:r>
          </a:p>
        </p:txBody>
      </p:sp>
      <p:sp>
        <p:nvSpPr>
          <p:cNvPr id="3" name="Content Placeholder 2"/>
          <p:cNvSpPr>
            <a:spLocks noGrp="1"/>
          </p:cNvSpPr>
          <p:nvPr>
            <p:ph idx="1"/>
          </p:nvPr>
        </p:nvSpPr>
        <p:spPr/>
        <p:txBody>
          <a:bodyPr/>
          <a:lstStyle/>
          <a:p>
            <a:r>
              <a:rPr lang="en-US" dirty="0"/>
              <a:t>Using the data provided from SONAR readings map the ocean floor and label the parts according to your notes.</a:t>
            </a:r>
          </a:p>
          <a:p>
            <a:endParaRPr lang="en-US" dirty="0"/>
          </a:p>
          <a:p>
            <a:r>
              <a:rPr lang="en-US" dirty="0"/>
              <a:t>Remember you are talking about depth so “0” should be on the top of </a:t>
            </a:r>
            <a:r>
              <a:rPr lang="en-US"/>
              <a:t>your y-axis</a:t>
            </a:r>
            <a:r>
              <a:rPr lang="en-US" dirty="0"/>
              <a:t>. </a:t>
            </a:r>
          </a:p>
        </p:txBody>
      </p:sp>
    </p:spTree>
    <p:extLst>
      <p:ext uri="{BB962C8B-B14F-4D97-AF65-F5344CB8AC3E}">
        <p14:creationId xmlns:p14="http://schemas.microsoft.com/office/powerpoint/2010/main" val="255801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Oceans Pollution and  Characteristics</a:t>
            </a:r>
          </a:p>
        </p:txBody>
      </p:sp>
      <p:sp>
        <p:nvSpPr>
          <p:cNvPr id="5" name="Subtitle 4"/>
          <p:cNvSpPr>
            <a:spLocks noGrp="1"/>
          </p:cNvSpPr>
          <p:nvPr>
            <p:ph type="subTitle" idx="1"/>
          </p:nvPr>
        </p:nvSpPr>
        <p:spPr>
          <a:xfrm>
            <a:off x="1066800" y="3441700"/>
            <a:ext cx="6629400" cy="2425700"/>
          </a:xfrm>
        </p:spPr>
        <p:txBody>
          <a:bodyPr/>
          <a:lstStyle/>
          <a:p>
            <a:r>
              <a:rPr lang="en-US" b="1" dirty="0"/>
              <a:t>Waves, Tides and Currents</a:t>
            </a:r>
          </a:p>
          <a:p>
            <a:pPr>
              <a:buFont typeface="Arial" pitchFamily="34" charset="0"/>
              <a:buChar char="•"/>
            </a:pPr>
            <a:r>
              <a:rPr lang="en-US" dirty="0"/>
              <a:t>	</a:t>
            </a:r>
            <a:r>
              <a:rPr lang="en-US" sz="2800" dirty="0"/>
              <a:t>How to they form?</a:t>
            </a:r>
          </a:p>
          <a:p>
            <a:pPr>
              <a:buFont typeface="Arial" pitchFamily="34" charset="0"/>
              <a:buChar char="•"/>
            </a:pPr>
            <a:r>
              <a:rPr lang="en-US" sz="2800" dirty="0"/>
              <a:t>	How do they influence the ocean?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Properties of Water</a:t>
            </a:r>
          </a:p>
        </p:txBody>
      </p:sp>
      <p:sp>
        <p:nvSpPr>
          <p:cNvPr id="4099" name="Rectangle 3"/>
          <p:cNvSpPr>
            <a:spLocks noGrp="1" noChangeArrowheads="1"/>
          </p:cNvSpPr>
          <p:nvPr>
            <p:ph type="body" idx="1"/>
          </p:nvPr>
        </p:nvSpPr>
        <p:spPr/>
        <p:txBody>
          <a:bodyPr/>
          <a:lstStyle/>
          <a:p>
            <a:pPr eaLnBrk="1" hangingPunct="1">
              <a:lnSpc>
                <a:spcPct val="90000"/>
              </a:lnSpc>
            </a:pPr>
            <a:r>
              <a:rPr lang="en-US" sz="2800" b="1" dirty="0"/>
              <a:t>Polarity</a:t>
            </a:r>
            <a:r>
              <a:rPr lang="en-US" sz="2800" dirty="0"/>
              <a:t>-water consists of 2 hydrogen atoms which have a slight + attraction between the 2 protons to the 2 electrons of the oxygen atoms. This causes water to be attracted to other polar molecules and gives water its many unique properties.</a:t>
            </a:r>
          </a:p>
          <a:p>
            <a:pPr eaLnBrk="1" hangingPunct="1">
              <a:lnSpc>
                <a:spcPct val="90000"/>
              </a:lnSpc>
            </a:pPr>
            <a:r>
              <a:rPr lang="en-US" sz="2800" u="sng" dirty="0">
                <a:hlinkClick r:id="rId2"/>
              </a:rPr>
              <a:t>http://msteacher.org/epubs/science/science13/actproperties.aspx</a:t>
            </a:r>
            <a:endParaRPr lang="en-US" sz="2800" dirty="0"/>
          </a:p>
          <a:p>
            <a:pPr eaLnBrk="1" hangingPunct="1">
              <a:lnSpc>
                <a:spcPct val="90000"/>
              </a:lnSpc>
            </a:pPr>
            <a:r>
              <a:rPr lang="en-US" sz="2800" b="1" dirty="0"/>
              <a:t>Buoyancy-</a:t>
            </a:r>
            <a:r>
              <a:rPr lang="en-US" sz="2800" dirty="0"/>
              <a:t>the upward force that keeps objects afloat. When placed in water an object will float if its buoyancy is greater than its weight and sink if weight is greater than buoyancy</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Ocean Pollution</a:t>
            </a:r>
          </a:p>
        </p:txBody>
      </p:sp>
      <p:sp>
        <p:nvSpPr>
          <p:cNvPr id="32771" name="Rectangle 4"/>
          <p:cNvSpPr>
            <a:spLocks noGrp="1" noChangeArrowheads="1"/>
          </p:cNvSpPr>
          <p:nvPr>
            <p:ph type="body" sz="half" idx="1"/>
          </p:nvPr>
        </p:nvSpPr>
        <p:spPr/>
        <p:txBody>
          <a:bodyPr/>
          <a:lstStyle/>
          <a:p>
            <a:pPr eaLnBrk="1" hangingPunct="1">
              <a:lnSpc>
                <a:spcPct val="90000"/>
              </a:lnSpc>
              <a:buFont typeface="Wingdings" pitchFamily="2" charset="2"/>
              <a:buNone/>
            </a:pPr>
            <a:r>
              <a:rPr lang="en-US" dirty="0"/>
              <a:t>Only </a:t>
            </a:r>
            <a:r>
              <a:rPr lang="en-US" b="1" dirty="0"/>
              <a:t>20%</a:t>
            </a:r>
            <a:r>
              <a:rPr lang="en-US" dirty="0"/>
              <a:t> of all pollutants in the waterways are caused by water activities. </a:t>
            </a:r>
          </a:p>
          <a:p>
            <a:pPr eaLnBrk="1" hangingPunct="1">
              <a:lnSpc>
                <a:spcPct val="90000"/>
              </a:lnSpc>
            </a:pPr>
            <a:r>
              <a:rPr lang="en-US" dirty="0"/>
              <a:t>Of that, cruise ships account for much of the 20% with grey water, raw sewage and bilge water.</a:t>
            </a:r>
          </a:p>
        </p:txBody>
      </p:sp>
      <p:sp>
        <p:nvSpPr>
          <p:cNvPr id="32772" name="Rectangle 5"/>
          <p:cNvSpPr>
            <a:spLocks noGrp="1" noChangeArrowheads="1"/>
          </p:cNvSpPr>
          <p:nvPr>
            <p:ph type="body" sz="half" idx="2"/>
          </p:nvPr>
        </p:nvSpPr>
        <p:spPr/>
        <p:txBody>
          <a:bodyPr/>
          <a:lstStyle/>
          <a:p>
            <a:pPr eaLnBrk="1" hangingPunct="1">
              <a:lnSpc>
                <a:spcPct val="90000"/>
              </a:lnSpc>
            </a:pPr>
            <a:r>
              <a:rPr lang="en-US" b="1" dirty="0"/>
              <a:t>Grey</a:t>
            </a:r>
            <a:r>
              <a:rPr lang="en-US" dirty="0"/>
              <a:t> water refers to wastewater full of detergents, soaps, . . Bilge water includes oil, diesel fuel, and other pollutants.</a:t>
            </a:r>
          </a:p>
          <a:p>
            <a:pPr eaLnBrk="1" hangingPunct="1">
              <a:lnSpc>
                <a:spcPct val="90000"/>
              </a:lnSpc>
            </a:pPr>
            <a:r>
              <a:rPr lang="en-US" b="1" dirty="0"/>
              <a:t>Littering</a:t>
            </a:r>
            <a:r>
              <a:rPr lang="en-US" dirty="0"/>
              <a:t> endangers marine wildlife</a:t>
            </a:r>
          </a:p>
          <a:p>
            <a:pPr eaLnBrk="1" hangingPunct="1">
              <a:lnSpc>
                <a:spcPct val="90000"/>
              </a:lnSpc>
            </a:pPr>
            <a:endParaRPr lang="en-US" dirty="0"/>
          </a:p>
        </p:txBody>
      </p:sp>
      <p:pic>
        <p:nvPicPr>
          <p:cNvPr id="32773" name="Picture 7" descr="moore-trashed-pacificnov03a"/>
          <p:cNvPicPr>
            <a:picLocks noChangeAspect="1" noChangeArrowheads="1"/>
          </p:cNvPicPr>
          <p:nvPr/>
        </p:nvPicPr>
        <p:blipFill>
          <a:blip r:embed="rId2" cstate="print"/>
          <a:srcRect/>
          <a:stretch>
            <a:fillRect/>
          </a:stretch>
        </p:blipFill>
        <p:spPr bwMode="auto">
          <a:xfrm>
            <a:off x="4495800" y="4800600"/>
            <a:ext cx="2054225" cy="1541463"/>
          </a:xfrm>
          <a:prstGeom prst="rect">
            <a:avLst/>
          </a:prstGeom>
          <a:noFill/>
          <a:ln w="9525">
            <a:noFill/>
            <a:miter lim="800000"/>
            <a:headEnd/>
            <a:tailEnd/>
          </a:ln>
        </p:spPr>
      </p:pic>
      <p:pic>
        <p:nvPicPr>
          <p:cNvPr id="32774" name="Picture 8" descr="plasticpollution">
            <a:hlinkClick r:id="rId3"/>
          </p:cNvPr>
          <p:cNvPicPr>
            <a:picLocks noChangeAspect="1" noChangeArrowheads="1"/>
          </p:cNvPicPr>
          <p:nvPr/>
        </p:nvPicPr>
        <p:blipFill>
          <a:blip r:embed="rId4" cstate="print"/>
          <a:srcRect/>
          <a:stretch>
            <a:fillRect/>
          </a:stretch>
        </p:blipFill>
        <p:spPr bwMode="auto">
          <a:xfrm>
            <a:off x="6781800" y="247934"/>
            <a:ext cx="1257300" cy="962025"/>
          </a:xfrm>
          <a:prstGeom prst="rect">
            <a:avLst/>
          </a:prstGeom>
          <a:noFill/>
          <a:ln w="9525">
            <a:noFill/>
            <a:miter lim="800000"/>
            <a:headEnd/>
            <a:tailEnd/>
          </a:ln>
        </p:spPr>
      </p:pic>
    </p:spTree>
    <p:extLst>
      <p:ext uri="{BB962C8B-B14F-4D97-AF65-F5344CB8AC3E}">
        <p14:creationId xmlns:p14="http://schemas.microsoft.com/office/powerpoint/2010/main" val="192818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a:t>Ocean Pollution</a:t>
            </a:r>
          </a:p>
        </p:txBody>
      </p:sp>
      <p:sp>
        <p:nvSpPr>
          <p:cNvPr id="33795" name="Rectangle 5"/>
          <p:cNvSpPr>
            <a:spLocks noGrp="1" noChangeArrowheads="1"/>
          </p:cNvSpPr>
          <p:nvPr>
            <p:ph type="body" sz="half" idx="1"/>
          </p:nvPr>
        </p:nvSpPr>
        <p:spPr/>
        <p:txBody>
          <a:bodyPr/>
          <a:lstStyle/>
          <a:p>
            <a:pPr eaLnBrk="1" hangingPunct="1">
              <a:lnSpc>
                <a:spcPct val="80000"/>
              </a:lnSpc>
            </a:pPr>
            <a:r>
              <a:rPr lang="en-US" sz="2400" dirty="0"/>
              <a:t>Estimates include:</a:t>
            </a:r>
          </a:p>
          <a:p>
            <a:pPr eaLnBrk="1" hangingPunct="1">
              <a:lnSpc>
                <a:spcPct val="80000"/>
              </a:lnSpc>
            </a:pPr>
            <a:r>
              <a:rPr lang="en-US" sz="2400" dirty="0"/>
              <a:t>100,000 deaths/year marine mammals</a:t>
            </a:r>
          </a:p>
          <a:p>
            <a:pPr eaLnBrk="1" hangingPunct="1">
              <a:lnSpc>
                <a:spcPct val="80000"/>
              </a:lnSpc>
            </a:pPr>
            <a:r>
              <a:rPr lang="en-US" sz="2400" dirty="0"/>
              <a:t>1,000,000 death/year sea birds</a:t>
            </a:r>
          </a:p>
          <a:p>
            <a:pPr eaLnBrk="1" hangingPunct="1">
              <a:lnSpc>
                <a:spcPct val="80000"/>
              </a:lnSpc>
            </a:pPr>
            <a:r>
              <a:rPr lang="en-US" sz="2400" dirty="0"/>
              <a:t>3-4,000,000 deaths/year of fish </a:t>
            </a:r>
          </a:p>
          <a:p>
            <a:pPr eaLnBrk="1" hangingPunct="1">
              <a:lnSpc>
                <a:spcPct val="80000"/>
              </a:lnSpc>
            </a:pPr>
            <a:r>
              <a:rPr lang="en-US" sz="1600" dirty="0">
                <a:hlinkClick r:id="rId2"/>
              </a:rPr>
              <a:t>http://www.youtube.com/watch?v=7KuP6x0Ushc</a:t>
            </a:r>
            <a:endParaRPr lang="en-US" sz="1600" dirty="0"/>
          </a:p>
          <a:p>
            <a:pPr eaLnBrk="1" hangingPunct="1">
              <a:lnSpc>
                <a:spcPct val="80000"/>
              </a:lnSpc>
            </a:pPr>
            <a:endParaRPr lang="en-US" sz="2400" dirty="0"/>
          </a:p>
          <a:p>
            <a:pPr eaLnBrk="1" hangingPunct="1">
              <a:lnSpc>
                <a:spcPct val="80000"/>
              </a:lnSpc>
            </a:pPr>
            <a:endParaRPr lang="en-US" sz="2400" dirty="0"/>
          </a:p>
        </p:txBody>
      </p:sp>
      <p:sp>
        <p:nvSpPr>
          <p:cNvPr id="33796" name="Rectangle 6"/>
          <p:cNvSpPr>
            <a:spLocks noGrp="1" noChangeArrowheads="1"/>
          </p:cNvSpPr>
          <p:nvPr>
            <p:ph type="body" sz="half" idx="2"/>
          </p:nvPr>
        </p:nvSpPr>
        <p:spPr/>
        <p:txBody>
          <a:bodyPr/>
          <a:lstStyle/>
          <a:p>
            <a:pPr eaLnBrk="1" hangingPunct="1">
              <a:lnSpc>
                <a:spcPct val="80000"/>
              </a:lnSpc>
            </a:pPr>
            <a:r>
              <a:rPr lang="en-US" sz="2400" b="1" dirty="0"/>
              <a:t>Plastic</a:t>
            </a:r>
            <a:r>
              <a:rPr lang="en-US" sz="2400" dirty="0"/>
              <a:t> pollution is ingested by marine animals and blocks the digestive tract or effects the swim bladder</a:t>
            </a:r>
          </a:p>
          <a:p>
            <a:pPr eaLnBrk="1" hangingPunct="1">
              <a:lnSpc>
                <a:spcPct val="80000"/>
              </a:lnSpc>
            </a:pPr>
            <a:r>
              <a:rPr lang="en-US" sz="2400" dirty="0"/>
              <a:t>Fishing line, six pack rings, abandoned traps entangle birds and fish by the gills</a:t>
            </a:r>
          </a:p>
          <a:p>
            <a:pPr eaLnBrk="1" hangingPunct="1">
              <a:lnSpc>
                <a:spcPct val="80000"/>
              </a:lnSpc>
            </a:pPr>
            <a:r>
              <a:rPr lang="en-US" sz="2400" dirty="0"/>
              <a:t>Ghost fishing traps marine mammals causing them to suffocate</a:t>
            </a:r>
          </a:p>
        </p:txBody>
      </p:sp>
      <p:pic>
        <p:nvPicPr>
          <p:cNvPr id="33797" name="Picture 8" descr="See full size image">
            <a:hlinkClick r:id="rId3"/>
          </p:cNvPr>
          <p:cNvPicPr>
            <a:picLocks noChangeAspect="1" noChangeArrowheads="1"/>
          </p:cNvPicPr>
          <p:nvPr/>
        </p:nvPicPr>
        <p:blipFill>
          <a:blip r:embed="rId4" cstate="print"/>
          <a:srcRect/>
          <a:stretch>
            <a:fillRect/>
          </a:stretch>
        </p:blipFill>
        <p:spPr bwMode="auto">
          <a:xfrm>
            <a:off x="1219200" y="4343400"/>
            <a:ext cx="1828800" cy="1676400"/>
          </a:xfrm>
          <a:prstGeom prst="rect">
            <a:avLst/>
          </a:prstGeom>
          <a:noFill/>
          <a:ln w="9525">
            <a:noFill/>
            <a:miter lim="800000"/>
            <a:headEnd/>
            <a:tailEnd/>
          </a:ln>
        </p:spPr>
      </p:pic>
      <p:pic>
        <p:nvPicPr>
          <p:cNvPr id="33798" name="Picture 10" descr="turtle"/>
          <p:cNvPicPr>
            <a:picLocks noChangeAspect="1" noChangeArrowheads="1"/>
          </p:cNvPicPr>
          <p:nvPr/>
        </p:nvPicPr>
        <p:blipFill>
          <a:blip r:embed="rId5" cstate="print"/>
          <a:srcRect/>
          <a:stretch>
            <a:fillRect/>
          </a:stretch>
        </p:blipFill>
        <p:spPr bwMode="auto">
          <a:xfrm>
            <a:off x="7010400" y="152400"/>
            <a:ext cx="1743075" cy="1309688"/>
          </a:xfrm>
          <a:prstGeom prst="rect">
            <a:avLst/>
          </a:prstGeom>
          <a:noFill/>
          <a:ln w="9525">
            <a:noFill/>
            <a:miter lim="800000"/>
            <a:headEnd/>
            <a:tailEnd/>
          </a:ln>
        </p:spPr>
      </p:pic>
    </p:spTree>
    <p:extLst>
      <p:ext uri="{BB962C8B-B14F-4D97-AF65-F5344CB8AC3E}">
        <p14:creationId xmlns:p14="http://schemas.microsoft.com/office/powerpoint/2010/main" val="112081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Ocean Pollution</a:t>
            </a:r>
          </a:p>
        </p:txBody>
      </p:sp>
      <p:sp>
        <p:nvSpPr>
          <p:cNvPr id="34819" name="Content Placeholder 2"/>
          <p:cNvSpPr>
            <a:spLocks noGrp="1"/>
          </p:cNvSpPr>
          <p:nvPr>
            <p:ph sz="half" idx="1"/>
          </p:nvPr>
        </p:nvSpPr>
        <p:spPr>
          <a:xfrm>
            <a:off x="457200" y="1752600"/>
            <a:ext cx="4419600" cy="4648200"/>
          </a:xfrm>
        </p:spPr>
        <p:txBody>
          <a:bodyPr/>
          <a:lstStyle/>
          <a:p>
            <a:r>
              <a:rPr lang="en-US" sz="1800" dirty="0"/>
              <a:t>Over the last decade, scientists have discovered that this excess </a:t>
            </a:r>
            <a:r>
              <a:rPr lang="en-US" sz="1800" b="1" u="sng" dirty="0"/>
              <a:t>CO </a:t>
            </a:r>
            <a:r>
              <a:rPr lang="en-US" sz="1000" b="1" u="sng" dirty="0"/>
              <a:t>2 </a:t>
            </a:r>
            <a:r>
              <a:rPr lang="en-US" sz="1800" dirty="0"/>
              <a:t>is actually changing the chemistry of the sea and proving harmful for many forms of marine life. This process is known as </a:t>
            </a:r>
            <a:r>
              <a:rPr lang="en-US" sz="1800" b="1" u="sng" dirty="0"/>
              <a:t>ocean acidification.</a:t>
            </a:r>
          </a:p>
          <a:p>
            <a:r>
              <a:rPr lang="en-US" sz="1800" dirty="0"/>
              <a:t>A more acidic ocean could wipe out species, disrupt the food web and impact fishing, tourism and other water activities.</a:t>
            </a:r>
          </a:p>
          <a:p>
            <a:r>
              <a:rPr lang="en-US" sz="1800" dirty="0"/>
              <a:t>The change is happening fast -- and it will take fast action to slow or stop it. Over the last 250 years, oceans have absorbed 530 billion tons of </a:t>
            </a:r>
            <a:r>
              <a:rPr lang="en-US" sz="1800" b="1" dirty="0"/>
              <a:t>CO</a:t>
            </a:r>
            <a:r>
              <a:rPr lang="en-US" sz="1100" b="1" dirty="0"/>
              <a:t>2</a:t>
            </a:r>
            <a:r>
              <a:rPr lang="en-US" sz="1800" b="1" dirty="0"/>
              <a:t>, </a:t>
            </a:r>
            <a:r>
              <a:rPr lang="en-US" sz="1800" dirty="0"/>
              <a:t>triggering a </a:t>
            </a:r>
            <a:r>
              <a:rPr lang="en-US" sz="1800" u="sng" dirty="0">
                <a:hlinkClick r:id="rId2"/>
              </a:rPr>
              <a:t>30 percent increase</a:t>
            </a:r>
            <a:r>
              <a:rPr lang="en-US" sz="1800" dirty="0"/>
              <a:t> in ocean acidity</a:t>
            </a:r>
            <a:r>
              <a:rPr lang="en-US" sz="1800" i="1" dirty="0"/>
              <a:t>.</a:t>
            </a:r>
          </a:p>
          <a:p>
            <a:endParaRPr lang="en-US" dirty="0"/>
          </a:p>
        </p:txBody>
      </p:sp>
      <p:sp>
        <p:nvSpPr>
          <p:cNvPr id="34820" name="Content Placeholder 3"/>
          <p:cNvSpPr>
            <a:spLocks noGrp="1"/>
          </p:cNvSpPr>
          <p:nvPr>
            <p:ph sz="half" idx="2"/>
          </p:nvPr>
        </p:nvSpPr>
        <p:spPr>
          <a:xfrm>
            <a:off x="4953000" y="1828800"/>
            <a:ext cx="3886200" cy="4419600"/>
          </a:xfrm>
        </p:spPr>
        <p:txBody>
          <a:bodyPr/>
          <a:lstStyle/>
          <a:p>
            <a:r>
              <a:rPr lang="en-US" sz="1800" dirty="0"/>
              <a:t>Researchers predict that if carbon emissions continue at their current rate, ocean acidity will more than double by </a:t>
            </a:r>
            <a:r>
              <a:rPr lang="en-US" sz="1800" b="1" dirty="0"/>
              <a:t>2100.</a:t>
            </a:r>
          </a:p>
          <a:p>
            <a:r>
              <a:rPr lang="en-US" sz="1800" dirty="0"/>
              <a:t>The polar regions will be the first to experience changes. The coral reefs are already experiencing </a:t>
            </a:r>
            <a:r>
              <a:rPr lang="en-US" sz="1800" b="1" dirty="0"/>
              <a:t>bleaching</a:t>
            </a:r>
            <a:r>
              <a:rPr lang="en-US" sz="1800" dirty="0"/>
              <a:t> due to acid in water.</a:t>
            </a:r>
            <a:endParaRPr lang="en-US" dirty="0"/>
          </a:p>
          <a:p>
            <a:endParaRPr lang="en-US" dirty="0"/>
          </a:p>
        </p:txBody>
      </p:sp>
      <p:pic>
        <p:nvPicPr>
          <p:cNvPr id="34821" name="Picture 4" descr="reef.jpg"/>
          <p:cNvPicPr>
            <a:picLocks noChangeAspect="1"/>
          </p:cNvPicPr>
          <p:nvPr/>
        </p:nvPicPr>
        <p:blipFill>
          <a:blip r:embed="rId3" cstate="print"/>
          <a:srcRect/>
          <a:stretch>
            <a:fillRect/>
          </a:stretch>
        </p:blipFill>
        <p:spPr bwMode="auto">
          <a:xfrm>
            <a:off x="6477000" y="4572000"/>
            <a:ext cx="1600200" cy="1603375"/>
          </a:xfrm>
          <a:prstGeom prst="rect">
            <a:avLst/>
          </a:prstGeom>
          <a:noFill/>
          <a:ln w="9525">
            <a:noFill/>
            <a:miter lim="800000"/>
            <a:headEnd/>
            <a:tailEnd/>
          </a:ln>
        </p:spPr>
      </p:pic>
      <p:sp>
        <p:nvSpPr>
          <p:cNvPr id="6" name="TextBox 5"/>
          <p:cNvSpPr txBox="1"/>
          <p:nvPr/>
        </p:nvSpPr>
        <p:spPr>
          <a:xfrm>
            <a:off x="1066800" y="1447800"/>
            <a:ext cx="2971800" cy="369332"/>
          </a:xfrm>
          <a:prstGeom prst="rect">
            <a:avLst/>
          </a:prstGeom>
          <a:noFill/>
        </p:spPr>
        <p:txBody>
          <a:bodyPr wrap="square" rtlCol="0">
            <a:spAutoFit/>
          </a:bodyPr>
          <a:lstStyle/>
          <a:p>
            <a:r>
              <a:rPr lang="en-US" u="sng" dirty="0"/>
              <a:t>Present</a:t>
            </a:r>
          </a:p>
        </p:txBody>
      </p:sp>
      <p:sp>
        <p:nvSpPr>
          <p:cNvPr id="7" name="TextBox 6"/>
          <p:cNvSpPr txBox="1"/>
          <p:nvPr/>
        </p:nvSpPr>
        <p:spPr>
          <a:xfrm>
            <a:off x="5486400" y="1447800"/>
            <a:ext cx="2133600" cy="369332"/>
          </a:xfrm>
          <a:prstGeom prst="rect">
            <a:avLst/>
          </a:prstGeom>
          <a:noFill/>
        </p:spPr>
        <p:txBody>
          <a:bodyPr wrap="square" rtlCol="0">
            <a:spAutoFit/>
          </a:bodyPr>
          <a:lstStyle/>
          <a:p>
            <a:r>
              <a:rPr lang="en-US" u="sng" dirty="0"/>
              <a:t>Future</a:t>
            </a:r>
          </a:p>
        </p:txBody>
      </p:sp>
    </p:spTree>
    <p:extLst>
      <p:ext uri="{BB962C8B-B14F-4D97-AF65-F5344CB8AC3E}">
        <p14:creationId xmlns:p14="http://schemas.microsoft.com/office/powerpoint/2010/main" val="366358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Ocean Characteristics</a:t>
            </a:r>
          </a:p>
        </p:txBody>
      </p:sp>
      <p:sp>
        <p:nvSpPr>
          <p:cNvPr id="6" name="Subtitle 5"/>
          <p:cNvSpPr>
            <a:spLocks noGrp="1"/>
          </p:cNvSpPr>
          <p:nvPr>
            <p:ph type="subTitle" idx="1"/>
          </p:nvPr>
        </p:nvSpPr>
        <p:spPr/>
        <p:txBody>
          <a:bodyPr/>
          <a:lstStyle/>
          <a:p>
            <a:r>
              <a:rPr lang="en-US" dirty="0"/>
              <a:t>How do waves, currents and tides form?</a:t>
            </a:r>
          </a:p>
          <a:p>
            <a:r>
              <a:rPr lang="en-US" dirty="0"/>
              <a:t>What impact do they have on us?</a:t>
            </a:r>
          </a:p>
        </p:txBody>
      </p:sp>
    </p:spTree>
    <p:extLst>
      <p:ext uri="{BB962C8B-B14F-4D97-AF65-F5344CB8AC3E}">
        <p14:creationId xmlns:p14="http://schemas.microsoft.com/office/powerpoint/2010/main" val="408904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Waves, Tides, Currents</a:t>
            </a:r>
          </a:p>
        </p:txBody>
      </p:sp>
      <p:sp>
        <p:nvSpPr>
          <p:cNvPr id="17411" name="Rectangle 3"/>
          <p:cNvSpPr>
            <a:spLocks noGrp="1" noChangeArrowheads="1"/>
          </p:cNvSpPr>
          <p:nvPr>
            <p:ph sz="half" idx="1"/>
          </p:nvPr>
        </p:nvSpPr>
        <p:spPr/>
        <p:txBody>
          <a:bodyPr/>
          <a:lstStyle/>
          <a:p>
            <a:pPr eaLnBrk="1" hangingPunct="1"/>
            <a:r>
              <a:rPr lang="en-US" sz="2400" b="1" dirty="0">
                <a:hlinkClick r:id="rId3"/>
              </a:rPr>
              <a:t>Waves</a:t>
            </a:r>
            <a:r>
              <a:rPr lang="en-US" sz="2400" dirty="0"/>
              <a:t> are a movement of energy through a body of water. </a:t>
            </a:r>
          </a:p>
          <a:p>
            <a:pPr eaLnBrk="1" hangingPunct="1"/>
            <a:r>
              <a:rPr lang="en-US" sz="2400" dirty="0"/>
              <a:t>The size of a wave is determined by the strength of the wind and the length of time it blows. The energy moves toward the shore but the water remains in place.</a:t>
            </a:r>
          </a:p>
          <a:p>
            <a:pPr eaLnBrk="1" hangingPunct="1"/>
            <a:endParaRPr lang="en-US" dirty="0"/>
          </a:p>
        </p:txBody>
      </p:sp>
      <p:sp>
        <p:nvSpPr>
          <p:cNvPr id="5" name="Content Placeholder 4"/>
          <p:cNvSpPr>
            <a:spLocks noGrp="1"/>
          </p:cNvSpPr>
          <p:nvPr>
            <p:ph sz="half" idx="2"/>
          </p:nvPr>
        </p:nvSpPr>
        <p:spPr/>
        <p:txBody>
          <a:bodyPr/>
          <a:lstStyle/>
          <a:p>
            <a:endParaRPr lang="en-US"/>
          </a:p>
        </p:txBody>
      </p:sp>
      <p:pic>
        <p:nvPicPr>
          <p:cNvPr id="26628" name="MSj04416380000[1].wav">
            <a:hlinkClick r:id="" action="ppaction://media"/>
          </p:cNvPr>
          <p:cNvPicPr>
            <a:picLocks noRot="1" noChangeAspect="1" noChangeArrowheads="1"/>
          </p:cNvPicPr>
          <p:nvPr>
            <a:audioFile r:link="rId1"/>
          </p:nvPr>
        </p:nvPicPr>
        <p:blipFill>
          <a:blip r:embed="rId4" cstate="print"/>
          <a:srcRect/>
          <a:stretch>
            <a:fillRect/>
          </a:stretch>
        </p:blipFill>
        <p:spPr bwMode="auto">
          <a:xfrm>
            <a:off x="3657600" y="1676400"/>
            <a:ext cx="304800" cy="304800"/>
          </a:xfrm>
          <a:prstGeom prst="rect">
            <a:avLst/>
          </a:prstGeom>
          <a:noFill/>
          <a:ln w="9525">
            <a:noFill/>
            <a:miter lim="800000"/>
            <a:headEnd/>
            <a:tailEnd/>
          </a:ln>
        </p:spPr>
      </p:pic>
      <p:pic>
        <p:nvPicPr>
          <p:cNvPr id="6" name="Picture 4" descr="hq6ne0528"/>
          <p:cNvPicPr>
            <a:picLocks noChangeAspect="1" noChangeArrowheads="1"/>
          </p:cNvPicPr>
          <p:nvPr/>
        </p:nvPicPr>
        <p:blipFill>
          <a:blip r:embed="rId5" cstate="print"/>
          <a:srcRect l="36565" t="63637" r="1939" b="6494"/>
          <a:stretch>
            <a:fillRect/>
          </a:stretch>
        </p:blipFill>
        <p:spPr bwMode="auto">
          <a:xfrm>
            <a:off x="4495800" y="2133600"/>
            <a:ext cx="4110038"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66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550" fill="hold"/>
                                        <p:tgtEl>
                                          <p:spTgt spid="26628"/>
                                        </p:tgtEl>
                                      </p:cBhvr>
                                    </p:cmd>
                                  </p:childTnLst>
                                </p:cTn>
                              </p:par>
                            </p:childTnLst>
                          </p:cTn>
                        </p:par>
                      </p:childTnLst>
                    </p:cTn>
                  </p:par>
                </p:childTnLst>
              </p:cTn>
              <p:nextCondLst>
                <p:cond evt="onClick" delay="0">
                  <p:tgtEl>
                    <p:spTgt spid="2662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662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Waves:</a:t>
            </a:r>
          </a:p>
        </p:txBody>
      </p:sp>
      <p:sp>
        <p:nvSpPr>
          <p:cNvPr id="18435" name="Rectangle 3"/>
          <p:cNvSpPr>
            <a:spLocks noGrp="1" noChangeArrowheads="1"/>
          </p:cNvSpPr>
          <p:nvPr>
            <p:ph type="body" idx="1"/>
          </p:nvPr>
        </p:nvSpPr>
        <p:spPr>
          <a:xfrm>
            <a:off x="533400" y="1600200"/>
            <a:ext cx="7924800" cy="4419600"/>
          </a:xfrm>
        </p:spPr>
        <p:txBody>
          <a:bodyPr/>
          <a:lstStyle/>
          <a:p>
            <a:pPr eaLnBrk="1" hangingPunct="1">
              <a:lnSpc>
                <a:spcPct val="90000"/>
              </a:lnSpc>
            </a:pPr>
            <a:r>
              <a:rPr lang="en-US" sz="2800" dirty="0"/>
              <a:t>Near the shore wave height increases and wavelength decreases as the wave’s energy runs out of seafloor. A </a:t>
            </a:r>
            <a:r>
              <a:rPr lang="en-US" sz="2800" b="1" dirty="0"/>
              <a:t>tsunami </a:t>
            </a:r>
            <a:r>
              <a:rPr lang="en-US" sz="2800" dirty="0"/>
              <a:t>is a giant wave caused by an underwater earthquake. Waves shape a beach by erosion and deposition. </a:t>
            </a:r>
          </a:p>
          <a:p>
            <a:pPr eaLnBrk="1" hangingPunct="1">
              <a:lnSpc>
                <a:spcPct val="90000"/>
              </a:lnSpc>
            </a:pPr>
            <a:r>
              <a:rPr lang="en-US" sz="2800" dirty="0">
                <a:hlinkClick r:id="rId2"/>
              </a:rPr>
              <a:t>http://www.youtube.com/watch?v=8y1MkFZSwIs&amp;feature=related</a:t>
            </a:r>
            <a:endParaRPr lang="en-US" sz="2800" dirty="0"/>
          </a:p>
          <a:p>
            <a:pPr eaLnBrk="1" hangingPunct="1">
              <a:lnSpc>
                <a:spcPct val="90000"/>
              </a:lnSpc>
            </a:pPr>
            <a:r>
              <a:rPr lang="en-US" sz="2800" dirty="0">
                <a:hlinkClick r:id="rId3"/>
              </a:rPr>
              <a:t>http://www.youtube.com/watch?v=aHljDIDf6js&amp;feature=related</a:t>
            </a:r>
            <a:endParaRPr lang="en-US" sz="2800" dirty="0"/>
          </a:p>
          <a:p>
            <a:pPr eaLnBrk="1" hangingPunct="1">
              <a:lnSpc>
                <a:spcPct val="90000"/>
              </a:lnSpc>
            </a:pPr>
            <a:endParaRPr lang="en-US" sz="28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Tides</a:t>
            </a:r>
          </a:p>
        </p:txBody>
      </p:sp>
      <p:sp>
        <p:nvSpPr>
          <p:cNvPr id="19459" name="Content Placeholder 2"/>
          <p:cNvSpPr>
            <a:spLocks noGrp="1"/>
          </p:cNvSpPr>
          <p:nvPr>
            <p:ph sz="half" idx="1"/>
          </p:nvPr>
        </p:nvSpPr>
        <p:spPr/>
        <p:txBody>
          <a:bodyPr/>
          <a:lstStyle/>
          <a:p>
            <a:r>
              <a:rPr lang="en-US" dirty="0"/>
              <a:t>The daily rise and fall of earth’s waters on its coastlines are called </a:t>
            </a:r>
            <a:r>
              <a:rPr lang="en-US" b="1" dirty="0"/>
              <a:t>TIDES</a:t>
            </a:r>
            <a:r>
              <a:rPr lang="en-US" dirty="0"/>
              <a:t>. The interaction of gravity of the earth, moon, and sun cause the tides. </a:t>
            </a:r>
          </a:p>
          <a:p>
            <a:endParaRPr lang="en-US" dirty="0"/>
          </a:p>
        </p:txBody>
      </p:sp>
      <p:sp>
        <p:nvSpPr>
          <p:cNvPr id="5" name="Content Placeholder 4"/>
          <p:cNvSpPr>
            <a:spLocks noGrp="1"/>
          </p:cNvSpPr>
          <p:nvPr>
            <p:ph sz="half" idx="2"/>
          </p:nvPr>
        </p:nvSpPr>
        <p:spPr/>
        <p:txBody>
          <a:bodyPr/>
          <a:lstStyle/>
          <a:p>
            <a:endParaRPr lang="en-US"/>
          </a:p>
        </p:txBody>
      </p:sp>
      <p:sp>
        <p:nvSpPr>
          <p:cNvPr id="39937" name="Film">
            <a:hlinkClick r:id="rId2"/>
          </p:cNvPr>
          <p:cNvSpPr>
            <a:spLocks noEditPoints="1" noChangeArrowheads="1"/>
          </p:cNvSpPr>
          <p:nvPr/>
        </p:nvSpPr>
        <p:spPr bwMode="auto">
          <a:xfrm>
            <a:off x="2590800" y="5257800"/>
            <a:ext cx="942975" cy="12430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9939" name="Picture 3" descr="http://www.gpsdiscount.com/products/garmin/images/VCA004R.gif"/>
          <p:cNvPicPr>
            <a:picLocks noChangeAspect="1" noChangeArrowheads="1"/>
          </p:cNvPicPr>
          <p:nvPr/>
        </p:nvPicPr>
        <p:blipFill>
          <a:blip r:embed="rId3" cstate="print"/>
          <a:srcRect/>
          <a:stretch>
            <a:fillRect/>
          </a:stretch>
        </p:blipFill>
        <p:spPr bwMode="auto">
          <a:xfrm>
            <a:off x="4419600" y="1447800"/>
            <a:ext cx="4562475" cy="49530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3050"/>
            <a:ext cx="3008313" cy="869950"/>
          </a:xfrm>
        </p:spPr>
        <p:txBody>
          <a:bodyPr/>
          <a:lstStyle/>
          <a:p>
            <a:pPr eaLnBrk="1" hangingPunct="1"/>
            <a:r>
              <a:rPr lang="en-US" dirty="0"/>
              <a:t>Waves, tides, and currents</a:t>
            </a:r>
          </a:p>
        </p:txBody>
      </p:sp>
      <p:sp>
        <p:nvSpPr>
          <p:cNvPr id="5" name="Content Placeholder 4"/>
          <p:cNvSpPr>
            <a:spLocks noGrp="1"/>
          </p:cNvSpPr>
          <p:nvPr>
            <p:ph idx="1"/>
          </p:nvPr>
        </p:nvSpPr>
        <p:spPr>
          <a:xfrm>
            <a:off x="3657600" y="1447800"/>
            <a:ext cx="5111750" cy="4908550"/>
          </a:xfrm>
        </p:spPr>
        <p:txBody>
          <a:bodyPr/>
          <a:lstStyle/>
          <a:p>
            <a:r>
              <a:rPr lang="en-US" sz="2400" dirty="0"/>
              <a:t>The earth, moon, and sun change positions over the course of a lunar month thus affecting the tidal bulge in a month. A </a:t>
            </a:r>
            <a:r>
              <a:rPr lang="en-US" sz="2400" b="1" dirty="0"/>
              <a:t>spring tide </a:t>
            </a:r>
            <a:r>
              <a:rPr lang="en-US" sz="2400" dirty="0"/>
              <a:t>occurs when all three are in a horizontal alignment so the distance between high and low tide is at its greatest. A </a:t>
            </a:r>
            <a:r>
              <a:rPr lang="en-US" sz="2400" b="1" dirty="0"/>
              <a:t>neap tide</a:t>
            </a:r>
            <a:r>
              <a:rPr lang="en-US" sz="2400" dirty="0"/>
              <a:t> occurs when the sun, earth, and moon are at a right angle and there is the least difference between high and low tide.</a:t>
            </a:r>
          </a:p>
        </p:txBody>
      </p:sp>
      <p:sp>
        <p:nvSpPr>
          <p:cNvPr id="20483" name="Rectangle 3"/>
          <p:cNvSpPr>
            <a:spLocks noGrp="1" noChangeArrowheads="1"/>
          </p:cNvSpPr>
          <p:nvPr>
            <p:ph type="body" sz="half" idx="2"/>
          </p:nvPr>
        </p:nvSpPr>
        <p:spPr>
          <a:xfrm>
            <a:off x="685800" y="1752600"/>
            <a:ext cx="3008313" cy="4691063"/>
          </a:xfrm>
        </p:spPr>
        <p:txBody>
          <a:bodyPr/>
          <a:lstStyle/>
          <a:p>
            <a:pPr eaLnBrk="1" hangingPunct="1"/>
            <a:endParaRPr lang="en-US" sz="2800" b="1" dirty="0"/>
          </a:p>
        </p:txBody>
      </p:sp>
      <p:pic>
        <p:nvPicPr>
          <p:cNvPr id="6" name="Picture 4" descr="spring-neap"/>
          <p:cNvPicPr>
            <a:picLocks noChangeAspect="1" noChangeArrowheads="1"/>
          </p:cNvPicPr>
          <p:nvPr/>
        </p:nvPicPr>
        <p:blipFill>
          <a:blip r:embed="rId2" cstate="print"/>
          <a:srcRect/>
          <a:stretch>
            <a:fillRect/>
          </a:stretch>
        </p:blipFill>
        <p:spPr bwMode="auto">
          <a:xfrm>
            <a:off x="0" y="2057400"/>
            <a:ext cx="3872484" cy="2933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Waves, tides, and currents</a:t>
            </a:r>
          </a:p>
        </p:txBody>
      </p:sp>
      <p:sp>
        <p:nvSpPr>
          <p:cNvPr id="21507" name="Rectangle 3"/>
          <p:cNvSpPr>
            <a:spLocks noGrp="1" noChangeArrowheads="1"/>
          </p:cNvSpPr>
          <p:nvPr>
            <p:ph sz="half" idx="1"/>
          </p:nvPr>
        </p:nvSpPr>
        <p:spPr/>
        <p:txBody>
          <a:bodyPr/>
          <a:lstStyle/>
          <a:p>
            <a:pPr eaLnBrk="1" hangingPunct="1"/>
            <a:r>
              <a:rPr lang="en-US" sz="2400" b="1" dirty="0"/>
              <a:t>Surface currents</a:t>
            </a:r>
            <a:r>
              <a:rPr lang="en-US" sz="2400" dirty="0"/>
              <a:t> affect water to a depth of several hundred meters. They are driven by the wind </a:t>
            </a:r>
            <a:r>
              <a:rPr lang="en-US" sz="2400" b="1" dirty="0"/>
              <a:t>or water density</a:t>
            </a:r>
            <a:r>
              <a:rPr lang="en-US" sz="2400" dirty="0"/>
              <a:t>.</a:t>
            </a:r>
          </a:p>
          <a:p>
            <a:pPr eaLnBrk="1" hangingPunct="1"/>
            <a:r>
              <a:rPr lang="en-US" sz="2400" dirty="0"/>
              <a:t>Currents move in circular patterns  due to the rotation of the Earth. It causes the winds and currents to curve. This is called the </a:t>
            </a:r>
            <a:r>
              <a:rPr lang="en-US" sz="2400" b="1" dirty="0" err="1"/>
              <a:t>Coriolis</a:t>
            </a:r>
            <a:r>
              <a:rPr lang="en-US" sz="2400" b="1" dirty="0"/>
              <a:t> Effect</a:t>
            </a:r>
            <a:r>
              <a:rPr lang="en-US" sz="2400" dirty="0"/>
              <a:t>.</a:t>
            </a:r>
          </a:p>
        </p:txBody>
      </p:sp>
      <p:sp>
        <p:nvSpPr>
          <p:cNvPr id="4" name="Content Placeholder 3"/>
          <p:cNvSpPr>
            <a:spLocks noGrp="1"/>
          </p:cNvSpPr>
          <p:nvPr>
            <p:ph sz="half" idx="2"/>
          </p:nvPr>
        </p:nvSpPr>
        <p:spPr/>
        <p:txBody>
          <a:bodyPr/>
          <a:lstStyle/>
          <a:p>
            <a:endParaRPr lang="en-US"/>
          </a:p>
        </p:txBody>
      </p:sp>
      <p:pic>
        <p:nvPicPr>
          <p:cNvPr id="5" name="Picture 4" descr="surface%20currents"/>
          <p:cNvPicPr>
            <a:picLocks noChangeAspect="1" noChangeArrowheads="1"/>
          </p:cNvPicPr>
          <p:nvPr/>
        </p:nvPicPr>
        <p:blipFill>
          <a:blip r:embed="rId2" cstate="print"/>
          <a:srcRect l="3540" t="4433" r="885" b="5447"/>
          <a:stretch>
            <a:fillRect/>
          </a:stretch>
        </p:blipFill>
        <p:spPr bwMode="auto">
          <a:xfrm>
            <a:off x="4648200" y="1600200"/>
            <a:ext cx="4343399" cy="4724400"/>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Waves, Tides, and Currents</a:t>
            </a:r>
          </a:p>
        </p:txBody>
      </p:sp>
      <p:sp>
        <p:nvSpPr>
          <p:cNvPr id="22531" name="Rectangle 3"/>
          <p:cNvSpPr>
            <a:spLocks noGrp="1" noChangeArrowheads="1"/>
          </p:cNvSpPr>
          <p:nvPr>
            <p:ph sz="half" idx="1"/>
          </p:nvPr>
        </p:nvSpPr>
        <p:spPr/>
        <p:txBody>
          <a:bodyPr/>
          <a:lstStyle/>
          <a:p>
            <a:pPr eaLnBrk="1" hangingPunct="1"/>
            <a:r>
              <a:rPr lang="en-US" sz="2400" dirty="0"/>
              <a:t>The Gulf Stream in the Atlantic is the largest surface current carrying water from the Gulf of Mexico to the northeast. It warms the climate of many coastlines as it travels north. </a:t>
            </a:r>
            <a:r>
              <a:rPr lang="en-US" sz="2400" dirty="0" err="1"/>
              <a:t>Ex.Norway</a:t>
            </a:r>
            <a:r>
              <a:rPr lang="en-US" sz="2400" dirty="0"/>
              <a:t> is warmer than nearby countries due to the Gulf Stream</a:t>
            </a:r>
          </a:p>
          <a:p>
            <a:pPr eaLnBrk="1" hangingPunct="1">
              <a:buNone/>
            </a:pPr>
            <a:endParaRPr lang="en-US" dirty="0"/>
          </a:p>
          <a:p>
            <a:pPr eaLnBrk="1" hangingPunct="1"/>
            <a:endParaRPr lang="en-US" dirty="0"/>
          </a:p>
        </p:txBody>
      </p:sp>
      <p:sp>
        <p:nvSpPr>
          <p:cNvPr id="5" name="Content Placeholder 4"/>
          <p:cNvSpPr>
            <a:spLocks noGrp="1"/>
          </p:cNvSpPr>
          <p:nvPr>
            <p:ph sz="half" idx="2"/>
          </p:nvPr>
        </p:nvSpPr>
        <p:spPr/>
        <p:txBody>
          <a:bodyPr/>
          <a:lstStyle/>
          <a:p>
            <a:endParaRPr lang="en-US" dirty="0"/>
          </a:p>
        </p:txBody>
      </p:sp>
      <p:sp>
        <p:nvSpPr>
          <p:cNvPr id="1026" name="Film">
            <a:hlinkClick r:id="rId2"/>
          </p:cNvPr>
          <p:cNvSpPr>
            <a:spLocks noEditPoints="1" noChangeArrowheads="1"/>
          </p:cNvSpPr>
          <p:nvPr/>
        </p:nvSpPr>
        <p:spPr bwMode="auto">
          <a:xfrm>
            <a:off x="7848600" y="533400"/>
            <a:ext cx="523875"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866" name="Picture 2" descr="http://www.earthlyissues.com/images/gulfstream.gif"/>
          <p:cNvPicPr>
            <a:picLocks noChangeAspect="1" noChangeArrowheads="1"/>
          </p:cNvPicPr>
          <p:nvPr/>
        </p:nvPicPr>
        <p:blipFill>
          <a:blip r:embed="rId3" cstate="print"/>
          <a:srcRect/>
          <a:stretch>
            <a:fillRect/>
          </a:stretch>
        </p:blipFill>
        <p:spPr bwMode="auto">
          <a:xfrm>
            <a:off x="4581525" y="3200400"/>
            <a:ext cx="4562475" cy="3457576"/>
          </a:xfrm>
          <a:prstGeom prst="rect">
            <a:avLst/>
          </a:prstGeom>
          <a:noFill/>
        </p:spPr>
      </p:pic>
      <p:pic>
        <p:nvPicPr>
          <p:cNvPr id="36868" name="Picture 4" descr="http://thewatchers.adorraeli.com/wp-content/uploads/2011/03/le-gulf-stream.jpg"/>
          <p:cNvPicPr>
            <a:picLocks noChangeAspect="1" noChangeArrowheads="1"/>
          </p:cNvPicPr>
          <p:nvPr/>
        </p:nvPicPr>
        <p:blipFill>
          <a:blip r:embed="rId4" cstate="print"/>
          <a:srcRect/>
          <a:stretch>
            <a:fillRect/>
          </a:stretch>
        </p:blipFill>
        <p:spPr bwMode="auto">
          <a:xfrm>
            <a:off x="4876800" y="1295400"/>
            <a:ext cx="2133600" cy="1914525"/>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Properties of Water </a:t>
            </a:r>
          </a:p>
        </p:txBody>
      </p:sp>
      <p:sp>
        <p:nvSpPr>
          <p:cNvPr id="5123" name="Rectangle 3"/>
          <p:cNvSpPr>
            <a:spLocks noGrp="1" noChangeArrowheads="1"/>
          </p:cNvSpPr>
          <p:nvPr>
            <p:ph type="body" idx="1"/>
          </p:nvPr>
        </p:nvSpPr>
        <p:spPr>
          <a:xfrm>
            <a:off x="457200" y="1600200"/>
            <a:ext cx="8077200" cy="5257800"/>
          </a:xfrm>
        </p:spPr>
        <p:txBody>
          <a:bodyPr/>
          <a:lstStyle/>
          <a:p>
            <a:pPr eaLnBrk="1" hangingPunct="1"/>
            <a:r>
              <a:rPr lang="en-US" sz="2800" b="1" dirty="0"/>
              <a:t>Density</a:t>
            </a:r>
            <a:r>
              <a:rPr lang="en-US" sz="2800" dirty="0"/>
              <a:t>- compares the mass to the volume in a ratio. Water has a density of 1 g/cm</a:t>
            </a:r>
            <a:r>
              <a:rPr lang="en-US" sz="2800" baseline="30000" dirty="0"/>
              <a:t>3</a:t>
            </a:r>
            <a:r>
              <a:rPr lang="en-US" sz="2800" dirty="0"/>
              <a:t> so it is used as a comparison for substances that sink or float</a:t>
            </a:r>
          </a:p>
          <a:p>
            <a:pPr eaLnBrk="1" hangingPunct="1"/>
            <a:r>
              <a:rPr lang="en-US" sz="2800" b="1" dirty="0"/>
              <a:t>Surface Tension-</a:t>
            </a:r>
            <a:r>
              <a:rPr lang="en-US" sz="2800" dirty="0"/>
              <a:t> is how water molecules are attracted to each other. They bead together at the surface. These “sticky” molecules create surface tension. Ex. Water strider can “walk” on water </a:t>
            </a:r>
            <a:r>
              <a:rPr lang="en-US" sz="2800" dirty="0">
                <a:hlinkClick r:id="rId2"/>
              </a:rPr>
              <a:t>http://video.google.com/videosearch?q=jesus+christ+lizard&amp;hl=en&amp;emb=0&amp;aq=f#</a:t>
            </a:r>
            <a:endParaRPr lang="en-US" sz="2800" dirty="0"/>
          </a:p>
          <a:p>
            <a:pPr eaLnBrk="1" hangingPunct="1"/>
            <a:endParaRPr lang="en-US" sz="2800" dirty="0"/>
          </a:p>
          <a:p>
            <a:pPr eaLnBrk="1" hangingPunct="1"/>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Waves, tides, and currents</a:t>
            </a:r>
          </a:p>
        </p:txBody>
      </p:sp>
      <p:sp>
        <p:nvSpPr>
          <p:cNvPr id="23555" name="Rectangle 3"/>
          <p:cNvSpPr>
            <a:spLocks noGrp="1" noChangeArrowheads="1"/>
          </p:cNvSpPr>
          <p:nvPr>
            <p:ph sz="half" idx="1"/>
          </p:nvPr>
        </p:nvSpPr>
        <p:spPr/>
        <p:txBody>
          <a:bodyPr/>
          <a:lstStyle/>
          <a:p>
            <a:pPr eaLnBrk="1" hangingPunct="1"/>
            <a:r>
              <a:rPr lang="en-US" sz="2400" dirty="0"/>
              <a:t>Density differences in ocean water is due to salinity, temperature and depth of the water.</a:t>
            </a:r>
          </a:p>
          <a:p>
            <a:pPr eaLnBrk="1" hangingPunct="1"/>
            <a:r>
              <a:rPr lang="en-US" sz="2400" b="1" dirty="0" err="1"/>
              <a:t>Upwellings</a:t>
            </a:r>
            <a:r>
              <a:rPr lang="en-US" sz="2400" b="1" dirty="0"/>
              <a:t> </a:t>
            </a:r>
            <a:r>
              <a:rPr lang="en-US" sz="2400" dirty="0"/>
              <a:t>bring  cold water to the surface in the open ocean. Along with the movement of water </a:t>
            </a:r>
            <a:r>
              <a:rPr lang="en-US" sz="2400" b="1" dirty="0"/>
              <a:t>nutrients???</a:t>
            </a:r>
            <a:r>
              <a:rPr lang="en-US" sz="2400" dirty="0"/>
              <a:t> and food for fish are brought to the surface. Fish follow </a:t>
            </a:r>
            <a:r>
              <a:rPr lang="en-US" sz="2400" dirty="0" err="1"/>
              <a:t>upwellings</a:t>
            </a:r>
            <a:r>
              <a:rPr lang="en-US" sz="2400" dirty="0"/>
              <a:t>. </a:t>
            </a:r>
          </a:p>
        </p:txBody>
      </p:sp>
      <p:sp>
        <p:nvSpPr>
          <p:cNvPr id="4" name="Content Placeholder 3"/>
          <p:cNvSpPr>
            <a:spLocks noGrp="1"/>
          </p:cNvSpPr>
          <p:nvPr>
            <p:ph sz="half" idx="2"/>
          </p:nvPr>
        </p:nvSpPr>
        <p:spPr/>
        <p:txBody>
          <a:bodyPr/>
          <a:lstStyle/>
          <a:p>
            <a:endParaRPr lang="en-US" dirty="0"/>
          </a:p>
        </p:txBody>
      </p:sp>
      <p:pic>
        <p:nvPicPr>
          <p:cNvPr id="33794" name="Picture 2" descr="http://upload.wikimedia.org/wikipedia/commons/thumb/7/7f/Upwelling-labels-en.svg/2000px-Upwelling-labels-en.svg.png"/>
          <p:cNvPicPr>
            <a:picLocks noChangeAspect="1" noChangeArrowheads="1"/>
          </p:cNvPicPr>
          <p:nvPr/>
        </p:nvPicPr>
        <p:blipFill>
          <a:blip r:embed="rId2" cstate="print"/>
          <a:srcRect/>
          <a:stretch>
            <a:fillRect/>
          </a:stretch>
        </p:blipFill>
        <p:spPr bwMode="auto">
          <a:xfrm>
            <a:off x="4495800" y="2362200"/>
            <a:ext cx="4139292" cy="2743200"/>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Waves, tides, and currents</a:t>
            </a:r>
          </a:p>
        </p:txBody>
      </p:sp>
      <p:sp>
        <p:nvSpPr>
          <p:cNvPr id="25603" name="Rectangle 3"/>
          <p:cNvSpPr>
            <a:spLocks noGrp="1" noChangeArrowheads="1"/>
          </p:cNvSpPr>
          <p:nvPr>
            <p:ph sz="half" idx="1"/>
          </p:nvPr>
        </p:nvSpPr>
        <p:spPr/>
        <p:txBody>
          <a:bodyPr/>
          <a:lstStyle/>
          <a:p>
            <a:pPr eaLnBrk="1" hangingPunct="1">
              <a:lnSpc>
                <a:spcPct val="90000"/>
              </a:lnSpc>
            </a:pPr>
            <a:r>
              <a:rPr lang="en-US" sz="2000" dirty="0"/>
              <a:t>El Nino is an abnormal climate event that occurs every 2-7 years in the Pacific. The unusual pattern of winds causes a large layer of warm water to move toward South America. It causes weather problems worldwide.</a:t>
            </a:r>
          </a:p>
          <a:p>
            <a:pPr eaLnBrk="1" hangingPunct="1">
              <a:lnSpc>
                <a:spcPct val="90000"/>
              </a:lnSpc>
            </a:pPr>
            <a:r>
              <a:rPr lang="en-US" sz="2000" b="1" dirty="0"/>
              <a:t>Deep water currents</a:t>
            </a:r>
            <a:r>
              <a:rPr lang="en-US" sz="2000" dirty="0"/>
              <a:t> are caused by dense cold water that sinks to the bottom and moves toward the poles. It takes 1000s of years for the deep water currents to circle from pole to equator and back.  </a:t>
            </a:r>
          </a:p>
        </p:txBody>
      </p:sp>
      <p:sp>
        <p:nvSpPr>
          <p:cNvPr id="4" name="Content Placeholder 3"/>
          <p:cNvSpPr>
            <a:spLocks noGrp="1"/>
          </p:cNvSpPr>
          <p:nvPr>
            <p:ph sz="half" idx="2"/>
          </p:nvPr>
        </p:nvSpPr>
        <p:spPr/>
        <p:txBody>
          <a:bodyPr/>
          <a:lstStyle/>
          <a:p>
            <a:endParaRPr lang="en-US"/>
          </a:p>
        </p:txBody>
      </p:sp>
      <p:sp>
        <p:nvSpPr>
          <p:cNvPr id="2050" name="Film">
            <a:hlinkClick r:id="rId2"/>
          </p:cNvPr>
          <p:cNvSpPr>
            <a:spLocks noEditPoints="1" noChangeArrowheads="1"/>
          </p:cNvSpPr>
          <p:nvPr/>
        </p:nvSpPr>
        <p:spPr bwMode="auto">
          <a:xfrm>
            <a:off x="7848600" y="152400"/>
            <a:ext cx="981075" cy="1219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46" name="Picture 2" descr="http://languagesoftheworld.info/wp-content/uploads/2014/05/El_Nino.jpg"/>
          <p:cNvPicPr>
            <a:picLocks noChangeAspect="1" noChangeArrowheads="1"/>
          </p:cNvPicPr>
          <p:nvPr/>
        </p:nvPicPr>
        <p:blipFill>
          <a:blip r:embed="rId3" cstate="print"/>
          <a:srcRect/>
          <a:stretch>
            <a:fillRect/>
          </a:stretch>
        </p:blipFill>
        <p:spPr bwMode="auto">
          <a:xfrm>
            <a:off x="4581525" y="1752600"/>
            <a:ext cx="4562475" cy="457200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Ocean Chemistry</a:t>
            </a:r>
          </a:p>
        </p:txBody>
      </p:sp>
      <p:sp>
        <p:nvSpPr>
          <p:cNvPr id="24579" name="Rectangle 3"/>
          <p:cNvSpPr>
            <a:spLocks noGrp="1" noChangeArrowheads="1"/>
          </p:cNvSpPr>
          <p:nvPr>
            <p:ph sz="half" idx="1"/>
          </p:nvPr>
        </p:nvSpPr>
        <p:spPr/>
        <p:txBody>
          <a:bodyPr/>
          <a:lstStyle/>
          <a:p>
            <a:pPr eaLnBrk="1" hangingPunct="1">
              <a:lnSpc>
                <a:spcPct val="90000"/>
              </a:lnSpc>
            </a:pPr>
            <a:r>
              <a:rPr lang="en-US" sz="2400" dirty="0"/>
              <a:t>Ocean averages 35 to 37 parts salt to parts water. </a:t>
            </a:r>
          </a:p>
          <a:p>
            <a:pPr eaLnBrk="1" hangingPunct="1">
              <a:lnSpc>
                <a:spcPct val="90000"/>
              </a:lnSpc>
            </a:pPr>
            <a:r>
              <a:rPr lang="en-US" sz="2400" b="1" u="sng" dirty="0"/>
              <a:t>Salinity</a:t>
            </a:r>
            <a:r>
              <a:rPr lang="en-US" sz="2400" dirty="0"/>
              <a:t> is defined as the total amount of dissolved salts in water.</a:t>
            </a:r>
          </a:p>
          <a:p>
            <a:pPr eaLnBrk="1" hangingPunct="1">
              <a:lnSpc>
                <a:spcPct val="90000"/>
              </a:lnSpc>
            </a:pPr>
            <a:r>
              <a:rPr lang="en-US" sz="2400" dirty="0"/>
              <a:t>Seawater has a higher density than freshwater and freezes at a lower temperature. </a:t>
            </a:r>
          </a:p>
          <a:p>
            <a:pPr eaLnBrk="1" hangingPunct="1">
              <a:lnSpc>
                <a:spcPct val="90000"/>
              </a:lnSpc>
            </a:pPr>
            <a:r>
              <a:rPr lang="en-US" sz="2400" b="1" u="sng" dirty="0"/>
              <a:t>Estuarine</a:t>
            </a:r>
            <a:r>
              <a:rPr lang="en-US" sz="2400" dirty="0"/>
              <a:t> water is a mix of fresh &amp; ocean water. A term we call brackish. </a:t>
            </a:r>
            <a:endParaRPr lang="en-US" sz="2400" dirty="0">
              <a:solidFill>
                <a:srgbClr val="FF0000"/>
              </a:solidFill>
            </a:endParaRPr>
          </a:p>
        </p:txBody>
      </p:sp>
      <p:sp>
        <p:nvSpPr>
          <p:cNvPr id="4" name="Content Placeholder 3"/>
          <p:cNvSpPr>
            <a:spLocks noGrp="1"/>
          </p:cNvSpPr>
          <p:nvPr>
            <p:ph sz="half" idx="2"/>
          </p:nvPr>
        </p:nvSpPr>
        <p:spPr/>
        <p:txBody>
          <a:bodyPr/>
          <a:lstStyle/>
          <a:p>
            <a:endParaRPr lang="en-US"/>
          </a:p>
        </p:txBody>
      </p:sp>
      <p:pic>
        <p:nvPicPr>
          <p:cNvPr id="32770" name="Picture 2" descr="http://www.wonderwhizkids.com/wwkimages/Know_Why/Salty_ocean_6.jpg"/>
          <p:cNvPicPr>
            <a:picLocks noChangeAspect="1" noChangeArrowheads="1"/>
          </p:cNvPicPr>
          <p:nvPr/>
        </p:nvPicPr>
        <p:blipFill>
          <a:blip r:embed="rId2" cstate="print"/>
          <a:srcRect/>
          <a:stretch>
            <a:fillRect/>
          </a:stretch>
        </p:blipFill>
        <p:spPr bwMode="auto">
          <a:xfrm>
            <a:off x="4572000" y="1905000"/>
            <a:ext cx="4205652" cy="312420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Ocean Chemistry</a:t>
            </a:r>
          </a:p>
        </p:txBody>
      </p:sp>
      <p:sp>
        <p:nvSpPr>
          <p:cNvPr id="26627" name="Rectangle 3"/>
          <p:cNvSpPr>
            <a:spLocks noGrp="1" noChangeArrowheads="1"/>
          </p:cNvSpPr>
          <p:nvPr>
            <p:ph type="body" idx="1"/>
          </p:nvPr>
        </p:nvSpPr>
        <p:spPr/>
        <p:txBody>
          <a:bodyPr/>
          <a:lstStyle/>
          <a:p>
            <a:pPr eaLnBrk="1" hangingPunct="1">
              <a:lnSpc>
                <a:spcPct val="90000"/>
              </a:lnSpc>
            </a:pPr>
            <a:r>
              <a:rPr lang="en-US"/>
              <a:t>Surface water becomes diluted with freshwater after storms, rain, or where rivers dump into the sea.</a:t>
            </a:r>
          </a:p>
          <a:p>
            <a:pPr eaLnBrk="1" hangingPunct="1">
              <a:lnSpc>
                <a:spcPct val="90000"/>
              </a:lnSpc>
            </a:pPr>
            <a:r>
              <a:rPr lang="en-US"/>
              <a:t>Salinity is also affected by </a:t>
            </a:r>
            <a:r>
              <a:rPr lang="en-US" b="1"/>
              <a:t>temperature </a:t>
            </a:r>
            <a:r>
              <a:rPr lang="en-US"/>
              <a:t>and </a:t>
            </a:r>
            <a:r>
              <a:rPr lang="en-US" b="1"/>
              <a:t>depth </a:t>
            </a:r>
            <a:r>
              <a:rPr lang="en-US"/>
              <a:t>of the water.</a:t>
            </a:r>
          </a:p>
          <a:p>
            <a:pPr eaLnBrk="1" hangingPunct="1">
              <a:lnSpc>
                <a:spcPct val="90000"/>
              </a:lnSpc>
            </a:pPr>
            <a:r>
              <a:rPr lang="en-US" b="1"/>
              <a:t>Gases</a:t>
            </a:r>
            <a:r>
              <a:rPr lang="en-US"/>
              <a:t> are found in ocean water. The CO</a:t>
            </a:r>
            <a:r>
              <a:rPr lang="en-US" baseline="-25000"/>
              <a:t>2</a:t>
            </a:r>
            <a:r>
              <a:rPr lang="en-US"/>
              <a:t> and O</a:t>
            </a:r>
            <a:r>
              <a:rPr lang="en-US" baseline="-25000"/>
              <a:t>2</a:t>
            </a:r>
            <a:r>
              <a:rPr lang="en-US"/>
              <a:t> cycle occurs to supply dissolved oxygen to animals and CO</a:t>
            </a:r>
            <a:r>
              <a:rPr lang="en-US" baseline="-25000"/>
              <a:t>2</a:t>
            </a:r>
            <a:r>
              <a:rPr lang="en-US"/>
              <a:t> to plants in the ocean.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Ocean Chemistry</a:t>
            </a:r>
          </a:p>
        </p:txBody>
      </p:sp>
      <p:sp>
        <p:nvSpPr>
          <p:cNvPr id="27651" name="Rectangle 3"/>
          <p:cNvSpPr>
            <a:spLocks noGrp="1" noChangeArrowheads="1"/>
          </p:cNvSpPr>
          <p:nvPr>
            <p:ph type="body" idx="1"/>
          </p:nvPr>
        </p:nvSpPr>
        <p:spPr/>
        <p:txBody>
          <a:bodyPr/>
          <a:lstStyle/>
          <a:p>
            <a:pPr eaLnBrk="1" hangingPunct="1"/>
            <a:r>
              <a:rPr lang="en-US"/>
              <a:t>Cold water contains MORE dissolved oxygen than warmer water.</a:t>
            </a:r>
          </a:p>
          <a:p>
            <a:pPr eaLnBrk="1" hangingPunct="1"/>
            <a:r>
              <a:rPr lang="en-US"/>
              <a:t>Salts in the ocean</a:t>
            </a:r>
            <a:r>
              <a:rPr lang="en-US">
                <a:sym typeface="Wingdings" pitchFamily="2" charset="2"/>
              </a:rPr>
              <a:t> NaCl, NaSO</a:t>
            </a:r>
            <a:r>
              <a:rPr lang="en-US" baseline="-25000">
                <a:sym typeface="Wingdings" pitchFamily="2" charset="2"/>
              </a:rPr>
              <a:t>4</a:t>
            </a:r>
            <a:r>
              <a:rPr lang="en-US">
                <a:sym typeface="Wingdings" pitchFamily="2" charset="2"/>
              </a:rPr>
              <a:t> , CaCl</a:t>
            </a:r>
            <a:r>
              <a:rPr lang="en-US" baseline="-25000">
                <a:sym typeface="Wingdings" pitchFamily="2" charset="2"/>
              </a:rPr>
              <a:t>2</a:t>
            </a:r>
            <a:r>
              <a:rPr lang="en-US">
                <a:sym typeface="Wingdings" pitchFamily="2" charset="2"/>
              </a:rPr>
              <a:t> , KCl, . . .</a:t>
            </a:r>
          </a:p>
          <a:p>
            <a:pPr eaLnBrk="1" hangingPunct="1"/>
            <a:endParaRPr lang="en-US"/>
          </a:p>
        </p:txBody>
      </p:sp>
      <p:sp>
        <p:nvSpPr>
          <p:cNvPr id="27652" name="AutoShape 4"/>
          <p:cNvSpPr>
            <a:spLocks noChangeArrowheads="1"/>
          </p:cNvSpPr>
          <p:nvPr/>
        </p:nvSpPr>
        <p:spPr bwMode="auto">
          <a:xfrm>
            <a:off x="1066800" y="3810000"/>
            <a:ext cx="1371600" cy="2133600"/>
          </a:xfrm>
          <a:prstGeom prst="can">
            <a:avLst>
              <a:gd name="adj" fmla="val 38889"/>
            </a:avLst>
          </a:prstGeom>
          <a:solidFill>
            <a:schemeClr val="accent1"/>
          </a:solidFill>
          <a:ln w="9525">
            <a:solidFill>
              <a:schemeClr val="tx1"/>
            </a:solidFill>
            <a:round/>
            <a:headEnd/>
            <a:tailEnd/>
          </a:ln>
        </p:spPr>
        <p:txBody>
          <a:bodyPr wrap="none" anchor="ctr"/>
          <a:lstStyle/>
          <a:p>
            <a:endParaRPr lang="en-US"/>
          </a:p>
        </p:txBody>
      </p:sp>
      <p:sp>
        <p:nvSpPr>
          <p:cNvPr id="27653" name="Text Box 5"/>
          <p:cNvSpPr txBox="1">
            <a:spLocks noChangeArrowheads="1"/>
          </p:cNvSpPr>
          <p:nvPr/>
        </p:nvSpPr>
        <p:spPr bwMode="auto">
          <a:xfrm>
            <a:off x="2667000" y="3733800"/>
            <a:ext cx="4572000" cy="2101850"/>
          </a:xfrm>
          <a:prstGeom prst="rect">
            <a:avLst/>
          </a:prstGeom>
          <a:noFill/>
          <a:ln w="9525">
            <a:noFill/>
            <a:miter lim="800000"/>
            <a:headEnd/>
            <a:tailEnd/>
          </a:ln>
        </p:spPr>
        <p:txBody>
          <a:bodyPr>
            <a:spAutoFit/>
          </a:bodyPr>
          <a:lstStyle/>
          <a:p>
            <a:pPr>
              <a:spcBef>
                <a:spcPct val="50000"/>
              </a:spcBef>
            </a:pPr>
            <a:r>
              <a:rPr lang="en-US" sz="2400"/>
              <a:t>Surface water</a:t>
            </a:r>
            <a:r>
              <a:rPr lang="en-US"/>
              <a:t> 100-500 meters deep ~17.5</a:t>
            </a:r>
            <a:r>
              <a:rPr lang="en-US" baseline="30000"/>
              <a:t>0</a:t>
            </a:r>
            <a:r>
              <a:rPr lang="en-US"/>
              <a:t>C</a:t>
            </a:r>
            <a:endParaRPr lang="en-US" baseline="30000"/>
          </a:p>
          <a:p>
            <a:pPr>
              <a:spcBef>
                <a:spcPct val="50000"/>
              </a:spcBef>
            </a:pPr>
            <a:r>
              <a:rPr lang="en-US" sz="2400"/>
              <a:t>Transition Zone </a:t>
            </a:r>
            <a:r>
              <a:rPr lang="en-US"/>
              <a:t>500 meters to 1 km deep ~4</a:t>
            </a:r>
            <a:r>
              <a:rPr lang="en-US" baseline="30000"/>
              <a:t>0</a:t>
            </a:r>
            <a:r>
              <a:rPr lang="en-US"/>
              <a:t> C</a:t>
            </a:r>
          </a:p>
          <a:p>
            <a:pPr>
              <a:spcBef>
                <a:spcPct val="50000"/>
              </a:spcBef>
            </a:pPr>
            <a:r>
              <a:rPr lang="en-US" sz="2400"/>
              <a:t>Deep Zone</a:t>
            </a:r>
            <a:r>
              <a:rPr lang="en-US"/>
              <a:t> 1 km to seafloor ~ -3.5</a:t>
            </a:r>
            <a:r>
              <a:rPr lang="en-US" baseline="30000"/>
              <a:t>0</a:t>
            </a:r>
            <a:r>
              <a:rPr lang="en-US"/>
              <a:t> C</a:t>
            </a:r>
            <a:endParaRPr lang="en-US" baseline="30000"/>
          </a:p>
        </p:txBody>
      </p:sp>
      <p:sp>
        <p:nvSpPr>
          <p:cNvPr id="2" name="Oval 1"/>
          <p:cNvSpPr/>
          <p:nvPr/>
        </p:nvSpPr>
        <p:spPr>
          <a:xfrm>
            <a:off x="1066800" y="4479925"/>
            <a:ext cx="1371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66800" y="4863029"/>
            <a:ext cx="1371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Summary—ACE it!</a:t>
            </a:r>
          </a:p>
        </p:txBody>
      </p:sp>
      <p:sp>
        <p:nvSpPr>
          <p:cNvPr id="3" name="Content Placeholder 2"/>
          <p:cNvSpPr>
            <a:spLocks noGrp="1"/>
          </p:cNvSpPr>
          <p:nvPr>
            <p:ph idx="1"/>
          </p:nvPr>
        </p:nvSpPr>
        <p:spPr/>
        <p:txBody>
          <a:bodyPr/>
          <a:lstStyle/>
          <a:p>
            <a:r>
              <a:rPr lang="en-US" dirty="0"/>
              <a:t>Explain three ways that pollution is currently affecting our oceans. Give an ACE answer. </a:t>
            </a:r>
          </a:p>
          <a:p>
            <a:endParaRPr lang="en-US" dirty="0"/>
          </a:p>
          <a:p>
            <a:r>
              <a:rPr lang="en-US" dirty="0"/>
              <a:t>Explain how currents and </a:t>
            </a:r>
            <a:r>
              <a:rPr lang="en-US" dirty="0" err="1"/>
              <a:t>upwellings</a:t>
            </a:r>
            <a:r>
              <a:rPr lang="en-US" dirty="0"/>
              <a:t> affect our climate?</a:t>
            </a:r>
          </a:p>
        </p:txBody>
      </p:sp>
    </p:spTree>
    <p:extLst>
      <p:ext uri="{BB962C8B-B14F-4D97-AF65-F5344CB8AC3E}">
        <p14:creationId xmlns:p14="http://schemas.microsoft.com/office/powerpoint/2010/main" val="2374121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Classwork</a:t>
            </a:r>
            <a:endParaRPr lang="en-US" dirty="0"/>
          </a:p>
        </p:txBody>
      </p:sp>
      <p:sp>
        <p:nvSpPr>
          <p:cNvPr id="3" name="Content Placeholder 2"/>
          <p:cNvSpPr>
            <a:spLocks noGrp="1"/>
          </p:cNvSpPr>
          <p:nvPr>
            <p:ph idx="1"/>
          </p:nvPr>
        </p:nvSpPr>
        <p:spPr/>
        <p:txBody>
          <a:bodyPr/>
          <a:lstStyle/>
          <a:p>
            <a:r>
              <a:rPr lang="en-US" dirty="0"/>
              <a:t>Use the notes and information to complete the handout on currents.</a:t>
            </a:r>
          </a:p>
          <a:p>
            <a:endParaRPr lang="en-US" dirty="0"/>
          </a:p>
          <a:p>
            <a:r>
              <a:rPr lang="en-US" dirty="0"/>
              <a:t>Keep it until you are finished.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Ocean Habitats</a:t>
            </a:r>
          </a:p>
        </p:txBody>
      </p:sp>
      <p:sp>
        <p:nvSpPr>
          <p:cNvPr id="3" name="Subtitle 2"/>
          <p:cNvSpPr>
            <a:spLocks noGrp="1"/>
          </p:cNvSpPr>
          <p:nvPr>
            <p:ph type="subTitle" idx="1"/>
          </p:nvPr>
        </p:nvSpPr>
        <p:spPr/>
        <p:txBody>
          <a:bodyPr/>
          <a:lstStyle/>
          <a:p>
            <a:r>
              <a:rPr lang="en-US" dirty="0"/>
              <a:t>How are organisms in the ocean classified?</a:t>
            </a:r>
          </a:p>
          <a:p>
            <a:r>
              <a:rPr lang="en-US" dirty="0"/>
              <a:t>What are the zones of the ocean?</a:t>
            </a:r>
          </a:p>
        </p:txBody>
      </p:sp>
      <p:pic>
        <p:nvPicPr>
          <p:cNvPr id="1026" name="Picture 2" descr="http://www.clker.com/cliparts/A/j/b/7/1/K/video-md.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787" y="4876800"/>
            <a:ext cx="1774825" cy="1643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Ocean Habitats and Zones</a:t>
            </a:r>
          </a:p>
        </p:txBody>
      </p:sp>
      <p:sp>
        <p:nvSpPr>
          <p:cNvPr id="28675" name="Rectangle 3"/>
          <p:cNvSpPr>
            <a:spLocks noGrp="1" noChangeArrowheads="1"/>
          </p:cNvSpPr>
          <p:nvPr>
            <p:ph type="body" idx="1"/>
          </p:nvPr>
        </p:nvSpPr>
        <p:spPr/>
        <p:txBody>
          <a:bodyPr/>
          <a:lstStyle/>
          <a:p>
            <a:pPr eaLnBrk="1" hangingPunct="1">
              <a:lnSpc>
                <a:spcPct val="90000"/>
              </a:lnSpc>
            </a:pPr>
            <a:r>
              <a:rPr lang="en-US" sz="1400" dirty="0">
                <a:hlinkClick r:id="rId2"/>
              </a:rPr>
              <a:t>http://www.lodgemccammon.com/music/education/5.3%205.4%20200%20meters%20down.mp3</a:t>
            </a:r>
            <a:endParaRPr lang="en-US" sz="1400" dirty="0"/>
          </a:p>
          <a:p>
            <a:pPr eaLnBrk="1" hangingPunct="1">
              <a:lnSpc>
                <a:spcPct val="90000"/>
              </a:lnSpc>
            </a:pPr>
            <a:r>
              <a:rPr lang="en-US" sz="2800" dirty="0"/>
              <a:t>The ocean is a huge community of living and nonliving things. The habitat zones of the ocean are: Intertidal zone, Neretic zone, open ocean zone (Bathyal and Abyssal Zone).</a:t>
            </a:r>
          </a:p>
          <a:p>
            <a:pPr eaLnBrk="1" hangingPunct="1">
              <a:lnSpc>
                <a:spcPct val="90000"/>
              </a:lnSpc>
            </a:pPr>
            <a:endParaRPr lang="en-US" sz="2800" dirty="0"/>
          </a:p>
        </p:txBody>
      </p:sp>
      <p:pic>
        <p:nvPicPr>
          <p:cNvPr id="28676" name="Picture 5" descr="hawksbill_sea_turtles_in_the_ocean_profile_card_business_card-p240159842722283689t58p_210"/>
          <p:cNvPicPr>
            <a:picLocks noChangeAspect="1" noChangeArrowheads="1"/>
          </p:cNvPicPr>
          <p:nvPr/>
        </p:nvPicPr>
        <p:blipFill>
          <a:blip r:embed="rId3" cstate="print"/>
          <a:srcRect/>
          <a:stretch>
            <a:fillRect/>
          </a:stretch>
        </p:blipFill>
        <p:spPr bwMode="auto">
          <a:xfrm>
            <a:off x="6858000" y="0"/>
            <a:ext cx="1676400" cy="1676400"/>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1886499" y="4162539"/>
            <a:ext cx="5352501" cy="2682891"/>
          </a:xfrm>
          <a:prstGeom prst="rect">
            <a:avLst/>
          </a:prstGeom>
        </p:spPr>
      </p:pic>
      <p:sp>
        <p:nvSpPr>
          <p:cNvPr id="3" name="Rectangle 2"/>
          <p:cNvSpPr/>
          <p:nvPr/>
        </p:nvSpPr>
        <p:spPr>
          <a:xfrm>
            <a:off x="1905000" y="4191000"/>
            <a:ext cx="762000" cy="2514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81744" y="4195589"/>
            <a:ext cx="1295400" cy="264984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889" y="4191000"/>
            <a:ext cx="2045494" cy="2667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37383" y="4191000"/>
            <a:ext cx="1001617" cy="265443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z="4000" dirty="0"/>
              <a:t>Intertidal Zone</a:t>
            </a:r>
          </a:p>
        </p:txBody>
      </p:sp>
      <p:sp>
        <p:nvSpPr>
          <p:cNvPr id="9219" name="Rectangle 3"/>
          <p:cNvSpPr>
            <a:spLocks noGrp="1" noChangeArrowheads="1"/>
          </p:cNvSpPr>
          <p:nvPr>
            <p:ph type="body" sz="half" idx="1"/>
          </p:nvPr>
        </p:nvSpPr>
        <p:spPr>
          <a:xfrm>
            <a:off x="685800" y="1790700"/>
            <a:ext cx="3814763" cy="4114800"/>
          </a:xfrm>
        </p:spPr>
        <p:txBody>
          <a:bodyPr/>
          <a:lstStyle/>
          <a:p>
            <a:pPr>
              <a:lnSpc>
                <a:spcPct val="90000"/>
              </a:lnSpc>
            </a:pPr>
            <a:r>
              <a:rPr lang="en-US" sz="2800" dirty="0"/>
              <a:t>Organisms that live in this zone must be </a:t>
            </a:r>
            <a:r>
              <a:rPr lang="en-US" sz="2800" b="1" dirty="0"/>
              <a:t>tolerant</a:t>
            </a:r>
            <a:r>
              <a:rPr lang="en-US" sz="2800" dirty="0"/>
              <a:t> of changes in the environment.</a:t>
            </a:r>
          </a:p>
          <a:p>
            <a:pPr>
              <a:lnSpc>
                <a:spcPct val="90000"/>
              </a:lnSpc>
            </a:pPr>
            <a:r>
              <a:rPr lang="en-US" sz="2800" dirty="0"/>
              <a:t>Organisms must be able to withstand changes in </a:t>
            </a:r>
            <a:r>
              <a:rPr lang="en-US" sz="2800" b="1" dirty="0"/>
              <a:t>temperature, salinity and exposure</a:t>
            </a:r>
            <a:r>
              <a:rPr lang="en-US" sz="2800" dirty="0"/>
              <a:t> to air.</a:t>
            </a:r>
          </a:p>
        </p:txBody>
      </p:sp>
      <p:sp>
        <p:nvSpPr>
          <p:cNvPr id="9220" name="Rectangle 6"/>
          <p:cNvSpPr>
            <a:spLocks noGrp="1" noChangeArrowheads="1"/>
          </p:cNvSpPr>
          <p:nvPr>
            <p:ph sz="quarter" idx="2"/>
          </p:nvPr>
        </p:nvSpPr>
        <p:spPr>
          <a:xfrm>
            <a:off x="4643438" y="1790700"/>
            <a:ext cx="3814762" cy="1985963"/>
          </a:xfrm>
        </p:spPr>
        <p:txBody>
          <a:bodyPr/>
          <a:lstStyle/>
          <a:p>
            <a:endParaRPr lang="en-US" sz="2400"/>
          </a:p>
        </p:txBody>
      </p:sp>
      <p:sp>
        <p:nvSpPr>
          <p:cNvPr id="9221" name="Rectangle 7"/>
          <p:cNvSpPr>
            <a:spLocks noGrp="1" noChangeArrowheads="1"/>
          </p:cNvSpPr>
          <p:nvPr>
            <p:ph sz="quarter" idx="3"/>
          </p:nvPr>
        </p:nvSpPr>
        <p:spPr>
          <a:xfrm>
            <a:off x="4643438" y="3917950"/>
            <a:ext cx="3814762" cy="1987550"/>
          </a:xfrm>
        </p:spPr>
        <p:txBody>
          <a:bodyPr/>
          <a:lstStyle/>
          <a:p>
            <a:endParaRPr lang="en-US" sz="2400"/>
          </a:p>
        </p:txBody>
      </p:sp>
      <p:pic>
        <p:nvPicPr>
          <p:cNvPr id="9222" name="Picture 5" descr="0310-adjusted"/>
          <p:cNvPicPr>
            <a:picLocks noChangeAspect="1" noChangeArrowheads="1"/>
          </p:cNvPicPr>
          <p:nvPr/>
        </p:nvPicPr>
        <p:blipFill>
          <a:blip r:embed="rId2" cstate="print"/>
          <a:srcRect/>
          <a:stretch>
            <a:fillRect/>
          </a:stretch>
        </p:blipFill>
        <p:spPr bwMode="auto">
          <a:xfrm>
            <a:off x="4648200" y="3581400"/>
            <a:ext cx="3505200" cy="2647950"/>
          </a:xfrm>
          <a:prstGeom prst="rect">
            <a:avLst/>
          </a:prstGeom>
          <a:noFill/>
          <a:ln w="9525">
            <a:noFill/>
            <a:miter lim="800000"/>
            <a:headEnd/>
            <a:tailEnd/>
          </a:ln>
        </p:spPr>
      </p:pic>
      <p:sp>
        <p:nvSpPr>
          <p:cNvPr id="9223" name="Text Box 8"/>
          <p:cNvSpPr txBox="1">
            <a:spLocks noChangeArrowheads="1"/>
          </p:cNvSpPr>
          <p:nvPr/>
        </p:nvSpPr>
        <p:spPr bwMode="auto">
          <a:xfrm>
            <a:off x="4648200" y="6248400"/>
            <a:ext cx="4038600" cy="214313"/>
          </a:xfrm>
          <a:prstGeom prst="rect">
            <a:avLst/>
          </a:prstGeom>
          <a:noFill/>
          <a:ln w="9525">
            <a:noFill/>
            <a:miter lim="800000"/>
            <a:headEnd/>
            <a:tailEnd/>
          </a:ln>
        </p:spPr>
        <p:txBody>
          <a:bodyPr>
            <a:spAutoFit/>
          </a:bodyPr>
          <a:lstStyle/>
          <a:p>
            <a:pPr eaLnBrk="1" hangingPunct="1">
              <a:spcBef>
                <a:spcPct val="50000"/>
              </a:spcBef>
            </a:pPr>
            <a:r>
              <a:rPr lang="en-US" sz="800"/>
              <a:t>http://www.georgiastrait.org/files/share/0310-adjusted.jpg</a:t>
            </a:r>
          </a:p>
        </p:txBody>
      </p:sp>
      <p:pic>
        <p:nvPicPr>
          <p:cNvPr id="9224" name="Picture 12" descr="tdc02_vid_intertidal_l"/>
          <p:cNvPicPr>
            <a:picLocks noChangeAspect="1" noChangeArrowheads="1"/>
          </p:cNvPicPr>
          <p:nvPr/>
        </p:nvPicPr>
        <p:blipFill>
          <a:blip r:embed="rId3" cstate="print"/>
          <a:srcRect/>
          <a:stretch>
            <a:fillRect/>
          </a:stretch>
        </p:blipFill>
        <p:spPr bwMode="auto">
          <a:xfrm>
            <a:off x="4724400" y="1600200"/>
            <a:ext cx="2562225" cy="1438275"/>
          </a:xfrm>
          <a:prstGeom prst="rect">
            <a:avLst/>
          </a:prstGeom>
          <a:noFill/>
          <a:ln w="9525">
            <a:noFill/>
            <a:miter lim="800000"/>
            <a:headEnd/>
            <a:tailEnd/>
          </a:ln>
        </p:spPr>
      </p:pic>
      <p:sp>
        <p:nvSpPr>
          <p:cNvPr id="9225" name="Text Box 13"/>
          <p:cNvSpPr txBox="1">
            <a:spLocks noChangeArrowheads="1"/>
          </p:cNvSpPr>
          <p:nvPr/>
        </p:nvSpPr>
        <p:spPr bwMode="auto">
          <a:xfrm>
            <a:off x="4572000" y="3048000"/>
            <a:ext cx="4038600" cy="396875"/>
          </a:xfrm>
          <a:prstGeom prst="rect">
            <a:avLst/>
          </a:prstGeom>
          <a:noFill/>
          <a:ln w="9525">
            <a:noFill/>
            <a:miter lim="800000"/>
            <a:headEnd/>
            <a:tailEnd/>
          </a:ln>
        </p:spPr>
        <p:txBody>
          <a:bodyPr>
            <a:spAutoFit/>
          </a:bodyPr>
          <a:lstStyle/>
          <a:p>
            <a:pPr eaLnBrk="1" hangingPunct="1">
              <a:spcBef>
                <a:spcPct val="50000"/>
              </a:spcBef>
            </a:pPr>
            <a:r>
              <a:rPr lang="en-US" sz="1000"/>
              <a:t>http://www.teachersdomain.org/resources/tdc02/sci/life/eco/intertidal/assets/tdc02_vid_intertidal/tdc02_vid_intertidal_l.jpg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Properties of Water</a:t>
            </a:r>
          </a:p>
        </p:txBody>
      </p:sp>
      <p:sp>
        <p:nvSpPr>
          <p:cNvPr id="6147" name="Rectangle 3"/>
          <p:cNvSpPr>
            <a:spLocks noGrp="1" noChangeArrowheads="1"/>
          </p:cNvSpPr>
          <p:nvPr>
            <p:ph type="body" idx="1"/>
          </p:nvPr>
        </p:nvSpPr>
        <p:spPr/>
        <p:txBody>
          <a:bodyPr/>
          <a:lstStyle/>
          <a:p>
            <a:pPr eaLnBrk="1" hangingPunct="1"/>
            <a:r>
              <a:rPr lang="en-US" sz="2800" b="1"/>
              <a:t>Capillary</a:t>
            </a:r>
            <a:r>
              <a:rPr lang="en-US" sz="2800"/>
              <a:t> </a:t>
            </a:r>
            <a:r>
              <a:rPr lang="en-US" sz="2800" b="1"/>
              <a:t>Action</a:t>
            </a:r>
            <a:r>
              <a:rPr lang="en-US" sz="2800"/>
              <a:t>-the ability of water to defy gravity and climb uphill. Ex. Roots of a plant send water upward to the stem and leaves</a:t>
            </a:r>
          </a:p>
          <a:p>
            <a:pPr eaLnBrk="1" hangingPunct="1"/>
            <a:r>
              <a:rPr lang="en-US" sz="2800" b="1"/>
              <a:t>Adhesion</a:t>
            </a:r>
            <a:r>
              <a:rPr lang="en-US" sz="2800"/>
              <a:t>- the ability of to stick to other substances. Ex. Water glass sticks to coaster</a:t>
            </a:r>
          </a:p>
          <a:p>
            <a:pPr eaLnBrk="1" hangingPunct="1"/>
            <a:r>
              <a:rPr lang="en-US" sz="2800">
                <a:hlinkClick r:id="rId2"/>
              </a:rPr>
              <a:t>http://www.youtube.com/watch?v=wAASkJaDyzk</a:t>
            </a:r>
            <a:endParaRPr lang="en-US" sz="2800"/>
          </a:p>
          <a:p>
            <a:pPr eaLnBrk="1" hangingPunct="1"/>
            <a:r>
              <a:rPr lang="en-US" sz="2800" b="1"/>
              <a:t>Universal</a:t>
            </a:r>
            <a:r>
              <a:rPr lang="en-US" sz="2800"/>
              <a:t> </a:t>
            </a:r>
            <a:r>
              <a:rPr lang="en-US" sz="2800" b="1"/>
              <a:t>Solvent</a:t>
            </a:r>
            <a:r>
              <a:rPr lang="en-US" sz="2800"/>
              <a:t>-water can dissolve so many substances due to the polarity of its molecules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sz="4000" dirty="0" err="1"/>
              <a:t>Neretic</a:t>
            </a:r>
            <a:r>
              <a:rPr lang="en-US" sz="4000" dirty="0"/>
              <a:t> Zone</a:t>
            </a:r>
          </a:p>
        </p:txBody>
      </p:sp>
      <p:sp>
        <p:nvSpPr>
          <p:cNvPr id="19459" name="Rectangle 3"/>
          <p:cNvSpPr>
            <a:spLocks noGrp="1" noChangeArrowheads="1"/>
          </p:cNvSpPr>
          <p:nvPr>
            <p:ph sz="half" idx="1"/>
          </p:nvPr>
        </p:nvSpPr>
        <p:spPr/>
        <p:txBody>
          <a:bodyPr/>
          <a:lstStyle/>
          <a:p>
            <a:r>
              <a:rPr lang="en-US" sz="2400" dirty="0"/>
              <a:t>It is home to a variety of </a:t>
            </a:r>
            <a:r>
              <a:rPr lang="en-US" sz="2400" b="1" dirty="0"/>
              <a:t>different</a:t>
            </a:r>
            <a:r>
              <a:rPr lang="en-US" sz="2400" dirty="0"/>
              <a:t> organisms.</a:t>
            </a:r>
          </a:p>
          <a:p>
            <a:r>
              <a:rPr lang="en-US" sz="2400" dirty="0"/>
              <a:t>There is plenty of </a:t>
            </a:r>
            <a:r>
              <a:rPr lang="en-US" sz="2400" b="1" dirty="0"/>
              <a:t>sunlight</a:t>
            </a:r>
            <a:r>
              <a:rPr lang="en-US" sz="2400" dirty="0"/>
              <a:t> and </a:t>
            </a:r>
            <a:r>
              <a:rPr lang="en-US" sz="2400" b="1" dirty="0"/>
              <a:t>nutrients</a:t>
            </a:r>
            <a:r>
              <a:rPr lang="en-US" sz="2400" dirty="0"/>
              <a:t> in the water.</a:t>
            </a:r>
          </a:p>
          <a:p>
            <a:r>
              <a:rPr lang="en-US" sz="2400" b="1" dirty="0"/>
              <a:t>Nutrients</a:t>
            </a:r>
            <a:r>
              <a:rPr lang="en-US" sz="2400" dirty="0"/>
              <a:t> are washed from the land into the oceans from rivers and estuaries.</a:t>
            </a:r>
          </a:p>
        </p:txBody>
      </p:sp>
      <p:sp>
        <p:nvSpPr>
          <p:cNvPr id="4" name="Content Placeholder 3"/>
          <p:cNvSpPr>
            <a:spLocks noGrp="1"/>
          </p:cNvSpPr>
          <p:nvPr>
            <p:ph sz="half" idx="2"/>
          </p:nvPr>
        </p:nvSpPr>
        <p:spPr/>
        <p:txBody>
          <a:bodyPr/>
          <a:lstStyle/>
          <a:p>
            <a:endParaRPr lang="en-US" dirty="0"/>
          </a:p>
        </p:txBody>
      </p:sp>
      <p:pic>
        <p:nvPicPr>
          <p:cNvPr id="29698" name="Picture 2" descr="https://oceanworldcfsd16.files.wordpress.com/2012/12/3-ocean-zone.jpg?w=490"/>
          <p:cNvPicPr>
            <a:picLocks noChangeAspect="1" noChangeArrowheads="1"/>
          </p:cNvPicPr>
          <p:nvPr/>
        </p:nvPicPr>
        <p:blipFill>
          <a:blip r:embed="rId2" cstate="print"/>
          <a:srcRect/>
          <a:stretch>
            <a:fillRect/>
          </a:stretch>
        </p:blipFill>
        <p:spPr bwMode="auto">
          <a:xfrm>
            <a:off x="4267200" y="1295400"/>
            <a:ext cx="4562475" cy="5334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4000" dirty="0"/>
              <a:t>Open Ocean Zones</a:t>
            </a:r>
          </a:p>
        </p:txBody>
      </p:sp>
      <p:sp>
        <p:nvSpPr>
          <p:cNvPr id="23555" name="Rectangle 3"/>
          <p:cNvSpPr>
            <a:spLocks noGrp="1" noChangeArrowheads="1"/>
          </p:cNvSpPr>
          <p:nvPr>
            <p:ph type="body" idx="1"/>
          </p:nvPr>
        </p:nvSpPr>
        <p:spPr/>
        <p:txBody>
          <a:bodyPr/>
          <a:lstStyle/>
          <a:p>
            <a:r>
              <a:rPr lang="en-US" dirty="0"/>
              <a:t>The Open Ocean contains few nutrients and a small amount of sunlight.</a:t>
            </a:r>
          </a:p>
          <a:p>
            <a:r>
              <a:rPr lang="en-US" dirty="0"/>
              <a:t>Algae/ phytoplankton in the surface zone is the main food supply for organisms.</a:t>
            </a:r>
          </a:p>
          <a:p>
            <a:r>
              <a:rPr lang="en-US" dirty="0"/>
              <a:t>Light and pressure</a:t>
            </a:r>
          </a:p>
          <a:p>
            <a:endParaRPr lang="en-US" dirty="0"/>
          </a:p>
        </p:txBody>
      </p:sp>
      <p:pic>
        <p:nvPicPr>
          <p:cNvPr id="23556" name="Picture 5" descr="plankton"/>
          <p:cNvPicPr>
            <a:picLocks noChangeAspect="1" noChangeArrowheads="1"/>
          </p:cNvPicPr>
          <p:nvPr/>
        </p:nvPicPr>
        <p:blipFill>
          <a:blip r:embed="rId2" cstate="print"/>
          <a:srcRect/>
          <a:stretch>
            <a:fillRect/>
          </a:stretch>
        </p:blipFill>
        <p:spPr bwMode="auto">
          <a:xfrm>
            <a:off x="6629400" y="4038600"/>
            <a:ext cx="1568669" cy="1828800"/>
          </a:xfrm>
          <a:prstGeom prst="rect">
            <a:avLst/>
          </a:prstGeom>
          <a:noFill/>
          <a:ln w="9525">
            <a:noFill/>
            <a:miter lim="800000"/>
            <a:headEnd/>
            <a:tailEnd/>
          </a:ln>
        </p:spPr>
      </p:pic>
      <p:sp>
        <p:nvSpPr>
          <p:cNvPr id="23557" name="Text Box 6"/>
          <p:cNvSpPr txBox="1">
            <a:spLocks noChangeArrowheads="1"/>
          </p:cNvSpPr>
          <p:nvPr/>
        </p:nvSpPr>
        <p:spPr bwMode="auto">
          <a:xfrm>
            <a:off x="5943600" y="6019800"/>
            <a:ext cx="2362200" cy="457200"/>
          </a:xfrm>
          <a:prstGeom prst="rect">
            <a:avLst/>
          </a:prstGeom>
          <a:noFill/>
          <a:ln w="9525">
            <a:noFill/>
            <a:miter lim="800000"/>
            <a:headEnd/>
            <a:tailEnd/>
          </a:ln>
        </p:spPr>
        <p:txBody>
          <a:bodyPr>
            <a:spAutoFit/>
          </a:bodyPr>
          <a:lstStyle/>
          <a:p>
            <a:pPr>
              <a:spcBef>
                <a:spcPct val="50000"/>
              </a:spcBef>
            </a:pPr>
            <a:r>
              <a:rPr lang="en-US" sz="1200"/>
              <a:t>http://ricksaphire.com/Photos/plankton.jpg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Zones</a:t>
            </a:r>
          </a:p>
        </p:txBody>
      </p:sp>
      <p:sp>
        <p:nvSpPr>
          <p:cNvPr id="3" name="Content Placeholder 2"/>
          <p:cNvSpPr>
            <a:spLocks noGrp="1"/>
          </p:cNvSpPr>
          <p:nvPr>
            <p:ph idx="1"/>
          </p:nvPr>
        </p:nvSpPr>
        <p:spPr/>
        <p:txBody>
          <a:bodyPr/>
          <a:lstStyle/>
          <a:p>
            <a:r>
              <a:rPr lang="en-US" dirty="0"/>
              <a:t>In each zone, there are </a:t>
            </a:r>
            <a:r>
              <a:rPr lang="en-US" dirty="0" err="1"/>
              <a:t>distict</a:t>
            </a:r>
            <a:r>
              <a:rPr lang="en-US" dirty="0"/>
              <a:t> physical factors such as the </a:t>
            </a:r>
            <a:r>
              <a:rPr lang="en-US" b="1" dirty="0"/>
              <a:t>temperature, pressure and light</a:t>
            </a:r>
            <a:r>
              <a:rPr lang="en-US" dirty="0"/>
              <a:t>. These factors help determine which organisms live where. Organisms in the oceans are classified by where they live and how they move!</a:t>
            </a:r>
          </a:p>
        </p:txBody>
      </p:sp>
    </p:spTree>
    <p:extLst>
      <p:ext uri="{BB962C8B-B14F-4D97-AF65-F5344CB8AC3E}">
        <p14:creationId xmlns:p14="http://schemas.microsoft.com/office/powerpoint/2010/main" val="1061771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Ocean Habitats and Zones</a:t>
            </a:r>
          </a:p>
        </p:txBody>
      </p:sp>
      <p:sp>
        <p:nvSpPr>
          <p:cNvPr id="29699" name="Rectangle 3"/>
          <p:cNvSpPr>
            <a:spLocks noGrp="1" noChangeArrowheads="1"/>
          </p:cNvSpPr>
          <p:nvPr>
            <p:ph type="body" idx="1"/>
          </p:nvPr>
        </p:nvSpPr>
        <p:spPr/>
        <p:txBody>
          <a:bodyPr/>
          <a:lstStyle/>
          <a:p>
            <a:pPr eaLnBrk="1" hangingPunct="1"/>
            <a:r>
              <a:rPr lang="en-US" b="1"/>
              <a:t>Plankton</a:t>
            </a:r>
            <a:r>
              <a:rPr lang="en-US"/>
              <a:t> is the habitat zone of microscopic algae, krill, jellyfish, young crustaceans, and fish. These organisms float &amp; move with the waves and currents</a:t>
            </a:r>
            <a:r>
              <a:rPr lang="en-US" b="1" i="1"/>
              <a:t>. </a:t>
            </a:r>
            <a:r>
              <a:rPr lang="en-US" b="1" i="1">
                <a:solidFill>
                  <a:schemeClr val="bg2"/>
                </a:solidFill>
              </a:rPr>
              <a:t>Phytoplankton</a:t>
            </a:r>
            <a:r>
              <a:rPr lang="en-US"/>
              <a:t> are algae, diatoms, . . (plants) and </a:t>
            </a:r>
            <a:r>
              <a:rPr lang="en-US" b="1" i="1">
                <a:solidFill>
                  <a:schemeClr val="hlink"/>
                </a:solidFill>
              </a:rPr>
              <a:t>Zooplankton</a:t>
            </a:r>
            <a:r>
              <a:rPr lang="en-US"/>
              <a:t> are animal. </a:t>
            </a:r>
          </a:p>
        </p:txBody>
      </p:sp>
      <p:pic>
        <p:nvPicPr>
          <p:cNvPr id="29700" name="Picture 4" descr="MCj03581410000[1]"/>
          <p:cNvPicPr>
            <a:picLocks noChangeAspect="1" noChangeArrowheads="1"/>
          </p:cNvPicPr>
          <p:nvPr/>
        </p:nvPicPr>
        <p:blipFill>
          <a:blip r:embed="rId2" cstate="print"/>
          <a:srcRect/>
          <a:stretch>
            <a:fillRect/>
          </a:stretch>
        </p:blipFill>
        <p:spPr bwMode="auto">
          <a:xfrm>
            <a:off x="3657600" y="4572000"/>
            <a:ext cx="1806575" cy="1343025"/>
          </a:xfrm>
          <a:prstGeom prst="rect">
            <a:avLst/>
          </a:prstGeom>
          <a:noFill/>
          <a:ln w="9525">
            <a:noFill/>
            <a:miter lim="800000"/>
            <a:headEnd/>
            <a:tailEnd/>
          </a:ln>
        </p:spPr>
      </p:pic>
      <p:pic>
        <p:nvPicPr>
          <p:cNvPr id="29701" name="Picture 6" descr="protis3">
            <a:hlinkClick r:id="rId3"/>
          </p:cNvPr>
          <p:cNvPicPr>
            <a:picLocks noChangeAspect="1" noChangeArrowheads="1"/>
          </p:cNvPicPr>
          <p:nvPr/>
        </p:nvPicPr>
        <p:blipFill>
          <a:blip r:embed="rId4" cstate="print"/>
          <a:srcRect/>
          <a:stretch>
            <a:fillRect/>
          </a:stretch>
        </p:blipFill>
        <p:spPr bwMode="auto">
          <a:xfrm>
            <a:off x="6553200" y="4648200"/>
            <a:ext cx="1752600" cy="1216025"/>
          </a:xfrm>
          <a:prstGeom prst="rect">
            <a:avLst/>
          </a:prstGeom>
          <a:noFill/>
          <a:ln w="9525">
            <a:noFill/>
            <a:miter lim="800000"/>
            <a:headEnd/>
            <a:tailEnd/>
          </a:ln>
        </p:spPr>
      </p:pic>
      <p:pic>
        <p:nvPicPr>
          <p:cNvPr id="29702" name="Picture 8" descr="krill">
            <a:hlinkClick r:id="rId5"/>
          </p:cNvPr>
          <p:cNvPicPr>
            <a:picLocks noChangeAspect="1" noChangeArrowheads="1"/>
          </p:cNvPicPr>
          <p:nvPr/>
        </p:nvPicPr>
        <p:blipFill>
          <a:blip r:embed="rId6" cstate="print"/>
          <a:srcRect/>
          <a:stretch>
            <a:fillRect/>
          </a:stretch>
        </p:blipFill>
        <p:spPr bwMode="auto">
          <a:xfrm>
            <a:off x="762000" y="4953000"/>
            <a:ext cx="1676400" cy="115728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Ocean Habitats and Zones</a:t>
            </a:r>
          </a:p>
        </p:txBody>
      </p:sp>
      <p:sp>
        <p:nvSpPr>
          <p:cNvPr id="30723" name="Rectangle 3"/>
          <p:cNvSpPr>
            <a:spLocks noGrp="1" noChangeArrowheads="1"/>
          </p:cNvSpPr>
          <p:nvPr>
            <p:ph type="body" idx="1"/>
          </p:nvPr>
        </p:nvSpPr>
        <p:spPr/>
        <p:txBody>
          <a:bodyPr/>
          <a:lstStyle/>
          <a:p>
            <a:pPr eaLnBrk="1" hangingPunct="1"/>
            <a:r>
              <a:rPr lang="en-US" b="1"/>
              <a:t>Nekton</a:t>
            </a:r>
            <a:r>
              <a:rPr lang="en-US"/>
              <a:t> are the classification of large fish, mammals, reptiles,  . . . They are animals that can move freely throughout the ocean. Ex. Squid, whales, sharks, fish, seals, . . </a:t>
            </a:r>
          </a:p>
        </p:txBody>
      </p:sp>
      <p:pic>
        <p:nvPicPr>
          <p:cNvPr id="30724" name="Picture 4" descr="MPj04317670000[1]"/>
          <p:cNvPicPr>
            <a:picLocks noChangeAspect="1" noChangeArrowheads="1"/>
          </p:cNvPicPr>
          <p:nvPr/>
        </p:nvPicPr>
        <p:blipFill>
          <a:blip r:embed="rId2" cstate="print"/>
          <a:srcRect/>
          <a:stretch>
            <a:fillRect/>
          </a:stretch>
        </p:blipFill>
        <p:spPr bwMode="auto">
          <a:xfrm>
            <a:off x="6172200" y="3733800"/>
            <a:ext cx="1600200" cy="1371600"/>
          </a:xfrm>
          <a:prstGeom prst="rect">
            <a:avLst/>
          </a:prstGeom>
          <a:noFill/>
          <a:ln w="9525">
            <a:noFill/>
            <a:miter lim="800000"/>
            <a:headEnd/>
            <a:tailEnd/>
          </a:ln>
        </p:spPr>
      </p:pic>
      <p:pic>
        <p:nvPicPr>
          <p:cNvPr id="30725" name="Picture 6" descr="MPj02555390000[1]"/>
          <p:cNvPicPr>
            <a:picLocks noChangeAspect="1" noChangeArrowheads="1"/>
          </p:cNvPicPr>
          <p:nvPr/>
        </p:nvPicPr>
        <p:blipFill>
          <a:blip r:embed="rId3" cstate="print"/>
          <a:srcRect/>
          <a:stretch>
            <a:fillRect/>
          </a:stretch>
        </p:blipFill>
        <p:spPr bwMode="auto">
          <a:xfrm>
            <a:off x="990600" y="4114800"/>
            <a:ext cx="1260475" cy="1905000"/>
          </a:xfrm>
          <a:prstGeom prst="rect">
            <a:avLst/>
          </a:prstGeom>
          <a:noFill/>
          <a:ln w="9525">
            <a:noFill/>
            <a:miter lim="800000"/>
            <a:headEnd/>
            <a:tailEnd/>
          </a:ln>
        </p:spPr>
      </p:pic>
      <p:pic>
        <p:nvPicPr>
          <p:cNvPr id="30726" name="Picture 7" descr="MPj02628250000[1]"/>
          <p:cNvPicPr>
            <a:picLocks noChangeAspect="1" noChangeArrowheads="1"/>
          </p:cNvPicPr>
          <p:nvPr/>
        </p:nvPicPr>
        <p:blipFill>
          <a:blip r:embed="rId4" cstate="print"/>
          <a:srcRect/>
          <a:stretch>
            <a:fillRect/>
          </a:stretch>
        </p:blipFill>
        <p:spPr bwMode="auto">
          <a:xfrm>
            <a:off x="3429000" y="3962400"/>
            <a:ext cx="2057400" cy="1384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Ocean Habitats and  Zones</a:t>
            </a:r>
          </a:p>
        </p:txBody>
      </p:sp>
      <p:sp>
        <p:nvSpPr>
          <p:cNvPr id="31747" name="Rectangle 3"/>
          <p:cNvSpPr>
            <a:spLocks noGrp="1" noChangeArrowheads="1"/>
          </p:cNvSpPr>
          <p:nvPr>
            <p:ph type="body" idx="1"/>
          </p:nvPr>
        </p:nvSpPr>
        <p:spPr/>
        <p:txBody>
          <a:bodyPr/>
          <a:lstStyle/>
          <a:p>
            <a:pPr eaLnBrk="1" hangingPunct="1"/>
            <a:r>
              <a:rPr lang="en-US" b="1"/>
              <a:t>Benthos</a:t>
            </a:r>
            <a:r>
              <a:rPr lang="en-US"/>
              <a:t> are animals that live on the seafloor. Some benthos move freely. Lobsters, sea stars, crabs would be an example. Some benthos are attached like sea anemones, corals, sponges. </a:t>
            </a:r>
          </a:p>
        </p:txBody>
      </p:sp>
      <p:pic>
        <p:nvPicPr>
          <p:cNvPr id="31748" name="Picture 4" descr="MCj04380450000[1]"/>
          <p:cNvPicPr>
            <a:picLocks noChangeAspect="1" noChangeArrowheads="1"/>
          </p:cNvPicPr>
          <p:nvPr/>
        </p:nvPicPr>
        <p:blipFill>
          <a:blip r:embed="rId2" cstate="print"/>
          <a:srcRect/>
          <a:stretch>
            <a:fillRect/>
          </a:stretch>
        </p:blipFill>
        <p:spPr bwMode="auto">
          <a:xfrm>
            <a:off x="762000" y="4267200"/>
            <a:ext cx="1524000" cy="1524000"/>
          </a:xfrm>
          <a:prstGeom prst="rect">
            <a:avLst/>
          </a:prstGeom>
          <a:noFill/>
          <a:ln w="9525">
            <a:noFill/>
            <a:miter lim="800000"/>
            <a:headEnd/>
            <a:tailEnd/>
          </a:ln>
        </p:spPr>
      </p:pic>
      <p:pic>
        <p:nvPicPr>
          <p:cNvPr id="31749" name="Picture 6" descr="MPj04017820000[1]"/>
          <p:cNvPicPr>
            <a:picLocks noChangeAspect="1" noChangeArrowheads="1"/>
          </p:cNvPicPr>
          <p:nvPr/>
        </p:nvPicPr>
        <p:blipFill>
          <a:blip r:embed="rId3" cstate="print"/>
          <a:srcRect/>
          <a:stretch>
            <a:fillRect/>
          </a:stretch>
        </p:blipFill>
        <p:spPr bwMode="auto">
          <a:xfrm>
            <a:off x="6781800" y="4267200"/>
            <a:ext cx="1524000" cy="1016000"/>
          </a:xfrm>
          <a:prstGeom prst="rect">
            <a:avLst/>
          </a:prstGeom>
          <a:noFill/>
          <a:ln w="9525">
            <a:noFill/>
            <a:miter lim="800000"/>
            <a:headEnd/>
            <a:tailEnd/>
          </a:ln>
        </p:spPr>
      </p:pic>
      <p:pic>
        <p:nvPicPr>
          <p:cNvPr id="31750" name="Picture 7" descr="MPj02554830000[1]"/>
          <p:cNvPicPr>
            <a:picLocks noChangeAspect="1" noChangeArrowheads="1"/>
          </p:cNvPicPr>
          <p:nvPr/>
        </p:nvPicPr>
        <p:blipFill>
          <a:blip r:embed="rId4" cstate="print"/>
          <a:srcRect/>
          <a:stretch>
            <a:fillRect/>
          </a:stretch>
        </p:blipFill>
        <p:spPr bwMode="auto">
          <a:xfrm>
            <a:off x="3352800" y="4114800"/>
            <a:ext cx="2895600" cy="1916113"/>
          </a:xfrm>
          <a:prstGeom prst="rect">
            <a:avLst/>
          </a:prstGeom>
          <a:noFill/>
          <a:ln w="9525">
            <a:noFill/>
            <a:miter lim="800000"/>
            <a:headEnd/>
            <a:tailEnd/>
          </a:ln>
        </p:spPr>
      </p:pic>
      <p:sp>
        <p:nvSpPr>
          <p:cNvPr id="31751" name="Rectangle 6"/>
          <p:cNvSpPr>
            <a:spLocks noChangeArrowheads="1"/>
          </p:cNvSpPr>
          <p:nvPr/>
        </p:nvSpPr>
        <p:spPr bwMode="auto">
          <a:xfrm>
            <a:off x="838200" y="6019800"/>
            <a:ext cx="6781800" cy="646113"/>
          </a:xfrm>
          <a:prstGeom prst="rect">
            <a:avLst/>
          </a:prstGeom>
          <a:noFill/>
          <a:ln w="9525">
            <a:noFill/>
            <a:miter lim="800000"/>
            <a:headEnd/>
            <a:tailEnd/>
          </a:ln>
        </p:spPr>
        <p:txBody>
          <a:bodyPr>
            <a:spAutoFit/>
          </a:bodyPr>
          <a:lstStyle/>
          <a:p>
            <a:r>
              <a:rPr lang="en-US" dirty="0">
                <a:hlinkClick r:id="rId5"/>
              </a:rPr>
              <a:t>http://www.youtube.com/watch?v=PwyAHjf0-4g</a:t>
            </a:r>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Habitats of the Ocean</a:t>
            </a:r>
          </a:p>
        </p:txBody>
      </p:sp>
      <p:sp>
        <p:nvSpPr>
          <p:cNvPr id="3" name="Content Placeholder 2"/>
          <p:cNvSpPr>
            <a:spLocks noGrp="1"/>
          </p:cNvSpPr>
          <p:nvPr>
            <p:ph sz="half" idx="1"/>
          </p:nvPr>
        </p:nvSpPr>
        <p:spPr/>
        <p:txBody>
          <a:bodyPr/>
          <a:lstStyle/>
          <a:p>
            <a:r>
              <a:rPr lang="en-US" dirty="0"/>
              <a:t>Intertidal zone- salt marshes and sandy beaches</a:t>
            </a:r>
          </a:p>
          <a:p>
            <a:r>
              <a:rPr lang="en-US" dirty="0" err="1"/>
              <a:t>Neretic</a:t>
            </a:r>
            <a:r>
              <a:rPr lang="en-US" dirty="0"/>
              <a:t> Zone- coral reefs and kelp forests</a:t>
            </a:r>
          </a:p>
          <a:p>
            <a:r>
              <a:rPr lang="en-US" dirty="0"/>
              <a:t>Open ocean- Pelagic zone and hydrothermal vents</a:t>
            </a:r>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cstate="print"/>
          <a:stretch>
            <a:fillRect/>
          </a:stretch>
        </p:blipFill>
        <p:spPr>
          <a:xfrm>
            <a:off x="6172200" y="4842237"/>
            <a:ext cx="2731977" cy="1762125"/>
          </a:xfrm>
          <a:prstGeom prst="rect">
            <a:avLst/>
          </a:prstGeom>
        </p:spPr>
      </p:pic>
      <p:pic>
        <p:nvPicPr>
          <p:cNvPr id="6" name="Picture 5"/>
          <p:cNvPicPr>
            <a:picLocks noChangeAspect="1"/>
          </p:cNvPicPr>
          <p:nvPr/>
        </p:nvPicPr>
        <p:blipFill>
          <a:blip r:embed="rId3" cstate="print"/>
          <a:stretch>
            <a:fillRect/>
          </a:stretch>
        </p:blipFill>
        <p:spPr>
          <a:xfrm>
            <a:off x="4463312" y="3089182"/>
            <a:ext cx="2652207" cy="1807581"/>
          </a:xfrm>
          <a:prstGeom prst="rect">
            <a:avLst/>
          </a:prstGeom>
        </p:spPr>
      </p:pic>
      <p:pic>
        <p:nvPicPr>
          <p:cNvPr id="7" name="Picture 6"/>
          <p:cNvPicPr>
            <a:picLocks noChangeAspect="1"/>
          </p:cNvPicPr>
          <p:nvPr/>
        </p:nvPicPr>
        <p:blipFill>
          <a:blip r:embed="rId4" cstate="print"/>
          <a:stretch>
            <a:fillRect/>
          </a:stretch>
        </p:blipFill>
        <p:spPr>
          <a:xfrm>
            <a:off x="6021177" y="1219366"/>
            <a:ext cx="2698111" cy="1793450"/>
          </a:xfrm>
          <a:prstGeom prst="rect">
            <a:avLst/>
          </a:prstGeom>
        </p:spPr>
      </p:pic>
    </p:spTree>
    <p:extLst>
      <p:ext uri="{BB962C8B-B14F-4D97-AF65-F5344CB8AC3E}">
        <p14:creationId xmlns:p14="http://schemas.microsoft.com/office/powerpoint/2010/main" val="3049160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Classwork</a:t>
            </a:r>
            <a:endParaRPr lang="en-US" dirty="0"/>
          </a:p>
        </p:txBody>
      </p:sp>
      <p:sp>
        <p:nvSpPr>
          <p:cNvPr id="3" name="Content Placeholder 2"/>
          <p:cNvSpPr>
            <a:spLocks noGrp="1"/>
          </p:cNvSpPr>
          <p:nvPr>
            <p:ph idx="1"/>
          </p:nvPr>
        </p:nvSpPr>
        <p:spPr/>
        <p:txBody>
          <a:bodyPr/>
          <a:lstStyle/>
          <a:p>
            <a:r>
              <a:rPr lang="en-US" dirty="0"/>
              <a:t>Using the information in your notes complete the foldable and answer the questions. You will need:</a:t>
            </a:r>
          </a:p>
          <a:p>
            <a:endParaRPr lang="en-US" dirty="0"/>
          </a:p>
          <a:p>
            <a:r>
              <a:rPr lang="en-US" dirty="0"/>
              <a:t>Blue paper</a:t>
            </a:r>
          </a:p>
          <a:p>
            <a:r>
              <a:rPr lang="en-US" dirty="0"/>
              <a:t>Glue</a:t>
            </a:r>
          </a:p>
          <a:p>
            <a:r>
              <a:rPr lang="en-US" dirty="0"/>
              <a:t>Scissors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Blue Planet</a:t>
            </a:r>
          </a:p>
        </p:txBody>
      </p:sp>
      <p:sp>
        <p:nvSpPr>
          <p:cNvPr id="3" name="Content Placeholder 2"/>
          <p:cNvSpPr>
            <a:spLocks noGrp="1"/>
          </p:cNvSpPr>
          <p:nvPr>
            <p:ph idx="1"/>
          </p:nvPr>
        </p:nvSpPr>
        <p:spPr/>
        <p:txBody>
          <a:bodyPr/>
          <a:lstStyle/>
          <a:p>
            <a:r>
              <a:rPr lang="en-US" dirty="0"/>
              <a:t>The Deep</a:t>
            </a:r>
          </a:p>
          <a:p>
            <a:r>
              <a:rPr lang="en-US" dirty="0"/>
              <a:t>One of the most interesting of habitats. The Deep is home to many interesting species. </a:t>
            </a:r>
          </a:p>
          <a:p>
            <a:r>
              <a:rPr lang="en-US" dirty="0"/>
              <a:t>Answer questions #13- 20.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Ocean Pollution</a:t>
            </a:r>
          </a:p>
        </p:txBody>
      </p:sp>
      <p:sp>
        <p:nvSpPr>
          <p:cNvPr id="32771" name="Rectangle 4"/>
          <p:cNvSpPr>
            <a:spLocks noGrp="1" noChangeArrowheads="1"/>
          </p:cNvSpPr>
          <p:nvPr>
            <p:ph type="body" sz="half" idx="1"/>
          </p:nvPr>
        </p:nvSpPr>
        <p:spPr/>
        <p:txBody>
          <a:bodyPr/>
          <a:lstStyle/>
          <a:p>
            <a:pPr eaLnBrk="1" hangingPunct="1">
              <a:lnSpc>
                <a:spcPct val="90000"/>
              </a:lnSpc>
            </a:pPr>
            <a:r>
              <a:rPr lang="en-US" sz="1600" dirty="0">
                <a:hlinkClick r:id="rId2"/>
              </a:rPr>
              <a:t>http://www.youtube.com/watch?v=Ku5dgUtXcLo&amp;feature=related</a:t>
            </a:r>
            <a:endParaRPr lang="en-US" sz="1600" dirty="0"/>
          </a:p>
          <a:p>
            <a:pPr eaLnBrk="1" hangingPunct="1">
              <a:lnSpc>
                <a:spcPct val="90000"/>
              </a:lnSpc>
              <a:buFont typeface="Wingdings" pitchFamily="2" charset="2"/>
              <a:buNone/>
            </a:pPr>
            <a:r>
              <a:rPr lang="en-US" dirty="0"/>
              <a:t>Only </a:t>
            </a:r>
            <a:r>
              <a:rPr lang="en-US" b="1" dirty="0"/>
              <a:t>20%</a:t>
            </a:r>
            <a:r>
              <a:rPr lang="en-US" dirty="0"/>
              <a:t> of all pollutants in the waterways are caused by water activities. </a:t>
            </a:r>
          </a:p>
          <a:p>
            <a:pPr eaLnBrk="1" hangingPunct="1">
              <a:lnSpc>
                <a:spcPct val="90000"/>
              </a:lnSpc>
            </a:pPr>
            <a:r>
              <a:rPr lang="en-US" dirty="0"/>
              <a:t>Of that, cruise ships account for much of the 20% with grey water, raw sewage and bilge water.</a:t>
            </a:r>
          </a:p>
        </p:txBody>
      </p:sp>
      <p:sp>
        <p:nvSpPr>
          <p:cNvPr id="32772" name="Rectangle 5"/>
          <p:cNvSpPr>
            <a:spLocks noGrp="1" noChangeArrowheads="1"/>
          </p:cNvSpPr>
          <p:nvPr>
            <p:ph type="body" sz="half" idx="2"/>
          </p:nvPr>
        </p:nvSpPr>
        <p:spPr/>
        <p:txBody>
          <a:bodyPr/>
          <a:lstStyle/>
          <a:p>
            <a:pPr eaLnBrk="1" hangingPunct="1">
              <a:lnSpc>
                <a:spcPct val="90000"/>
              </a:lnSpc>
            </a:pPr>
            <a:r>
              <a:rPr lang="en-US" b="1" dirty="0"/>
              <a:t>Grey</a:t>
            </a:r>
            <a:r>
              <a:rPr lang="en-US" dirty="0"/>
              <a:t> water refers to wastewater full of detergents, soaps, . . Bilge water includes oil, diesel fuel, and other pollutants.</a:t>
            </a:r>
          </a:p>
          <a:p>
            <a:pPr eaLnBrk="1" hangingPunct="1">
              <a:lnSpc>
                <a:spcPct val="90000"/>
              </a:lnSpc>
            </a:pPr>
            <a:r>
              <a:rPr lang="en-US" b="1" dirty="0"/>
              <a:t>Littering</a:t>
            </a:r>
            <a:r>
              <a:rPr lang="en-US" dirty="0"/>
              <a:t> endangers marine wildlife</a:t>
            </a:r>
          </a:p>
          <a:p>
            <a:pPr eaLnBrk="1" hangingPunct="1">
              <a:lnSpc>
                <a:spcPct val="90000"/>
              </a:lnSpc>
            </a:pPr>
            <a:endParaRPr lang="en-US" dirty="0"/>
          </a:p>
        </p:txBody>
      </p:sp>
      <p:pic>
        <p:nvPicPr>
          <p:cNvPr id="32773" name="Picture 7" descr="moore-trashed-pacificnov03a"/>
          <p:cNvPicPr>
            <a:picLocks noChangeAspect="1" noChangeArrowheads="1"/>
          </p:cNvPicPr>
          <p:nvPr/>
        </p:nvPicPr>
        <p:blipFill>
          <a:blip r:embed="rId3" cstate="print"/>
          <a:srcRect/>
          <a:stretch>
            <a:fillRect/>
          </a:stretch>
        </p:blipFill>
        <p:spPr bwMode="auto">
          <a:xfrm>
            <a:off x="4495800" y="4800600"/>
            <a:ext cx="2054225" cy="1541463"/>
          </a:xfrm>
          <a:prstGeom prst="rect">
            <a:avLst/>
          </a:prstGeom>
          <a:noFill/>
          <a:ln w="9525">
            <a:noFill/>
            <a:miter lim="800000"/>
            <a:headEnd/>
            <a:tailEnd/>
          </a:ln>
        </p:spPr>
      </p:pic>
      <p:pic>
        <p:nvPicPr>
          <p:cNvPr id="32774" name="Picture 8" descr="plasticpollution"/>
          <p:cNvPicPr>
            <a:picLocks noChangeAspect="1" noChangeArrowheads="1"/>
          </p:cNvPicPr>
          <p:nvPr/>
        </p:nvPicPr>
        <p:blipFill>
          <a:blip r:embed="rId4" cstate="print"/>
          <a:srcRect/>
          <a:stretch>
            <a:fillRect/>
          </a:stretch>
        </p:blipFill>
        <p:spPr bwMode="auto">
          <a:xfrm>
            <a:off x="4572000" y="228600"/>
            <a:ext cx="1257300" cy="9620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Properties of Water</a:t>
            </a:r>
          </a:p>
        </p:txBody>
      </p:sp>
      <p:sp>
        <p:nvSpPr>
          <p:cNvPr id="7171" name="Rectangle 3"/>
          <p:cNvSpPr>
            <a:spLocks noGrp="1" noChangeArrowheads="1"/>
          </p:cNvSpPr>
          <p:nvPr>
            <p:ph type="body" idx="1"/>
          </p:nvPr>
        </p:nvSpPr>
        <p:spPr>
          <a:xfrm>
            <a:off x="381000" y="1600200"/>
            <a:ext cx="7924800" cy="4419600"/>
          </a:xfrm>
        </p:spPr>
        <p:txBody>
          <a:bodyPr/>
          <a:lstStyle/>
          <a:p>
            <a:pPr eaLnBrk="1" hangingPunct="1">
              <a:lnSpc>
                <a:spcPct val="90000"/>
              </a:lnSpc>
            </a:pPr>
            <a:r>
              <a:rPr lang="en-US" b="1"/>
              <a:t>Cohesion</a:t>
            </a:r>
            <a:r>
              <a:rPr lang="en-US"/>
              <a:t>- the attractive force between water molecules due to the polarity ex. # of drops of water on a penny</a:t>
            </a:r>
          </a:p>
          <a:p>
            <a:pPr eaLnBrk="1" hangingPunct="1">
              <a:lnSpc>
                <a:spcPct val="90000"/>
              </a:lnSpc>
            </a:pPr>
            <a:r>
              <a:rPr lang="en-US" b="1"/>
              <a:t>Specific Heat-</a:t>
            </a:r>
            <a:r>
              <a:rPr lang="en-US"/>
              <a:t>the amount of heat to raise 1 gram of a material 1</a:t>
            </a:r>
            <a:r>
              <a:rPr lang="en-US" baseline="30000"/>
              <a:t>0</a:t>
            </a:r>
            <a:r>
              <a:rPr lang="en-US"/>
              <a:t>C. Water has a specific heat of 4.179 J/g</a:t>
            </a:r>
            <a:r>
              <a:rPr lang="en-US" baseline="30000"/>
              <a:t>0</a:t>
            </a:r>
            <a:r>
              <a:rPr lang="en-US"/>
              <a:t>C.ex.ocean water may not reach 25</a:t>
            </a:r>
            <a:r>
              <a:rPr lang="en-US" baseline="30000"/>
              <a:t>0</a:t>
            </a:r>
            <a:r>
              <a:rPr lang="en-US"/>
              <a:t>C till late July even though there have been 20 days with temperature of 35</a:t>
            </a:r>
            <a:r>
              <a:rPr lang="en-US" baseline="30000"/>
              <a:t>0</a:t>
            </a:r>
            <a:r>
              <a:rPr lang="en-US"/>
              <a:t>C.</a:t>
            </a:r>
          </a:p>
          <a:p>
            <a:pPr eaLnBrk="1" hangingPunct="1">
              <a:lnSpc>
                <a:spcPct val="90000"/>
              </a:lnSpc>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a:t>Ocean Pollution</a:t>
            </a:r>
          </a:p>
        </p:txBody>
      </p:sp>
      <p:sp>
        <p:nvSpPr>
          <p:cNvPr id="33795" name="Rectangle 5"/>
          <p:cNvSpPr>
            <a:spLocks noGrp="1" noChangeArrowheads="1"/>
          </p:cNvSpPr>
          <p:nvPr>
            <p:ph type="body" sz="half" idx="1"/>
          </p:nvPr>
        </p:nvSpPr>
        <p:spPr/>
        <p:txBody>
          <a:bodyPr/>
          <a:lstStyle/>
          <a:p>
            <a:pPr eaLnBrk="1" hangingPunct="1">
              <a:lnSpc>
                <a:spcPct val="80000"/>
              </a:lnSpc>
            </a:pPr>
            <a:r>
              <a:rPr lang="en-US" sz="2400" dirty="0"/>
              <a:t>Estimates include:</a:t>
            </a:r>
          </a:p>
          <a:p>
            <a:pPr eaLnBrk="1" hangingPunct="1">
              <a:lnSpc>
                <a:spcPct val="80000"/>
              </a:lnSpc>
            </a:pPr>
            <a:r>
              <a:rPr lang="en-US" sz="2400" dirty="0"/>
              <a:t>100,000 deaths/year marine mammals</a:t>
            </a:r>
          </a:p>
          <a:p>
            <a:pPr eaLnBrk="1" hangingPunct="1">
              <a:lnSpc>
                <a:spcPct val="80000"/>
              </a:lnSpc>
            </a:pPr>
            <a:r>
              <a:rPr lang="en-US" sz="2400" dirty="0"/>
              <a:t>1,000,000 death/year sea birds</a:t>
            </a:r>
          </a:p>
          <a:p>
            <a:pPr eaLnBrk="1" hangingPunct="1">
              <a:lnSpc>
                <a:spcPct val="80000"/>
              </a:lnSpc>
            </a:pPr>
            <a:r>
              <a:rPr lang="en-US" sz="2400" dirty="0"/>
              <a:t>3-4,000,000 deaths/year of fish </a:t>
            </a:r>
          </a:p>
          <a:p>
            <a:pPr eaLnBrk="1" hangingPunct="1">
              <a:lnSpc>
                <a:spcPct val="80000"/>
              </a:lnSpc>
            </a:pPr>
            <a:r>
              <a:rPr lang="en-US" sz="1600" dirty="0">
                <a:hlinkClick r:id="rId2"/>
              </a:rPr>
              <a:t>http://www.youtube.com/watch?v=7KuP6x0Ushc</a:t>
            </a:r>
            <a:endParaRPr lang="en-US" sz="1600" dirty="0"/>
          </a:p>
          <a:p>
            <a:pPr eaLnBrk="1" hangingPunct="1">
              <a:lnSpc>
                <a:spcPct val="80000"/>
              </a:lnSpc>
            </a:pPr>
            <a:endParaRPr lang="en-US" sz="2400" dirty="0"/>
          </a:p>
          <a:p>
            <a:pPr eaLnBrk="1" hangingPunct="1">
              <a:lnSpc>
                <a:spcPct val="80000"/>
              </a:lnSpc>
            </a:pPr>
            <a:endParaRPr lang="en-US" sz="2400" dirty="0"/>
          </a:p>
        </p:txBody>
      </p:sp>
      <p:sp>
        <p:nvSpPr>
          <p:cNvPr id="33796" name="Rectangle 6"/>
          <p:cNvSpPr>
            <a:spLocks noGrp="1" noChangeArrowheads="1"/>
          </p:cNvSpPr>
          <p:nvPr>
            <p:ph type="body" sz="half" idx="2"/>
          </p:nvPr>
        </p:nvSpPr>
        <p:spPr/>
        <p:txBody>
          <a:bodyPr/>
          <a:lstStyle/>
          <a:p>
            <a:pPr eaLnBrk="1" hangingPunct="1">
              <a:lnSpc>
                <a:spcPct val="80000"/>
              </a:lnSpc>
            </a:pPr>
            <a:r>
              <a:rPr lang="en-US" sz="2400" b="1" dirty="0"/>
              <a:t>Plastic</a:t>
            </a:r>
            <a:r>
              <a:rPr lang="en-US" sz="2400" dirty="0"/>
              <a:t> pollution is ingested by marine animals and blocks the digestive tract or effects the swim bladder</a:t>
            </a:r>
          </a:p>
          <a:p>
            <a:pPr eaLnBrk="1" hangingPunct="1">
              <a:lnSpc>
                <a:spcPct val="80000"/>
              </a:lnSpc>
            </a:pPr>
            <a:r>
              <a:rPr lang="en-US" sz="2400" dirty="0"/>
              <a:t>Fishing line, six pack rings, abandoned traps entangle birds and fish by the gills</a:t>
            </a:r>
          </a:p>
          <a:p>
            <a:pPr eaLnBrk="1" hangingPunct="1">
              <a:lnSpc>
                <a:spcPct val="80000"/>
              </a:lnSpc>
            </a:pPr>
            <a:r>
              <a:rPr lang="en-US" sz="2400" dirty="0"/>
              <a:t>Ghost fishing traps marine mammals causing them to suffocate</a:t>
            </a:r>
          </a:p>
        </p:txBody>
      </p:sp>
      <p:pic>
        <p:nvPicPr>
          <p:cNvPr id="33797" name="Picture 8" descr="See full size image">
            <a:hlinkClick r:id="rId3"/>
          </p:cNvPr>
          <p:cNvPicPr>
            <a:picLocks noChangeAspect="1" noChangeArrowheads="1"/>
          </p:cNvPicPr>
          <p:nvPr/>
        </p:nvPicPr>
        <p:blipFill>
          <a:blip r:embed="rId4" cstate="print"/>
          <a:srcRect/>
          <a:stretch>
            <a:fillRect/>
          </a:stretch>
        </p:blipFill>
        <p:spPr bwMode="auto">
          <a:xfrm>
            <a:off x="1219200" y="4343400"/>
            <a:ext cx="1828800" cy="1676400"/>
          </a:xfrm>
          <a:prstGeom prst="rect">
            <a:avLst/>
          </a:prstGeom>
          <a:noFill/>
          <a:ln w="9525">
            <a:noFill/>
            <a:miter lim="800000"/>
            <a:headEnd/>
            <a:tailEnd/>
          </a:ln>
        </p:spPr>
      </p:pic>
      <p:pic>
        <p:nvPicPr>
          <p:cNvPr id="33798" name="Picture 10" descr="turtle"/>
          <p:cNvPicPr>
            <a:picLocks noChangeAspect="1" noChangeArrowheads="1"/>
          </p:cNvPicPr>
          <p:nvPr/>
        </p:nvPicPr>
        <p:blipFill>
          <a:blip r:embed="rId5" cstate="print"/>
          <a:srcRect/>
          <a:stretch>
            <a:fillRect/>
          </a:stretch>
        </p:blipFill>
        <p:spPr bwMode="auto">
          <a:xfrm>
            <a:off x="7010400" y="152400"/>
            <a:ext cx="1743075" cy="130968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Ocean Pollution</a:t>
            </a:r>
          </a:p>
        </p:txBody>
      </p:sp>
      <p:sp>
        <p:nvSpPr>
          <p:cNvPr id="34819" name="Content Placeholder 2"/>
          <p:cNvSpPr>
            <a:spLocks noGrp="1"/>
          </p:cNvSpPr>
          <p:nvPr>
            <p:ph sz="half" idx="1"/>
          </p:nvPr>
        </p:nvSpPr>
        <p:spPr>
          <a:xfrm>
            <a:off x="609600" y="1600200"/>
            <a:ext cx="4419600" cy="4648200"/>
          </a:xfrm>
        </p:spPr>
        <p:txBody>
          <a:bodyPr/>
          <a:lstStyle/>
          <a:p>
            <a:r>
              <a:rPr lang="en-US" sz="1800" dirty="0"/>
              <a:t>Over the last decade, scientists have discovered that this excess </a:t>
            </a:r>
            <a:r>
              <a:rPr lang="en-US" sz="1800" b="1" u="sng" dirty="0"/>
              <a:t>CO </a:t>
            </a:r>
            <a:r>
              <a:rPr lang="en-US" sz="1000" b="1" u="sng" dirty="0"/>
              <a:t>2 </a:t>
            </a:r>
            <a:r>
              <a:rPr lang="en-US" sz="1800" dirty="0"/>
              <a:t>is actually changing the chemistry of the sea and proving harmful for many forms of marine life. This process is known as </a:t>
            </a:r>
            <a:r>
              <a:rPr lang="en-US" sz="1800" b="1" u="sng" dirty="0"/>
              <a:t>ocean acidification.</a:t>
            </a:r>
          </a:p>
          <a:p>
            <a:r>
              <a:rPr lang="en-US" sz="1800" dirty="0"/>
              <a:t>A more acidic ocean could wipe out species, disrupt the food web and impact fishing, tourism and other water activities.</a:t>
            </a:r>
          </a:p>
          <a:p>
            <a:r>
              <a:rPr lang="en-US" sz="1800" dirty="0"/>
              <a:t>The change is happening fast -- and it will take fast action to slow or stop it. Over the last 250 years, oceans have absorbed 530 billion tons of </a:t>
            </a:r>
            <a:r>
              <a:rPr lang="en-US" sz="1800" b="1" dirty="0"/>
              <a:t>CO</a:t>
            </a:r>
            <a:r>
              <a:rPr lang="en-US" sz="1100" b="1" dirty="0"/>
              <a:t>2</a:t>
            </a:r>
            <a:r>
              <a:rPr lang="en-US" sz="1800" b="1" dirty="0"/>
              <a:t>, </a:t>
            </a:r>
            <a:r>
              <a:rPr lang="en-US" sz="1800" dirty="0"/>
              <a:t>triggering a </a:t>
            </a:r>
            <a:r>
              <a:rPr lang="en-US" sz="1800" u="sng" dirty="0">
                <a:hlinkClick r:id="rId2"/>
              </a:rPr>
              <a:t>30 percent increase</a:t>
            </a:r>
            <a:r>
              <a:rPr lang="en-US" sz="1800" dirty="0"/>
              <a:t> in ocean acidity</a:t>
            </a:r>
            <a:r>
              <a:rPr lang="en-US" sz="1800" i="1" dirty="0"/>
              <a:t>.</a:t>
            </a:r>
          </a:p>
          <a:p>
            <a:endParaRPr lang="en-US" dirty="0"/>
          </a:p>
        </p:txBody>
      </p:sp>
      <p:sp>
        <p:nvSpPr>
          <p:cNvPr id="34820" name="Content Placeholder 3"/>
          <p:cNvSpPr>
            <a:spLocks noGrp="1"/>
          </p:cNvSpPr>
          <p:nvPr>
            <p:ph sz="half" idx="2"/>
          </p:nvPr>
        </p:nvSpPr>
        <p:spPr/>
        <p:txBody>
          <a:bodyPr/>
          <a:lstStyle/>
          <a:p>
            <a:r>
              <a:rPr lang="en-US" sz="1800" dirty="0"/>
              <a:t>Researchers predict that if carbon emissions continue at their current rate, ocean acidity will more than double by </a:t>
            </a:r>
            <a:r>
              <a:rPr lang="en-US" sz="1800" b="1" dirty="0"/>
              <a:t>2100.</a:t>
            </a:r>
          </a:p>
          <a:p>
            <a:r>
              <a:rPr lang="en-US" sz="1800" dirty="0"/>
              <a:t>The polar regions will be the first to experience changes. The coral reefs are already experiencing </a:t>
            </a:r>
            <a:r>
              <a:rPr lang="en-US" sz="1800" b="1" dirty="0"/>
              <a:t>bleaching</a:t>
            </a:r>
            <a:r>
              <a:rPr lang="en-US" sz="1800" dirty="0"/>
              <a:t> due to acid in water.</a:t>
            </a:r>
            <a:endParaRPr lang="en-US" dirty="0"/>
          </a:p>
          <a:p>
            <a:endParaRPr lang="en-US" dirty="0"/>
          </a:p>
        </p:txBody>
      </p:sp>
      <p:pic>
        <p:nvPicPr>
          <p:cNvPr id="34821" name="Picture 4" descr="reef.jpg"/>
          <p:cNvPicPr>
            <a:picLocks noChangeAspect="1"/>
          </p:cNvPicPr>
          <p:nvPr/>
        </p:nvPicPr>
        <p:blipFill>
          <a:blip r:embed="rId3" cstate="print"/>
          <a:srcRect/>
          <a:stretch>
            <a:fillRect/>
          </a:stretch>
        </p:blipFill>
        <p:spPr bwMode="auto">
          <a:xfrm>
            <a:off x="5867400" y="4343400"/>
            <a:ext cx="1600200" cy="16033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a:t>Fresh Water Locations—Surface Water</a:t>
            </a:r>
          </a:p>
        </p:txBody>
      </p:sp>
      <p:sp>
        <p:nvSpPr>
          <p:cNvPr id="8195" name="Rectangle 3"/>
          <p:cNvSpPr>
            <a:spLocks noGrp="1" noChangeArrowheads="1"/>
          </p:cNvSpPr>
          <p:nvPr>
            <p:ph type="body" idx="1"/>
          </p:nvPr>
        </p:nvSpPr>
        <p:spPr/>
        <p:txBody>
          <a:bodyPr/>
          <a:lstStyle/>
          <a:p>
            <a:pPr eaLnBrk="1" hangingPunct="1"/>
            <a:r>
              <a:rPr lang="en-US"/>
              <a:t>What is the difference between a watershed and a river basin?</a:t>
            </a:r>
          </a:p>
          <a:p>
            <a:pPr lvl="1" eaLnBrk="1" hangingPunct="1"/>
            <a:r>
              <a:rPr lang="en-US"/>
              <a:t>Both terms describe land that drains into a river, stream or lake</a:t>
            </a:r>
          </a:p>
          <a:p>
            <a:pPr lvl="2" eaLnBrk="1" hangingPunct="1"/>
            <a:r>
              <a:rPr lang="en-US"/>
              <a:t>River Basin:  the term used to describe an area that drains into a large river</a:t>
            </a:r>
          </a:p>
          <a:p>
            <a:pPr lvl="2" eaLnBrk="1" hangingPunct="1"/>
            <a:r>
              <a:rPr lang="en-US"/>
              <a:t>Watershed:  the term used to describe an area that drains into a smaller river or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800" decel="100000"/>
                                        <p:tgtEl>
                                          <p:spTgt spid="8195">
                                            <p:txEl>
                                              <p:pRg st="0" end="0"/>
                                            </p:txEl>
                                          </p:spTgt>
                                        </p:tgtEl>
                                      </p:cBhvr>
                                    </p:animEffect>
                                    <p:anim calcmode="lin" valueType="num">
                                      <p:cBhvr>
                                        <p:cTn id="13" dur="800" decel="100000" fill="hold"/>
                                        <p:tgtEl>
                                          <p:spTgt spid="819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819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819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19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19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800" decel="100000"/>
                                        <p:tgtEl>
                                          <p:spTgt spid="8195">
                                            <p:txEl>
                                              <p:pRg st="1" end="1"/>
                                            </p:txEl>
                                          </p:spTgt>
                                        </p:tgtEl>
                                      </p:cBhvr>
                                    </p:animEffect>
                                    <p:anim calcmode="lin" valueType="num">
                                      <p:cBhvr>
                                        <p:cTn id="23" dur="800" decel="100000" fill="hold"/>
                                        <p:tgtEl>
                                          <p:spTgt spid="8195">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8195">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8195">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195">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19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8195">
                                            <p:txEl>
                                              <p:pRg st="2" end="2"/>
                                            </p:txEl>
                                          </p:spTgt>
                                        </p:tgtEl>
                                        <p:attrNameLst>
                                          <p:attrName>style.visibility</p:attrName>
                                        </p:attrNameLst>
                                      </p:cBhvr>
                                      <p:to>
                                        <p:strVal val="visible"/>
                                      </p:to>
                                    </p:set>
                                    <p:animEffect transition="in" filter="fade">
                                      <p:cBhvr>
                                        <p:cTn id="32" dur="800" decel="100000"/>
                                        <p:tgtEl>
                                          <p:spTgt spid="8195">
                                            <p:txEl>
                                              <p:pRg st="2" end="2"/>
                                            </p:txEl>
                                          </p:spTgt>
                                        </p:tgtEl>
                                      </p:cBhvr>
                                    </p:animEffect>
                                    <p:anim calcmode="lin" valueType="num">
                                      <p:cBhvr>
                                        <p:cTn id="33" dur="800" decel="100000" fill="hold"/>
                                        <p:tgtEl>
                                          <p:spTgt spid="819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819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819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19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19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8195">
                                            <p:txEl>
                                              <p:pRg st="3" end="3"/>
                                            </p:txEl>
                                          </p:spTgt>
                                        </p:tgtEl>
                                        <p:attrNameLst>
                                          <p:attrName>style.visibility</p:attrName>
                                        </p:attrNameLst>
                                      </p:cBhvr>
                                      <p:to>
                                        <p:strVal val="visible"/>
                                      </p:to>
                                    </p:set>
                                    <p:animEffect transition="in" filter="fade">
                                      <p:cBhvr>
                                        <p:cTn id="42" dur="800" decel="100000"/>
                                        <p:tgtEl>
                                          <p:spTgt spid="8195">
                                            <p:txEl>
                                              <p:pRg st="3" end="3"/>
                                            </p:txEl>
                                          </p:spTgt>
                                        </p:tgtEl>
                                      </p:cBhvr>
                                    </p:animEffect>
                                    <p:anim calcmode="lin" valueType="num">
                                      <p:cBhvr>
                                        <p:cTn id="43" dur="800" decel="100000" fill="hold"/>
                                        <p:tgtEl>
                                          <p:spTgt spid="8195">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8195">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8195">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195">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19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icture 004.jpg"/>
          <p:cNvPicPr>
            <a:picLocks noChangeAspect="1"/>
          </p:cNvPicPr>
          <p:nvPr/>
        </p:nvPicPr>
        <p:blipFill>
          <a:blip r:embed="rId2" cstate="print"/>
          <a:srcRect/>
          <a:stretch>
            <a:fillRect/>
          </a:stretch>
        </p:blipFill>
        <p:spPr bwMode="auto">
          <a:xfrm>
            <a:off x="1143000" y="1600200"/>
            <a:ext cx="5588000" cy="4191000"/>
          </a:xfrm>
          <a:prstGeom prst="rect">
            <a:avLst/>
          </a:prstGeom>
          <a:noFill/>
          <a:ln w="9525">
            <a:noFill/>
            <a:miter lim="800000"/>
            <a:headEnd/>
            <a:tailEnd/>
          </a:ln>
        </p:spPr>
      </p:pic>
      <p:sp>
        <p:nvSpPr>
          <p:cNvPr id="36867" name="TextBox 2"/>
          <p:cNvSpPr txBox="1">
            <a:spLocks noChangeArrowheads="1"/>
          </p:cNvSpPr>
          <p:nvPr/>
        </p:nvSpPr>
        <p:spPr bwMode="auto">
          <a:xfrm>
            <a:off x="685800" y="533400"/>
            <a:ext cx="6553200" cy="523875"/>
          </a:xfrm>
          <a:prstGeom prst="rect">
            <a:avLst/>
          </a:prstGeom>
          <a:noFill/>
          <a:ln w="9525">
            <a:noFill/>
            <a:miter lim="800000"/>
            <a:headEnd/>
            <a:tailEnd/>
          </a:ln>
        </p:spPr>
        <p:txBody>
          <a:bodyPr>
            <a:spAutoFit/>
          </a:bodyPr>
          <a:lstStyle/>
          <a:p>
            <a:r>
              <a:rPr lang="en-US" sz="2800" b="1"/>
              <a:t>Your ecological address: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earnnc.org/lp/media/maps/nc/Watersheds-NC-map.jpg"/>
          <p:cNvPicPr>
            <a:picLocks noChangeAspect="1" noChangeArrowheads="1"/>
          </p:cNvPicPr>
          <p:nvPr/>
        </p:nvPicPr>
        <p:blipFill>
          <a:blip r:embed="rId2" cstate="print"/>
          <a:srcRect/>
          <a:stretch>
            <a:fillRect/>
          </a:stretch>
        </p:blipFill>
        <p:spPr bwMode="auto">
          <a:xfrm>
            <a:off x="228600" y="1524000"/>
            <a:ext cx="8920163" cy="3962400"/>
          </a:xfrm>
          <a:prstGeom prst="rect">
            <a:avLst/>
          </a:prstGeom>
          <a:noFill/>
          <a:ln w="9525">
            <a:noFill/>
            <a:miter lim="800000"/>
            <a:headEnd/>
            <a:tailEnd/>
          </a:ln>
        </p:spPr>
      </p:pic>
      <p:sp>
        <p:nvSpPr>
          <p:cNvPr id="37891" name="TextBox 2"/>
          <p:cNvSpPr txBox="1">
            <a:spLocks noChangeArrowheads="1"/>
          </p:cNvSpPr>
          <p:nvPr/>
        </p:nvSpPr>
        <p:spPr bwMode="auto">
          <a:xfrm>
            <a:off x="1066800" y="4572000"/>
            <a:ext cx="4038600" cy="523875"/>
          </a:xfrm>
          <a:prstGeom prst="rect">
            <a:avLst/>
          </a:prstGeom>
          <a:noFill/>
          <a:ln w="9525">
            <a:noFill/>
            <a:miter lim="800000"/>
            <a:headEnd/>
            <a:tailEnd/>
          </a:ln>
        </p:spPr>
        <p:txBody>
          <a:bodyPr>
            <a:spAutoFit/>
          </a:bodyPr>
          <a:lstStyle/>
          <a:p>
            <a:r>
              <a:rPr lang="en-US" sz="2800" b="1"/>
              <a:t>Neuse River Basin</a:t>
            </a:r>
          </a:p>
        </p:txBody>
      </p:sp>
      <p:sp>
        <p:nvSpPr>
          <p:cNvPr id="6" name="Right Arrow 5"/>
          <p:cNvSpPr/>
          <p:nvPr/>
        </p:nvSpPr>
        <p:spPr>
          <a:xfrm rot="-2100000">
            <a:off x="3827463" y="3471863"/>
            <a:ext cx="2819400" cy="5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6"/>
          <p:cNvSpPr txBox="1">
            <a:spLocks noChangeArrowheads="1"/>
          </p:cNvSpPr>
          <p:nvPr/>
        </p:nvSpPr>
        <p:spPr bwMode="auto">
          <a:xfrm>
            <a:off x="4191000" y="5486400"/>
            <a:ext cx="4038600" cy="523875"/>
          </a:xfrm>
          <a:prstGeom prst="rect">
            <a:avLst/>
          </a:prstGeom>
          <a:noFill/>
          <a:ln w="9525">
            <a:noFill/>
            <a:miter lim="800000"/>
            <a:headEnd/>
            <a:tailEnd/>
          </a:ln>
        </p:spPr>
        <p:txBody>
          <a:bodyPr>
            <a:spAutoFit/>
          </a:bodyPr>
          <a:lstStyle/>
          <a:p>
            <a:r>
              <a:rPr lang="en-US" sz="2800" b="1"/>
              <a:t>Cape Fear River Basin</a:t>
            </a:r>
          </a:p>
        </p:txBody>
      </p:sp>
      <p:sp>
        <p:nvSpPr>
          <p:cNvPr id="8" name="Up Arrow 7"/>
          <p:cNvSpPr/>
          <p:nvPr/>
        </p:nvSpPr>
        <p:spPr>
          <a:xfrm rot="-1980000">
            <a:off x="6637338" y="4211638"/>
            <a:ext cx="7620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p:cNvSpPr txBox="1">
            <a:spLocks noChangeArrowheads="1"/>
          </p:cNvSpPr>
          <p:nvPr/>
        </p:nvSpPr>
        <p:spPr bwMode="auto">
          <a:xfrm>
            <a:off x="838200" y="457200"/>
            <a:ext cx="6172200" cy="369888"/>
          </a:xfrm>
          <a:prstGeom prst="rect">
            <a:avLst/>
          </a:prstGeom>
          <a:noFill/>
          <a:ln w="9525">
            <a:noFill/>
            <a:miter lim="800000"/>
            <a:headEnd/>
            <a:tailEnd/>
          </a:ln>
        </p:spPr>
        <p:txBody>
          <a:bodyPr>
            <a:spAutoFit/>
          </a:bodyPr>
          <a:lstStyle/>
          <a:p>
            <a:r>
              <a:rPr lang="en-US" b="1">
                <a:solidFill>
                  <a:schemeClr val="tx2"/>
                </a:solidFill>
              </a:rPr>
              <a:t>North Carolina’s 17 River Basins</a:t>
            </a:r>
          </a:p>
        </p:txBody>
      </p:sp>
      <p:sp>
        <p:nvSpPr>
          <p:cNvPr id="37896" name="TextBox 8"/>
          <p:cNvSpPr txBox="1">
            <a:spLocks noChangeArrowheads="1"/>
          </p:cNvSpPr>
          <p:nvPr/>
        </p:nvSpPr>
        <p:spPr bwMode="auto">
          <a:xfrm>
            <a:off x="381000" y="1905000"/>
            <a:ext cx="2057400" cy="646113"/>
          </a:xfrm>
          <a:prstGeom prst="rect">
            <a:avLst/>
          </a:prstGeom>
          <a:noFill/>
          <a:ln w="9525">
            <a:noFill/>
            <a:miter lim="800000"/>
            <a:headEnd/>
            <a:tailEnd/>
          </a:ln>
        </p:spPr>
        <p:txBody>
          <a:bodyPr>
            <a:spAutoFit/>
          </a:bodyPr>
          <a:lstStyle/>
          <a:p>
            <a:r>
              <a:rPr lang="en-US" b="1"/>
              <a:t>My ecological address is</a:t>
            </a:r>
            <a:r>
              <a:rPr lang="en-US"/>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800"/>
              <a:t>Fresh Water Locations—River Basins and Watersheds</a:t>
            </a:r>
          </a:p>
        </p:txBody>
      </p:sp>
      <p:sp>
        <p:nvSpPr>
          <p:cNvPr id="9219" name="Rectangle 3"/>
          <p:cNvSpPr>
            <a:spLocks noGrp="1" noChangeArrowheads="1"/>
          </p:cNvSpPr>
          <p:nvPr>
            <p:ph type="body" idx="1"/>
          </p:nvPr>
        </p:nvSpPr>
        <p:spPr/>
        <p:txBody>
          <a:bodyPr/>
          <a:lstStyle/>
          <a:p>
            <a:pPr eaLnBrk="1" hangingPunct="1"/>
            <a:r>
              <a:rPr lang="en-US"/>
              <a:t>Larger river basins are made up of many interconnected watersheds</a:t>
            </a:r>
          </a:p>
          <a:p>
            <a:pPr lvl="1" eaLnBrk="1" hangingPunct="1"/>
            <a:r>
              <a:rPr lang="en-US"/>
              <a:t>Example:  Cape Fear and Neuse River Basins are made of many small watersheds</a:t>
            </a:r>
          </a:p>
          <a:p>
            <a:pPr eaLnBrk="1" hangingPunct="1"/>
            <a:endParaRPr lang="en-US"/>
          </a:p>
          <a:p>
            <a:pPr eaLnBrk="1" hangingPunct="1"/>
            <a:r>
              <a:rPr lang="en-US"/>
              <a:t>The water in a watershed runs to the lowest point—a river, stream, lake, or ocean</a:t>
            </a:r>
          </a:p>
        </p:txBody>
      </p:sp>
      <p:pic>
        <p:nvPicPr>
          <p:cNvPr id="38916" name="Picture 3" descr="funnel2.jpg"/>
          <p:cNvPicPr>
            <a:picLocks noChangeAspect="1"/>
          </p:cNvPicPr>
          <p:nvPr/>
        </p:nvPicPr>
        <p:blipFill>
          <a:blip r:embed="rId3" cstate="print"/>
          <a:srcRect/>
          <a:stretch>
            <a:fillRect/>
          </a:stretch>
        </p:blipFill>
        <p:spPr bwMode="auto">
          <a:xfrm>
            <a:off x="0" y="4114800"/>
            <a:ext cx="1066800" cy="210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ppt_w*0.05"/>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anim calcmode="lin" valueType="num">
                                      <p:cBhvr>
                                        <p:cTn id="9" dur="500" fill="hold"/>
                                        <p:tgtEl>
                                          <p:spTgt spid="9218"/>
                                        </p:tgtEl>
                                        <p:attrNameLst>
                                          <p:attrName>ppt_x</p:attrName>
                                        </p:attrNameLst>
                                      </p:cBhvr>
                                      <p:tavLst>
                                        <p:tav tm="0">
                                          <p:val>
                                            <p:strVal val="#ppt_x-.2"/>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barn(inHorizontal)">
                                      <p:cBhvr>
                                        <p:cTn id="16" dur="500"/>
                                        <p:tgtEl>
                                          <p:spTgt spid="92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barn(inHorizontal)">
                                      <p:cBhvr>
                                        <p:cTn id="21" dur="500"/>
                                        <p:tgtEl>
                                          <p:spTgt spid="92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barn(inHorizontal)">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a:t>Fresh Water Locations—Rivers, Streams, and Lakes</a:t>
            </a:r>
          </a:p>
        </p:txBody>
      </p:sp>
      <p:sp>
        <p:nvSpPr>
          <p:cNvPr id="10243" name="Rectangle 3"/>
          <p:cNvSpPr>
            <a:spLocks noGrp="1" noChangeArrowheads="1"/>
          </p:cNvSpPr>
          <p:nvPr>
            <p:ph type="body" idx="1"/>
          </p:nvPr>
        </p:nvSpPr>
        <p:spPr/>
        <p:txBody>
          <a:bodyPr/>
          <a:lstStyle/>
          <a:p>
            <a:pPr eaLnBrk="1" hangingPunct="1">
              <a:lnSpc>
                <a:spcPct val="90000"/>
              </a:lnSpc>
            </a:pPr>
            <a:r>
              <a:rPr lang="en-US" sz="2800"/>
              <a:t>What is a river?</a:t>
            </a:r>
          </a:p>
          <a:p>
            <a:pPr lvl="1" eaLnBrk="1" hangingPunct="1">
              <a:lnSpc>
                <a:spcPct val="90000"/>
              </a:lnSpc>
            </a:pPr>
            <a:r>
              <a:rPr lang="en-US" sz="2400"/>
              <a:t>A large channel along which water is continually flowing down a slope—made of many streams that come together</a:t>
            </a:r>
          </a:p>
          <a:p>
            <a:pPr eaLnBrk="1" hangingPunct="1">
              <a:lnSpc>
                <a:spcPct val="90000"/>
              </a:lnSpc>
            </a:pPr>
            <a:r>
              <a:rPr lang="en-US" sz="2800"/>
              <a:t>What is a stream?</a:t>
            </a:r>
          </a:p>
          <a:p>
            <a:pPr lvl="1" eaLnBrk="1" hangingPunct="1">
              <a:lnSpc>
                <a:spcPct val="90000"/>
              </a:lnSpc>
            </a:pPr>
            <a:r>
              <a:rPr lang="en-US" sz="2400"/>
              <a:t>A small channel along which water is continually flowing down a slope—made of small gullies. These tributaries dump water into a larger river.</a:t>
            </a:r>
          </a:p>
          <a:p>
            <a:pPr eaLnBrk="1" hangingPunct="1">
              <a:lnSpc>
                <a:spcPct val="90000"/>
              </a:lnSpc>
            </a:pPr>
            <a:r>
              <a:rPr lang="en-US" sz="2800"/>
              <a:t>What is a lake?</a:t>
            </a:r>
          </a:p>
          <a:p>
            <a:pPr lvl="1" eaLnBrk="1" hangingPunct="1">
              <a:lnSpc>
                <a:spcPct val="90000"/>
              </a:lnSpc>
            </a:pPr>
            <a:r>
              <a:rPr lang="en-US" sz="2400"/>
              <a:t>A body of water of considerable size contained on a body of land; water collects in the basin over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2.5"/>
                                          </p:val>
                                        </p:tav>
                                        <p:tav tm="100000">
                                          <p:val>
                                            <p:strVal val="#ppt_w"/>
                                          </p:val>
                                        </p:tav>
                                      </p:tavLst>
                                    </p:anim>
                                    <p:anim calcmode="lin" valueType="num">
                                      <p:cBhvr>
                                        <p:cTn id="8" dur="500" fill="hold"/>
                                        <p:tgtEl>
                                          <p:spTgt spid="10242"/>
                                        </p:tgtEl>
                                        <p:attrNameLst>
                                          <p:attrName>ppt_h</p:attrName>
                                        </p:attrNameLst>
                                      </p:cBhvr>
                                      <p:tavLst>
                                        <p:tav tm="0">
                                          <p:val>
                                            <p:strVal val="#ppt_h*0.01"/>
                                          </p:val>
                                        </p:tav>
                                        <p:tav tm="100000">
                                          <p:val>
                                            <p:strVal val="#ppt_h"/>
                                          </p:val>
                                        </p:tav>
                                      </p:tavLst>
                                    </p:anim>
                                    <p:anim calcmode="lin" valueType="num">
                                      <p:cBhvr>
                                        <p:cTn id="9" dur="500" fill="hold"/>
                                        <p:tgtEl>
                                          <p:spTgt spid="10242"/>
                                        </p:tgtEl>
                                        <p:attrNameLst>
                                          <p:attrName>ppt_x</p:attrName>
                                        </p:attrNameLst>
                                      </p:cBhvr>
                                      <p:tavLst>
                                        <p:tav tm="0">
                                          <p:val>
                                            <p:strVal val="#ppt_x"/>
                                          </p:val>
                                        </p:tav>
                                        <p:tav tm="100000">
                                          <p:val>
                                            <p:strVal val="#ppt_x"/>
                                          </p:val>
                                        </p:tav>
                                      </p:tavLst>
                                    </p:anim>
                                    <p:anim calcmode="lin" valueType="num">
                                      <p:cBhvr>
                                        <p:cTn id="10" dur="500" fill="hold"/>
                                        <p:tgtEl>
                                          <p:spTgt spid="10242"/>
                                        </p:tgtEl>
                                        <p:attrNameLst>
                                          <p:attrName>ppt_y</p:attrName>
                                        </p:attrNameLst>
                                      </p:cBhvr>
                                      <p:tavLst>
                                        <p:tav tm="0">
                                          <p:val>
                                            <p:strVal val="#ppt_h+1"/>
                                          </p:val>
                                        </p:tav>
                                        <p:tav tm="100000">
                                          <p:val>
                                            <p:strVal val="#ppt_y"/>
                                          </p:val>
                                        </p:tav>
                                      </p:tavLst>
                                    </p:anim>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fade">
                                      <p:cBhvr>
                                        <p:cTn id="16" dur="800" decel="100000"/>
                                        <p:tgtEl>
                                          <p:spTgt spid="10243">
                                            <p:txEl>
                                              <p:pRg st="0" end="0"/>
                                            </p:txEl>
                                          </p:spTgt>
                                        </p:tgtEl>
                                      </p:cBhvr>
                                    </p:animEffect>
                                    <p:anim calcmode="lin" valueType="num">
                                      <p:cBhvr>
                                        <p:cTn id="17"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0243">
                                            <p:txEl>
                                              <p:pRg st="1" end="1"/>
                                            </p:txEl>
                                          </p:spTgt>
                                        </p:tgtEl>
                                        <p:attrNameLst>
                                          <p:attrName>style.visibility</p:attrName>
                                        </p:attrNameLst>
                                      </p:cBhvr>
                                      <p:to>
                                        <p:strVal val="visible"/>
                                      </p:to>
                                    </p:set>
                                    <p:animEffect transition="in" filter="fade">
                                      <p:cBhvr>
                                        <p:cTn id="26" dur="800" decel="100000"/>
                                        <p:tgtEl>
                                          <p:spTgt spid="10243">
                                            <p:txEl>
                                              <p:pRg st="1" end="1"/>
                                            </p:txEl>
                                          </p:spTgt>
                                        </p:tgtEl>
                                      </p:cBhvr>
                                    </p:animEffect>
                                    <p:anim calcmode="lin" valueType="num">
                                      <p:cBhvr>
                                        <p:cTn id="27"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0243">
                                            <p:txEl>
                                              <p:pRg st="2" end="2"/>
                                            </p:txEl>
                                          </p:spTgt>
                                        </p:tgtEl>
                                        <p:attrNameLst>
                                          <p:attrName>style.visibility</p:attrName>
                                        </p:attrNameLst>
                                      </p:cBhvr>
                                      <p:to>
                                        <p:strVal val="visible"/>
                                      </p:to>
                                    </p:set>
                                    <p:animEffect transition="in" filter="fade">
                                      <p:cBhvr>
                                        <p:cTn id="36" dur="800" decel="100000"/>
                                        <p:tgtEl>
                                          <p:spTgt spid="10243">
                                            <p:txEl>
                                              <p:pRg st="2" end="2"/>
                                            </p:txEl>
                                          </p:spTgt>
                                        </p:tgtEl>
                                      </p:cBhvr>
                                    </p:animEffect>
                                    <p:anim calcmode="lin" valueType="num">
                                      <p:cBhvr>
                                        <p:cTn id="37"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0243">
                                            <p:txEl>
                                              <p:pRg st="3" end="3"/>
                                            </p:txEl>
                                          </p:spTgt>
                                        </p:tgtEl>
                                        <p:attrNameLst>
                                          <p:attrName>style.visibility</p:attrName>
                                        </p:attrNameLst>
                                      </p:cBhvr>
                                      <p:to>
                                        <p:strVal val="visible"/>
                                      </p:to>
                                    </p:set>
                                    <p:animEffect transition="in" filter="fade">
                                      <p:cBhvr>
                                        <p:cTn id="46" dur="800" decel="100000"/>
                                        <p:tgtEl>
                                          <p:spTgt spid="10243">
                                            <p:txEl>
                                              <p:pRg st="3" end="3"/>
                                            </p:txEl>
                                          </p:spTgt>
                                        </p:tgtEl>
                                      </p:cBhvr>
                                    </p:animEffect>
                                    <p:anim calcmode="lin" valueType="num">
                                      <p:cBhvr>
                                        <p:cTn id="47"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0243">
                                            <p:txEl>
                                              <p:pRg st="4" end="4"/>
                                            </p:txEl>
                                          </p:spTgt>
                                        </p:tgtEl>
                                        <p:attrNameLst>
                                          <p:attrName>style.visibility</p:attrName>
                                        </p:attrNameLst>
                                      </p:cBhvr>
                                      <p:to>
                                        <p:strVal val="visible"/>
                                      </p:to>
                                    </p:set>
                                    <p:animEffect transition="in" filter="fade">
                                      <p:cBhvr>
                                        <p:cTn id="56" dur="800" decel="100000"/>
                                        <p:tgtEl>
                                          <p:spTgt spid="10243">
                                            <p:txEl>
                                              <p:pRg st="4" end="4"/>
                                            </p:txEl>
                                          </p:spTgt>
                                        </p:tgtEl>
                                      </p:cBhvr>
                                    </p:animEffect>
                                    <p:anim calcmode="lin" valueType="num">
                                      <p:cBhvr>
                                        <p:cTn id="57"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0243">
                                            <p:txEl>
                                              <p:pRg st="5" end="5"/>
                                            </p:txEl>
                                          </p:spTgt>
                                        </p:tgtEl>
                                        <p:attrNameLst>
                                          <p:attrName>style.visibility</p:attrName>
                                        </p:attrNameLst>
                                      </p:cBhvr>
                                      <p:to>
                                        <p:strVal val="visible"/>
                                      </p:to>
                                    </p:set>
                                    <p:animEffect transition="in" filter="fade">
                                      <p:cBhvr>
                                        <p:cTn id="66" dur="800" decel="100000"/>
                                        <p:tgtEl>
                                          <p:spTgt spid="10243">
                                            <p:txEl>
                                              <p:pRg st="5" end="5"/>
                                            </p:txEl>
                                          </p:spTgt>
                                        </p:tgtEl>
                                      </p:cBhvr>
                                    </p:animEffect>
                                    <p:anim calcmode="lin" valueType="num">
                                      <p:cBhvr>
                                        <p:cTn id="67"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North Carolina Fall line</a:t>
            </a:r>
          </a:p>
        </p:txBody>
      </p:sp>
      <p:cxnSp>
        <p:nvCxnSpPr>
          <p:cNvPr id="9" name="Straight Arrow Connector 8"/>
          <p:cNvCxnSpPr/>
          <p:nvPr/>
        </p:nvCxnSpPr>
        <p:spPr>
          <a:xfrm flipH="1" flipV="1">
            <a:off x="4267200" y="4191000"/>
            <a:ext cx="228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64" name="Content Placeholder 6" descr="fallline2.gif"/>
          <p:cNvPicPr>
            <a:picLocks noGrp="1" noChangeAspect="1"/>
          </p:cNvPicPr>
          <p:nvPr>
            <p:ph idx="1"/>
          </p:nvPr>
        </p:nvPicPr>
        <p:blipFill>
          <a:blip r:embed="rId2" cstate="print"/>
          <a:srcRect/>
          <a:stretch>
            <a:fillRect/>
          </a:stretch>
        </p:blipFill>
        <p:spPr>
          <a:xfrm>
            <a:off x="381000" y="1676400"/>
            <a:ext cx="8356600" cy="3733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800"/>
              <a:t>Fresh Water Locations--Groundwater</a:t>
            </a:r>
          </a:p>
        </p:txBody>
      </p:sp>
      <p:sp>
        <p:nvSpPr>
          <p:cNvPr id="11267" name="Rectangle 3"/>
          <p:cNvSpPr>
            <a:spLocks noGrp="1" noChangeArrowheads="1"/>
          </p:cNvSpPr>
          <p:nvPr>
            <p:ph type="body" idx="1"/>
          </p:nvPr>
        </p:nvSpPr>
        <p:spPr/>
        <p:txBody>
          <a:bodyPr/>
          <a:lstStyle/>
          <a:p>
            <a:pPr eaLnBrk="1" hangingPunct="1"/>
            <a:r>
              <a:rPr lang="en-US"/>
              <a:t>What is groundwater?</a:t>
            </a:r>
          </a:p>
          <a:p>
            <a:pPr lvl="1" eaLnBrk="1" hangingPunct="1"/>
            <a:r>
              <a:rPr lang="en-US"/>
              <a:t>The water found in cracks and pores in sand, gravel and rocks below the earth’s surface</a:t>
            </a:r>
          </a:p>
          <a:p>
            <a:pPr eaLnBrk="1" hangingPunct="1"/>
            <a:r>
              <a:rPr lang="en-US"/>
              <a:t>What is an aquifer?</a:t>
            </a:r>
          </a:p>
          <a:p>
            <a:pPr lvl="1" eaLnBrk="1" hangingPunct="1"/>
            <a:r>
              <a:rPr lang="en-US"/>
              <a:t>A porous rock layer underground that is a reservoir for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5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1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500" fill="hold"/>
                                        <p:tgtEl>
                                          <p:spTgt spid="1126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126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126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267">
                                            <p:txEl>
                                              <p:pRg st="2" end="2"/>
                                            </p:txEl>
                                          </p:spTgt>
                                        </p:tgtEl>
                                        <p:attrNameLst>
                                          <p:attrName>style.visibility</p:attrName>
                                        </p:attrNameLst>
                                      </p:cBhvr>
                                      <p:to>
                                        <p:strVal val="visible"/>
                                      </p:to>
                                    </p:set>
                                    <p:anim calcmode="lin" valueType="num">
                                      <p:cBhvr>
                                        <p:cTn id="30" dur="500" fill="hold"/>
                                        <p:tgtEl>
                                          <p:spTgt spid="1126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1126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1126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1126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1126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 calcmode="lin" valueType="num">
                                      <p:cBhvr>
                                        <p:cTn id="39" dur="500" fill="hold"/>
                                        <p:tgtEl>
                                          <p:spTgt spid="11267">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11267">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bldLvl="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Other Surface Waters</a:t>
            </a:r>
          </a:p>
        </p:txBody>
      </p:sp>
      <p:sp>
        <p:nvSpPr>
          <p:cNvPr id="12291" name="Rectangle 3"/>
          <p:cNvSpPr>
            <a:spLocks noGrp="1" noChangeArrowheads="1"/>
          </p:cNvSpPr>
          <p:nvPr>
            <p:ph type="body" idx="1"/>
          </p:nvPr>
        </p:nvSpPr>
        <p:spPr/>
        <p:txBody>
          <a:bodyPr/>
          <a:lstStyle/>
          <a:p>
            <a:pPr eaLnBrk="1" hangingPunct="1"/>
            <a:r>
              <a:rPr lang="en-US"/>
              <a:t>What is a wetland?</a:t>
            </a:r>
          </a:p>
          <a:p>
            <a:pPr lvl="1" eaLnBrk="1" hangingPunct="1"/>
            <a:r>
              <a:rPr lang="en-US"/>
              <a:t>An area where the water table is at, near or above the land surface long enough during the year to support adapted plant growth</a:t>
            </a:r>
          </a:p>
          <a:p>
            <a:pPr eaLnBrk="1" hangingPunct="1"/>
            <a:r>
              <a:rPr lang="en-US"/>
              <a:t>What are the types of wetlands?</a:t>
            </a:r>
          </a:p>
          <a:p>
            <a:pPr lvl="1" eaLnBrk="1" hangingPunct="1"/>
            <a:r>
              <a:rPr lang="en-US"/>
              <a:t>Swamps, bogs, and marshes</a:t>
            </a:r>
          </a:p>
          <a:p>
            <a:pPr lvl="2" eaLnBrk="1" hangingPunct="1"/>
            <a:r>
              <a:rPr lang="en-US"/>
              <a:t>Swamp:  a wetland dominated by trees</a:t>
            </a:r>
          </a:p>
          <a:p>
            <a:pPr lvl="2" eaLnBrk="1" hangingPunct="1"/>
            <a:r>
              <a:rPr lang="en-US"/>
              <a:t>Bogs:  a wetland dominated by peat moss</a:t>
            </a:r>
          </a:p>
          <a:p>
            <a:pPr lvl="2" eaLnBrk="1" hangingPunct="1"/>
            <a:r>
              <a:rPr lang="en-US"/>
              <a:t>Marshes:  a wetland dominated by grasses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additive="base">
                                        <p:cTn id="43"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additive="base">
                                        <p:cTn id="49"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The Water Cycle</a:t>
            </a:r>
          </a:p>
        </p:txBody>
      </p:sp>
      <p:sp>
        <p:nvSpPr>
          <p:cNvPr id="8195" name="Rectangle 3"/>
          <p:cNvSpPr>
            <a:spLocks noGrp="1" noChangeArrowheads="1"/>
          </p:cNvSpPr>
          <p:nvPr>
            <p:ph type="body" idx="1"/>
          </p:nvPr>
        </p:nvSpPr>
        <p:spPr/>
        <p:txBody>
          <a:bodyPr/>
          <a:lstStyle/>
          <a:p>
            <a:pPr eaLnBrk="1" hangingPunct="1"/>
            <a:r>
              <a:rPr lang="en-US"/>
              <a:t>Water is the ultimate </a:t>
            </a:r>
            <a:r>
              <a:rPr lang="en-US" b="1"/>
              <a:t>recycled</a:t>
            </a:r>
            <a:r>
              <a:rPr lang="en-US"/>
              <a:t> product. It is constantly </a:t>
            </a:r>
            <a:r>
              <a:rPr lang="en-US" b="1"/>
              <a:t>renewed</a:t>
            </a:r>
            <a:r>
              <a:rPr lang="en-US"/>
              <a:t> and </a:t>
            </a:r>
            <a:r>
              <a:rPr lang="en-US" b="1"/>
              <a:t>purified </a:t>
            </a:r>
            <a:r>
              <a:rPr lang="en-US"/>
              <a:t>through the </a:t>
            </a:r>
            <a:r>
              <a:rPr lang="en-US" b="1"/>
              <a:t>natural</a:t>
            </a:r>
            <a:r>
              <a:rPr lang="en-US"/>
              <a:t> process of the water cycle. </a:t>
            </a:r>
          </a:p>
          <a:p>
            <a:pPr eaLnBrk="1" hangingPunct="1"/>
            <a:r>
              <a:rPr lang="en-US"/>
              <a:t>Water falls from clouds as </a:t>
            </a:r>
            <a:r>
              <a:rPr lang="en-US" b="1"/>
              <a:t>precipitation</a:t>
            </a:r>
            <a:r>
              <a:rPr lang="en-US"/>
              <a:t> in the form of rain, snow, sleet, ice, . . .</a:t>
            </a:r>
          </a:p>
          <a:p>
            <a:pPr eaLnBrk="1" hangingPunct="1"/>
            <a:r>
              <a:rPr lang="en-US" i="1">
                <a:hlinkClick r:id="rId2"/>
              </a:rPr>
              <a:t>http://www.youtube.com/watch?v=Yw275056JtA</a:t>
            </a:r>
            <a:endParaRPr lang="en-US"/>
          </a:p>
          <a:p>
            <a:pPr eaLnBrk="1" hangingPunct="1"/>
            <a:endParaRPr lang="en-US"/>
          </a:p>
          <a:p>
            <a:pPr eaLnBrk="1" hangingPunct="1"/>
            <a:r>
              <a:rPr lang="en-US"/>
              <a:t> </a:t>
            </a:r>
          </a:p>
          <a:p>
            <a:pPr eaLnBrk="1" hangingPunct="1">
              <a:buFont typeface="Wingdings" pitchFamily="2" charset="2"/>
              <a:buNone/>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Water Pollution</a:t>
            </a:r>
          </a:p>
        </p:txBody>
      </p:sp>
      <p:sp>
        <p:nvSpPr>
          <p:cNvPr id="44035" name="Rectangle 3"/>
          <p:cNvSpPr>
            <a:spLocks noGrp="1" noChangeArrowheads="1"/>
          </p:cNvSpPr>
          <p:nvPr>
            <p:ph type="body" idx="1"/>
          </p:nvPr>
        </p:nvSpPr>
        <p:spPr/>
        <p:txBody>
          <a:bodyPr/>
          <a:lstStyle/>
          <a:p>
            <a:pPr eaLnBrk="1" hangingPunct="1"/>
            <a:r>
              <a:rPr lang="en-US" sz="2800" b="1"/>
              <a:t>Water pollution</a:t>
            </a:r>
            <a:r>
              <a:rPr lang="en-US" sz="2800"/>
              <a:t> is the addition of any substance that </a:t>
            </a:r>
            <a:r>
              <a:rPr lang="en-US" sz="2800" b="1" i="1">
                <a:solidFill>
                  <a:schemeClr val="accent1"/>
                </a:solidFill>
              </a:rPr>
              <a:t>negatively</a:t>
            </a:r>
            <a:r>
              <a:rPr lang="en-US" sz="2800"/>
              <a:t> effects the water and living things in the water. The amount of </a:t>
            </a:r>
            <a:r>
              <a:rPr lang="en-US" sz="2800" b="1">
                <a:solidFill>
                  <a:schemeClr val="accent1"/>
                </a:solidFill>
              </a:rPr>
              <a:t>potable</a:t>
            </a:r>
            <a:r>
              <a:rPr lang="en-US" sz="2800"/>
              <a:t> water depends on the quality of the water.</a:t>
            </a:r>
          </a:p>
          <a:p>
            <a:pPr eaLnBrk="1" hangingPunct="1"/>
            <a:r>
              <a:rPr lang="en-US" sz="2800"/>
              <a:t>Examples of water pollution include: treated wastewater, runoff, toxic chemicals, municipal sewage, motor oil from cars, fertilizers, detergents, pesticides, . . .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Water Pollution</a:t>
            </a:r>
          </a:p>
        </p:txBody>
      </p:sp>
      <p:sp>
        <p:nvSpPr>
          <p:cNvPr id="45059" name="Rectangle 3"/>
          <p:cNvSpPr>
            <a:spLocks noGrp="1" noChangeArrowheads="1"/>
          </p:cNvSpPr>
          <p:nvPr>
            <p:ph type="body" idx="1"/>
          </p:nvPr>
        </p:nvSpPr>
        <p:spPr/>
        <p:txBody>
          <a:bodyPr/>
          <a:lstStyle/>
          <a:p>
            <a:pPr eaLnBrk="1" hangingPunct="1">
              <a:lnSpc>
                <a:spcPct val="90000"/>
              </a:lnSpc>
            </a:pPr>
            <a:r>
              <a:rPr lang="en-US" sz="2400"/>
              <a:t>When waste is deposited in water, solids particles settle to bottom and the concentration of the chemical is diluted by the water. Water naturally </a:t>
            </a:r>
            <a:r>
              <a:rPr lang="en-US" sz="2400" b="1"/>
              <a:t>renews</a:t>
            </a:r>
            <a:r>
              <a:rPr lang="en-US" sz="2400"/>
              <a:t> itself through the water cycle &amp; filtration through wetland environments. </a:t>
            </a:r>
          </a:p>
          <a:p>
            <a:pPr eaLnBrk="1" hangingPunct="1">
              <a:lnSpc>
                <a:spcPct val="90000"/>
              </a:lnSpc>
            </a:pPr>
            <a:r>
              <a:rPr lang="en-US" sz="2400"/>
              <a:t>When too much </a:t>
            </a:r>
            <a:r>
              <a:rPr lang="en-US" sz="2400" b="1"/>
              <a:t>nutrient</a:t>
            </a:r>
            <a:r>
              <a:rPr lang="en-US" sz="2400"/>
              <a:t> waste that is high in nitrates &amp; phosphates enter the water, algae can begin to grow uncontrollably due to the “nutrient” matter.</a:t>
            </a:r>
          </a:p>
          <a:p>
            <a:pPr eaLnBrk="1" hangingPunct="1">
              <a:lnSpc>
                <a:spcPct val="90000"/>
              </a:lnSpc>
            </a:pPr>
            <a:r>
              <a:rPr lang="en-US" sz="2400" b="1"/>
              <a:t>Eutrophication</a:t>
            </a:r>
            <a:r>
              <a:rPr lang="en-US" sz="2400"/>
              <a:t> occurs when the lake or pond or stream is overtaken by algae. It has a “green scum” covering the surface and chokes out oxygen from entering the water for fish and thus fish kills can occur.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Eutrophication</a:t>
            </a:r>
          </a:p>
        </p:txBody>
      </p:sp>
      <p:pic>
        <p:nvPicPr>
          <p:cNvPr id="46083" name="Picture 4" descr="scan0002"/>
          <p:cNvPicPr>
            <a:picLocks noChangeAspect="1" noChangeArrowheads="1"/>
          </p:cNvPicPr>
          <p:nvPr/>
        </p:nvPicPr>
        <p:blipFill>
          <a:blip r:embed="rId2" cstate="print"/>
          <a:srcRect/>
          <a:stretch>
            <a:fillRect/>
          </a:stretch>
        </p:blipFill>
        <p:spPr bwMode="auto">
          <a:xfrm>
            <a:off x="609600" y="1295400"/>
            <a:ext cx="7620000" cy="511016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br>
              <a:rPr lang="en-US"/>
            </a:br>
            <a:r>
              <a:rPr lang="en-US" sz="4400"/>
              <a:t> </a:t>
            </a:r>
            <a:r>
              <a:rPr lang="en-US" sz="1800"/>
              <a:t>Water Pollution</a:t>
            </a:r>
            <a:r>
              <a:rPr lang="en-US" sz="1400">
                <a:hlinkClick r:id="rId2"/>
              </a:rPr>
              <a:t>http://www.youtube.com/watch?v=eHeUN6rr_us</a:t>
            </a:r>
            <a:br>
              <a:rPr lang="en-US" sz="1400"/>
            </a:br>
            <a:endParaRPr lang="en-US" sz="1400"/>
          </a:p>
        </p:txBody>
      </p:sp>
      <p:sp>
        <p:nvSpPr>
          <p:cNvPr id="47107" name="Rectangle 3"/>
          <p:cNvSpPr>
            <a:spLocks noGrp="1" noChangeArrowheads="1"/>
          </p:cNvSpPr>
          <p:nvPr>
            <p:ph type="body" idx="1"/>
          </p:nvPr>
        </p:nvSpPr>
        <p:spPr>
          <a:xfrm>
            <a:off x="533400" y="1524000"/>
            <a:ext cx="7924800" cy="4419600"/>
          </a:xfrm>
        </p:spPr>
        <p:txBody>
          <a:bodyPr/>
          <a:lstStyle/>
          <a:p>
            <a:pPr eaLnBrk="1" hangingPunct="1"/>
            <a:r>
              <a:rPr lang="en-US"/>
              <a:t>Sediment pollution is the number one cause of water pollution in NC rivers. What would cause sediment runoff?</a:t>
            </a:r>
          </a:p>
          <a:p>
            <a:pPr eaLnBrk="1" hangingPunct="1"/>
            <a:r>
              <a:rPr lang="en-US"/>
              <a:t>How would sediment harm the water quality? </a:t>
            </a:r>
            <a:endParaRPr lang="en-US" sz="1200"/>
          </a:p>
          <a:p>
            <a:pPr eaLnBrk="1" hangingPunct="1"/>
            <a:r>
              <a:rPr lang="en-US" b="1">
                <a:solidFill>
                  <a:schemeClr val="accent1"/>
                </a:solidFill>
              </a:rPr>
              <a:t>Effluent</a:t>
            </a:r>
            <a:r>
              <a:rPr lang="en-US"/>
              <a:t> describes any waste material </a:t>
            </a:r>
          </a:p>
          <a:p>
            <a:pPr eaLnBrk="1" hangingPunct="1"/>
            <a:r>
              <a:rPr lang="en-US"/>
              <a:t>discharged into the environment.</a:t>
            </a:r>
            <a:r>
              <a:rPr lang="en-US">
                <a:hlinkClick r:id="rId3"/>
              </a:rPr>
              <a:t> </a:t>
            </a:r>
            <a:r>
              <a:rPr lang="en-US" sz="1400">
                <a:hlinkClick r:id="rId3"/>
              </a:rPr>
              <a:t>http://www.youtube.com/watch?v=tU_nx2A1WhQ</a:t>
            </a:r>
            <a:endParaRPr lang="en-US" sz="1400"/>
          </a:p>
          <a:p>
            <a:pPr eaLnBrk="1" hangingPunct="1"/>
            <a:endParaRPr lang="en-US"/>
          </a:p>
          <a:p>
            <a:pPr eaLnBrk="1" hangingPunct="1"/>
            <a:endParaRPr lang="en-US"/>
          </a:p>
        </p:txBody>
      </p:sp>
      <p:sp>
        <p:nvSpPr>
          <p:cNvPr id="4" name="Rectangle 3"/>
          <p:cNvSpPr/>
          <p:nvPr/>
        </p:nvSpPr>
        <p:spPr>
          <a:xfrm>
            <a:off x="1096963" y="-71438"/>
            <a:ext cx="1400175" cy="307976"/>
          </a:xfrm>
          <a:prstGeom prst="rect">
            <a:avLst/>
          </a:prstGeom>
        </p:spPr>
        <p:txBody>
          <a:bodyPr wrap="none">
            <a:spAutoFit/>
          </a:bodyPr>
          <a:lstStyle/>
          <a:p>
            <a:pPr>
              <a:defRPr/>
            </a:pPr>
            <a:r>
              <a:rPr lang="en-US" sz="1400" kern="0" dirty="0">
                <a:solidFill>
                  <a:srgbClr val="FFFFFF"/>
                </a:solidFill>
                <a:latin typeface="Arial"/>
                <a:ea typeface="+mj-ea"/>
                <a:cs typeface="Arial"/>
              </a:rPr>
              <a:t>Water Pollution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800"/>
              <a:t>Point and Non Point Source Pollution</a:t>
            </a:r>
          </a:p>
        </p:txBody>
      </p:sp>
      <p:sp>
        <p:nvSpPr>
          <p:cNvPr id="48131" name="Rectangle 3"/>
          <p:cNvSpPr>
            <a:spLocks noGrp="1" noChangeArrowheads="1"/>
          </p:cNvSpPr>
          <p:nvPr>
            <p:ph type="body" idx="1"/>
          </p:nvPr>
        </p:nvSpPr>
        <p:spPr/>
        <p:txBody>
          <a:bodyPr/>
          <a:lstStyle/>
          <a:p>
            <a:pPr eaLnBrk="1" hangingPunct="1">
              <a:lnSpc>
                <a:spcPct val="90000"/>
              </a:lnSpc>
            </a:pPr>
            <a:r>
              <a:rPr lang="en-US" sz="2800" b="1"/>
              <a:t>Point source pollution-</a:t>
            </a:r>
            <a:r>
              <a:rPr lang="en-US" sz="2800"/>
              <a:t> can be traced to its point of origin. It can be a pipe, smokestack, culvert,underground container  that is pouring or leaking smoke, industrial waste, or storm sewer wastewater into a body of water</a:t>
            </a:r>
          </a:p>
          <a:p>
            <a:pPr eaLnBrk="1" hangingPunct="1">
              <a:lnSpc>
                <a:spcPct val="90000"/>
              </a:lnSpc>
            </a:pPr>
            <a:r>
              <a:rPr lang="en-US" sz="2800" b="1"/>
              <a:t>Non point source pollution-</a:t>
            </a:r>
            <a:r>
              <a:rPr lang="en-US" sz="2800"/>
              <a:t> cannot be traced to a single point of origin. Ex. Your car exhaust or engine leaks oil, leftover salt from a winter storm runs into the river, boat dumps its sewage into river after a day on the water, . . .</a:t>
            </a:r>
          </a:p>
          <a:p>
            <a:pPr eaLnBrk="1" hangingPunct="1">
              <a:lnSpc>
                <a:spcPct val="90000"/>
              </a:lnSpc>
              <a:buFont typeface="Wingdings" pitchFamily="2" charset="2"/>
              <a:buNone/>
            </a:pPr>
            <a:endParaRPr lang="en-US" sz="2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Biomagnification</a:t>
            </a:r>
          </a:p>
        </p:txBody>
      </p:sp>
      <p:sp>
        <p:nvSpPr>
          <p:cNvPr id="49155" name="Rectangle 3"/>
          <p:cNvSpPr>
            <a:spLocks noGrp="1" noChangeArrowheads="1"/>
          </p:cNvSpPr>
          <p:nvPr>
            <p:ph type="body" idx="1"/>
          </p:nvPr>
        </p:nvSpPr>
        <p:spPr/>
        <p:txBody>
          <a:bodyPr/>
          <a:lstStyle/>
          <a:p>
            <a:pPr eaLnBrk="1" hangingPunct="1">
              <a:lnSpc>
                <a:spcPct val="90000"/>
              </a:lnSpc>
            </a:pPr>
            <a:r>
              <a:rPr lang="en-US"/>
              <a:t>When chemicals enter the environment through groundwater or surface water, they can enter the food chain. </a:t>
            </a:r>
          </a:p>
          <a:p>
            <a:pPr eaLnBrk="1" hangingPunct="1">
              <a:lnSpc>
                <a:spcPct val="90000"/>
              </a:lnSpc>
            </a:pPr>
            <a:r>
              <a:rPr lang="en-US"/>
              <a:t>First level producers absorb the chemical, then the first level consumers eat the producer and absorb more of the chemical. At each level of the food chain, more of the chemical is absorbed and the impact on the organism is magnified.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biomagnification"/>
          <p:cNvPicPr>
            <a:picLocks noChangeAspect="1" noChangeArrowheads="1"/>
          </p:cNvPicPr>
          <p:nvPr/>
        </p:nvPicPr>
        <p:blipFill>
          <a:blip r:embed="rId2" cstate="print"/>
          <a:srcRect/>
          <a:stretch>
            <a:fillRect/>
          </a:stretch>
        </p:blipFill>
        <p:spPr bwMode="auto">
          <a:xfrm>
            <a:off x="2644775" y="566738"/>
            <a:ext cx="3852863" cy="5724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Water Cycle</a:t>
            </a:r>
          </a:p>
        </p:txBody>
      </p:sp>
      <p:sp>
        <p:nvSpPr>
          <p:cNvPr id="9219" name="Rectangle 3"/>
          <p:cNvSpPr>
            <a:spLocks noGrp="1" noChangeArrowheads="1"/>
          </p:cNvSpPr>
          <p:nvPr>
            <p:ph type="body" idx="1"/>
          </p:nvPr>
        </p:nvSpPr>
        <p:spPr/>
        <p:txBody>
          <a:bodyPr/>
          <a:lstStyle/>
          <a:p>
            <a:pPr eaLnBrk="1" hangingPunct="1">
              <a:lnSpc>
                <a:spcPct val="90000"/>
              </a:lnSpc>
            </a:pPr>
            <a:r>
              <a:rPr lang="en-US" sz="3000"/>
              <a:t>It can be: </a:t>
            </a:r>
            <a:r>
              <a:rPr lang="en-US" sz="3000" b="1"/>
              <a:t>absorbed</a:t>
            </a:r>
            <a:r>
              <a:rPr lang="en-US" sz="3000"/>
              <a:t> into the soil and stored as </a:t>
            </a:r>
            <a:r>
              <a:rPr lang="en-US" sz="3000" b="1"/>
              <a:t>groundwater</a:t>
            </a:r>
            <a:r>
              <a:rPr lang="en-US" sz="3000"/>
              <a:t>; it can </a:t>
            </a:r>
            <a:r>
              <a:rPr lang="en-US" sz="3000" b="1"/>
              <a:t>runoff</a:t>
            </a:r>
            <a:r>
              <a:rPr lang="en-US" sz="3000"/>
              <a:t> into rivers, streams, the ocean; it can </a:t>
            </a:r>
            <a:r>
              <a:rPr lang="en-US" sz="3000" b="1"/>
              <a:t>evaporate</a:t>
            </a:r>
            <a:r>
              <a:rPr lang="en-US" sz="3000"/>
              <a:t> back into clouds; it can be </a:t>
            </a:r>
            <a:r>
              <a:rPr lang="en-US" sz="3000" b="1"/>
              <a:t>condensed </a:t>
            </a:r>
            <a:r>
              <a:rPr lang="en-US" sz="3000"/>
              <a:t>from the air as dew it can be </a:t>
            </a:r>
            <a:r>
              <a:rPr lang="en-US" sz="3000" b="1"/>
              <a:t>transpired </a:t>
            </a:r>
            <a:r>
              <a:rPr lang="en-US" sz="3000"/>
              <a:t>by plants into the atmosphere; it can be </a:t>
            </a:r>
            <a:r>
              <a:rPr lang="en-US" sz="3000" b="1"/>
              <a:t>stored</a:t>
            </a:r>
            <a:r>
              <a:rPr lang="en-US" sz="3000"/>
              <a:t> in the polar ice caps.</a:t>
            </a:r>
          </a:p>
          <a:p>
            <a:pPr eaLnBrk="1" hangingPunct="1">
              <a:lnSpc>
                <a:spcPct val="90000"/>
              </a:lnSpc>
            </a:pPr>
            <a:r>
              <a:rPr lang="en-US" sz="3000"/>
              <a:t>The process continues over and over again each time cleaning and renewing the water.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t>The Structure of Hydrosphere</a:t>
            </a:r>
          </a:p>
        </p:txBody>
      </p:sp>
      <p:sp>
        <p:nvSpPr>
          <p:cNvPr id="2052" name="Rectangle 4"/>
          <p:cNvSpPr>
            <a:spLocks noGrp="1" noChangeArrowheads="1"/>
          </p:cNvSpPr>
          <p:nvPr>
            <p:ph type="body" sz="half" idx="1"/>
          </p:nvPr>
        </p:nvSpPr>
        <p:spPr/>
        <p:txBody>
          <a:bodyPr/>
          <a:lstStyle/>
          <a:p>
            <a:pPr eaLnBrk="1" hangingPunct="1"/>
            <a:r>
              <a:rPr lang="en-US"/>
              <a:t>Oceans—96.5% of water found here</a:t>
            </a:r>
          </a:p>
          <a:p>
            <a:pPr eaLnBrk="1" hangingPunct="1"/>
            <a:endParaRPr lang="en-US"/>
          </a:p>
          <a:p>
            <a:pPr eaLnBrk="1" hangingPunct="1"/>
            <a:r>
              <a:rPr lang="en-US"/>
              <a:t>Fresh water—3.5% of water found here</a:t>
            </a:r>
          </a:p>
          <a:p>
            <a:pPr eaLnBrk="1" hangingPunct="1"/>
            <a:endParaRPr lang="en-US"/>
          </a:p>
        </p:txBody>
      </p:sp>
      <p:sp>
        <p:nvSpPr>
          <p:cNvPr id="2053" name="Rectangle 5"/>
          <p:cNvSpPr>
            <a:spLocks noGrp="1" noChangeArrowheads="1"/>
          </p:cNvSpPr>
          <p:nvPr>
            <p:ph type="body" sz="half" idx="2"/>
          </p:nvPr>
        </p:nvSpPr>
        <p:spPr/>
        <p:txBody>
          <a:bodyPr/>
          <a:lstStyle/>
          <a:p>
            <a:pPr eaLnBrk="1" hangingPunct="1"/>
            <a:r>
              <a:rPr lang="en-US"/>
              <a:t>Fresh water distribution:</a:t>
            </a:r>
          </a:p>
          <a:p>
            <a:pPr lvl="1" eaLnBrk="1" hangingPunct="1"/>
            <a:r>
              <a:rPr lang="en-US" sz="2600"/>
              <a:t>Ice:  1.762%</a:t>
            </a:r>
          </a:p>
          <a:p>
            <a:pPr lvl="1" eaLnBrk="1" hangingPunct="1"/>
            <a:r>
              <a:rPr lang="en-US" sz="2600"/>
              <a:t>Groundwater:  1.7%</a:t>
            </a:r>
          </a:p>
          <a:p>
            <a:pPr lvl="1" eaLnBrk="1" hangingPunct="1"/>
            <a:r>
              <a:rPr lang="en-US" sz="2600"/>
              <a:t>Surface Fresh Water:  0.014%</a:t>
            </a:r>
          </a:p>
          <a:p>
            <a:pPr lvl="1" eaLnBrk="1" hangingPunct="1"/>
            <a:r>
              <a:rPr lang="en-US" sz="2600"/>
              <a:t>Atmosphere and soil:  0.002%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 calcmode="lin" valueType="num">
                                      <p:cBhvr additive="base">
                                        <p:cTn id="12"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2">
                                            <p:txEl>
                                              <p:pRg st="2" end="2"/>
                                            </p:txEl>
                                          </p:spTgt>
                                        </p:tgtEl>
                                        <p:attrNameLst>
                                          <p:attrName>style.visibility</p:attrName>
                                        </p:attrNameLst>
                                      </p:cBhvr>
                                      <p:to>
                                        <p:strVal val="visible"/>
                                      </p:to>
                                    </p:set>
                                    <p:anim calcmode="lin" valueType="num">
                                      <p:cBhvr additive="base">
                                        <p:cTn id="18"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3">
                                            <p:txEl>
                                              <p:pRg st="0" end="0"/>
                                            </p:txEl>
                                          </p:spTgt>
                                        </p:tgtEl>
                                        <p:attrNameLst>
                                          <p:attrName>style.visibility</p:attrName>
                                        </p:attrNameLst>
                                      </p:cBhvr>
                                      <p:to>
                                        <p:strVal val="visible"/>
                                      </p:to>
                                    </p:set>
                                    <p:anim calcmode="lin" valueType="num">
                                      <p:cBhvr additive="base">
                                        <p:cTn id="24"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53">
                                            <p:txEl>
                                              <p:pRg st="1" end="1"/>
                                            </p:txEl>
                                          </p:spTgt>
                                        </p:tgtEl>
                                        <p:attrNameLst>
                                          <p:attrName>style.visibility</p:attrName>
                                        </p:attrNameLst>
                                      </p:cBhvr>
                                      <p:to>
                                        <p:strVal val="visible"/>
                                      </p:to>
                                    </p:set>
                                    <p:anim calcmode="lin" valueType="num">
                                      <p:cBhvr additive="base">
                                        <p:cTn id="30"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53">
                                            <p:txEl>
                                              <p:pRg st="2" end="2"/>
                                            </p:txEl>
                                          </p:spTgt>
                                        </p:tgtEl>
                                        <p:attrNameLst>
                                          <p:attrName>style.visibility</p:attrName>
                                        </p:attrNameLst>
                                      </p:cBhvr>
                                      <p:to>
                                        <p:strVal val="visible"/>
                                      </p:to>
                                    </p:set>
                                    <p:anim calcmode="lin" valueType="num">
                                      <p:cBhvr additive="base">
                                        <p:cTn id="36"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53">
                                            <p:txEl>
                                              <p:pRg st="3" end="3"/>
                                            </p:txEl>
                                          </p:spTgt>
                                        </p:tgtEl>
                                        <p:attrNameLst>
                                          <p:attrName>style.visibility</p:attrName>
                                        </p:attrNameLst>
                                      </p:cBhvr>
                                      <p:to>
                                        <p:strVal val="visible"/>
                                      </p:to>
                                    </p:set>
                                    <p:anim calcmode="lin" valueType="num">
                                      <p:cBhvr additive="base">
                                        <p:cTn id="42"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53">
                                            <p:txEl>
                                              <p:pRg st="4" end="4"/>
                                            </p:txEl>
                                          </p:spTgt>
                                        </p:tgtEl>
                                        <p:attrNameLst>
                                          <p:attrName>style.visibility</p:attrName>
                                        </p:attrNameLst>
                                      </p:cBhvr>
                                      <p:to>
                                        <p:strVal val="visible"/>
                                      </p:to>
                                    </p:set>
                                    <p:anim calcmode="lin" valueType="num">
                                      <p:cBhvr additive="base">
                                        <p:cTn id="48" dur="5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5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build="p" bldLvl="5"/>
      <p:bldP spid="205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a:t>Understanding Where Your Water Is Located—Oceans and Ice</a:t>
            </a:r>
          </a:p>
        </p:txBody>
      </p:sp>
      <p:sp>
        <p:nvSpPr>
          <p:cNvPr id="7171" name="Rectangle 3"/>
          <p:cNvSpPr>
            <a:spLocks noGrp="1" noChangeArrowheads="1"/>
          </p:cNvSpPr>
          <p:nvPr>
            <p:ph type="body" idx="1"/>
          </p:nvPr>
        </p:nvSpPr>
        <p:spPr/>
        <p:txBody>
          <a:bodyPr/>
          <a:lstStyle/>
          <a:p>
            <a:pPr eaLnBrk="1" hangingPunct="1">
              <a:lnSpc>
                <a:spcPct val="90000"/>
              </a:lnSpc>
            </a:pPr>
            <a:r>
              <a:rPr lang="en-US" sz="2800" dirty="0"/>
              <a:t>What bodies of water hold the largest amount of water?</a:t>
            </a:r>
          </a:p>
          <a:p>
            <a:pPr lvl="1" eaLnBrk="1" hangingPunct="1">
              <a:lnSpc>
                <a:spcPct val="90000"/>
              </a:lnSpc>
            </a:pPr>
            <a:r>
              <a:rPr lang="en-US" sz="2400" dirty="0"/>
              <a:t>Oceans—the largest bodies of water on Earth (contain salt water only)</a:t>
            </a:r>
          </a:p>
          <a:p>
            <a:pPr eaLnBrk="1" hangingPunct="1">
              <a:lnSpc>
                <a:spcPct val="90000"/>
              </a:lnSpc>
            </a:pPr>
            <a:endParaRPr lang="en-US" sz="2800" dirty="0"/>
          </a:p>
          <a:p>
            <a:pPr eaLnBrk="1" hangingPunct="1">
              <a:lnSpc>
                <a:spcPct val="90000"/>
              </a:lnSpc>
            </a:pPr>
            <a:r>
              <a:rPr lang="en-US" sz="2800" dirty="0"/>
              <a:t>What features house water as ice?</a:t>
            </a:r>
          </a:p>
          <a:p>
            <a:pPr lvl="1" eaLnBrk="1" hangingPunct="1">
              <a:lnSpc>
                <a:spcPct val="90000"/>
              </a:lnSpc>
            </a:pPr>
            <a:r>
              <a:rPr lang="en-US" sz="2400" dirty="0"/>
              <a:t>Icebergs:  a large piece of freshwater ice floating in open waters</a:t>
            </a:r>
          </a:p>
          <a:p>
            <a:pPr lvl="1" eaLnBrk="1" hangingPunct="1">
              <a:lnSpc>
                <a:spcPct val="90000"/>
              </a:lnSpc>
            </a:pPr>
            <a:r>
              <a:rPr lang="en-US" sz="2400" dirty="0"/>
              <a:t>Glaciers:  any large mass of ice that moves slowly over land</a:t>
            </a:r>
          </a:p>
          <a:p>
            <a:pPr lvl="1" eaLnBrk="1" hangingPunct="1">
              <a:lnSpc>
                <a:spcPct val="90000"/>
              </a:lnSpc>
            </a:pPr>
            <a:r>
              <a:rPr lang="en-US" sz="2400" dirty="0"/>
              <a:t>*permanent snow areas also “house” water as ice</a:t>
            </a:r>
          </a:p>
          <a:p>
            <a:pPr eaLnBrk="1" hangingPunct="1">
              <a:lnSpc>
                <a:spcPct val="90000"/>
              </a:lnSpc>
              <a:buFont typeface="Wingdings" pitchFamily="2" charset="2"/>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bldLvl="5"/>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7069</TotalTime>
  <Words>3678</Words>
  <Application>Microsoft Office PowerPoint</Application>
  <PresentationFormat>On-screen Show (4:3)</PresentationFormat>
  <Paragraphs>284</Paragraphs>
  <Slides>66</Slides>
  <Notes>8</Notes>
  <HiddenSlides>11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Arial Black</vt:lpstr>
      <vt:lpstr>Times New Roman</vt:lpstr>
      <vt:lpstr>Wingdings</vt:lpstr>
      <vt:lpstr>Radial</vt:lpstr>
      <vt:lpstr>The Hydrosphere</vt:lpstr>
      <vt:lpstr>Properties of Water</vt:lpstr>
      <vt:lpstr>Properties of Water </vt:lpstr>
      <vt:lpstr>Properties of Water</vt:lpstr>
      <vt:lpstr>Properties of Water</vt:lpstr>
      <vt:lpstr>The Water Cycle</vt:lpstr>
      <vt:lpstr>Water Cycle</vt:lpstr>
      <vt:lpstr>The Structure of Hydrosphere</vt:lpstr>
      <vt:lpstr>Understanding Where Your Water Is Located—Oceans and Ice</vt:lpstr>
      <vt:lpstr>Oceans and Ocean Habitats</vt:lpstr>
      <vt:lpstr>Ocean Technology</vt:lpstr>
      <vt:lpstr>Why are the Oceans so difficult to Study?</vt:lpstr>
      <vt:lpstr>What technology is used to study the oceans?</vt:lpstr>
      <vt:lpstr>Ocean technology</vt:lpstr>
      <vt:lpstr>Ocean technology</vt:lpstr>
      <vt:lpstr>Seafloor Topography </vt:lpstr>
      <vt:lpstr>Seafloor Topography</vt:lpstr>
      <vt:lpstr>Mapping the Ocean Floor</vt:lpstr>
      <vt:lpstr>Oceans Pollution and  Characteristics</vt:lpstr>
      <vt:lpstr>Ocean Pollution</vt:lpstr>
      <vt:lpstr>Ocean Pollution</vt:lpstr>
      <vt:lpstr>Ocean Pollution</vt:lpstr>
      <vt:lpstr>Ocean Characteristics</vt:lpstr>
      <vt:lpstr>Waves, Tides, Currents</vt:lpstr>
      <vt:lpstr>Waves:</vt:lpstr>
      <vt:lpstr>Tides</vt:lpstr>
      <vt:lpstr>Waves, tides, and currents</vt:lpstr>
      <vt:lpstr>Waves, tides, and currents</vt:lpstr>
      <vt:lpstr>Waves, Tides, and Currents</vt:lpstr>
      <vt:lpstr>Waves, tides, and currents</vt:lpstr>
      <vt:lpstr>Waves, tides, and currents</vt:lpstr>
      <vt:lpstr>Ocean Chemistry</vt:lpstr>
      <vt:lpstr>Ocean Chemistry</vt:lpstr>
      <vt:lpstr>Ocean Chemistry</vt:lpstr>
      <vt:lpstr>Summary—ACE it!</vt:lpstr>
      <vt:lpstr>Classwork</vt:lpstr>
      <vt:lpstr>Ocean Habitats</vt:lpstr>
      <vt:lpstr>Ocean Habitats and Zones</vt:lpstr>
      <vt:lpstr>Intertidal Zone</vt:lpstr>
      <vt:lpstr>Neretic Zone</vt:lpstr>
      <vt:lpstr>Open Ocean Zones</vt:lpstr>
      <vt:lpstr>Ocean Zones</vt:lpstr>
      <vt:lpstr>Ocean Habitats and Zones</vt:lpstr>
      <vt:lpstr>Ocean Habitats and Zones</vt:lpstr>
      <vt:lpstr>Ocean Habitats and  Zones</vt:lpstr>
      <vt:lpstr>Habitats of the Ocean</vt:lpstr>
      <vt:lpstr>Classwork</vt:lpstr>
      <vt:lpstr>The Blue Planet</vt:lpstr>
      <vt:lpstr>Ocean Pollution</vt:lpstr>
      <vt:lpstr>Ocean Pollution</vt:lpstr>
      <vt:lpstr>Ocean Pollution</vt:lpstr>
      <vt:lpstr>Fresh Water Locations—Surface Water</vt:lpstr>
      <vt:lpstr>PowerPoint Presentation</vt:lpstr>
      <vt:lpstr>PowerPoint Presentation</vt:lpstr>
      <vt:lpstr>Fresh Water Locations—River Basins and Watersheds</vt:lpstr>
      <vt:lpstr>Fresh Water Locations—Rivers, Streams, and Lakes</vt:lpstr>
      <vt:lpstr>North Carolina Fall line</vt:lpstr>
      <vt:lpstr>Fresh Water Locations--Groundwater</vt:lpstr>
      <vt:lpstr>Other Surface Waters</vt:lpstr>
      <vt:lpstr>Water Pollution</vt:lpstr>
      <vt:lpstr>Water Pollution</vt:lpstr>
      <vt:lpstr>Eutrophication</vt:lpstr>
      <vt:lpstr>  Water Pollutionhttp://www.youtube.com/watch?v=eHeUN6rr_us </vt:lpstr>
      <vt:lpstr>Point and Non Point Source Pollution</vt:lpstr>
      <vt:lpstr>Biomagnification</vt:lpstr>
      <vt:lpstr>PowerPoint Presentation</vt:lpstr>
    </vt:vector>
  </TitlesOfParts>
  <Company>south davidson middle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Hydrosphere</dc:title>
  <dc:creator>rkowaleski</dc:creator>
  <cp:lastModifiedBy>rkowaleski@wcpschools.wcpss.local</cp:lastModifiedBy>
  <cp:revision>234</cp:revision>
  <cp:lastPrinted>2016-11-17T14:16:56Z</cp:lastPrinted>
  <dcterms:created xsi:type="dcterms:W3CDTF">2008-01-30T10:21:52Z</dcterms:created>
  <dcterms:modified xsi:type="dcterms:W3CDTF">2018-11-26T17:51:20Z</dcterms:modified>
</cp:coreProperties>
</file>