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9" r:id="rId4"/>
    <p:sldId id="262" r:id="rId5"/>
    <p:sldId id="261" r:id="rId6"/>
    <p:sldId id="267" r:id="rId7"/>
    <p:sldId id="271" r:id="rId8"/>
    <p:sldId id="264" r:id="rId9"/>
    <p:sldId id="272" r:id="rId10"/>
    <p:sldId id="273" r:id="rId11"/>
    <p:sldId id="263" r:id="rId12"/>
    <p:sldId id="26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93" autoAdjust="0"/>
  </p:normalViewPr>
  <p:slideViewPr>
    <p:cSldViewPr snapToGrid="0" snapToObjects="1">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11/17/2016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1787" y="1865403"/>
            <a:ext cx="3928778" cy="2585323"/>
          </a:xfrm>
          <a:prstGeom prst="rect">
            <a:avLst/>
          </a:prstGeom>
          <a:noFill/>
        </p:spPr>
        <p:txBody>
          <a:bodyPr wrap="square" rtlCol="0">
            <a:spAutoFit/>
          </a:bodyPr>
          <a:lstStyle/>
          <a:p>
            <a:pPr algn="ctr"/>
            <a:r>
              <a:rPr lang="en-US" sz="5400" dirty="0" smtClean="0">
                <a:latin typeface="American Typewriter"/>
                <a:cs typeface="American Typewriter"/>
              </a:rPr>
              <a:t>The Sea Floor and Beyond….</a:t>
            </a:r>
            <a:endParaRPr lang="en-US" sz="5400" dirty="0">
              <a:latin typeface="American Typewriter"/>
              <a:cs typeface="American Typewriter"/>
            </a:endParaRPr>
          </a:p>
        </p:txBody>
      </p:sp>
    </p:spTree>
    <p:extLst>
      <p:ext uri="{BB962C8B-B14F-4D97-AF65-F5344CB8AC3E}">
        <p14:creationId xmlns:p14="http://schemas.microsoft.com/office/powerpoint/2010/main" val="14597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14542" y="682210"/>
            <a:ext cx="2540000" cy="3810000"/>
          </a:xfrm>
          <a:prstGeom prst="rect">
            <a:avLst/>
          </a:prstGeom>
        </p:spPr>
      </p:pic>
      <p:sp>
        <p:nvSpPr>
          <p:cNvPr id="4" name="TextBox 3"/>
          <p:cNvSpPr txBox="1"/>
          <p:nvPr/>
        </p:nvSpPr>
        <p:spPr>
          <a:xfrm>
            <a:off x="3632497" y="682210"/>
            <a:ext cx="4799031" cy="2677656"/>
          </a:xfrm>
          <a:prstGeom prst="rect">
            <a:avLst/>
          </a:prstGeom>
          <a:noFill/>
        </p:spPr>
        <p:txBody>
          <a:bodyPr wrap="square" rtlCol="0">
            <a:spAutoFit/>
          </a:bodyPr>
          <a:lstStyle/>
          <a:p>
            <a:r>
              <a:rPr lang="en-US" sz="2800" dirty="0" smtClean="0"/>
              <a:t>Some organisms in the deep ocean have long, needle like teeth that point inward, keeping prey from being able to escape once caught. </a:t>
            </a:r>
            <a:endParaRPr lang="en-US" sz="2800" dirty="0"/>
          </a:p>
        </p:txBody>
      </p:sp>
      <p:sp>
        <p:nvSpPr>
          <p:cNvPr id="5" name="TextBox 4"/>
          <p:cNvSpPr txBox="1"/>
          <p:nvPr/>
        </p:nvSpPr>
        <p:spPr>
          <a:xfrm>
            <a:off x="614542" y="5360870"/>
            <a:ext cx="8245208" cy="830997"/>
          </a:xfrm>
          <a:prstGeom prst="rect">
            <a:avLst/>
          </a:prstGeom>
          <a:noFill/>
        </p:spPr>
        <p:txBody>
          <a:bodyPr wrap="square" rtlCol="0">
            <a:spAutoFit/>
          </a:bodyPr>
          <a:lstStyle/>
          <a:p>
            <a:r>
              <a:rPr lang="en-US" sz="2400" dirty="0" smtClean="0"/>
              <a:t>Some fish actually have teeth so long and sharp that they can never close their mouths completely!</a:t>
            </a:r>
            <a:endParaRPr lang="en-US" sz="2400" dirty="0"/>
          </a:p>
        </p:txBody>
      </p:sp>
      <p:pic>
        <p:nvPicPr>
          <p:cNvPr id="6" name="Picture 5"/>
          <p:cNvPicPr>
            <a:picLocks noChangeAspect="1"/>
          </p:cNvPicPr>
          <p:nvPr/>
        </p:nvPicPr>
        <p:blipFill>
          <a:blip r:embed="rId3" cstate="print"/>
          <a:stretch>
            <a:fillRect/>
          </a:stretch>
        </p:blipFill>
        <p:spPr>
          <a:xfrm>
            <a:off x="6382198" y="3042770"/>
            <a:ext cx="2359421" cy="1567330"/>
          </a:xfrm>
          <a:prstGeom prst="rect">
            <a:avLst/>
          </a:prstGeom>
        </p:spPr>
      </p:pic>
      <p:pic>
        <p:nvPicPr>
          <p:cNvPr id="7" name="Picture 6"/>
          <p:cNvPicPr>
            <a:picLocks noChangeAspect="1"/>
          </p:cNvPicPr>
          <p:nvPr/>
        </p:nvPicPr>
        <p:blipFill>
          <a:blip r:embed="rId4" cstate="print"/>
          <a:stretch>
            <a:fillRect/>
          </a:stretch>
        </p:blipFill>
        <p:spPr>
          <a:xfrm>
            <a:off x="3499601" y="3513210"/>
            <a:ext cx="2481986" cy="1609012"/>
          </a:xfrm>
          <a:prstGeom prst="rect">
            <a:avLst/>
          </a:prstGeom>
        </p:spPr>
      </p:pic>
      <p:sp>
        <p:nvSpPr>
          <p:cNvPr id="8" name="TextBox 7"/>
          <p:cNvSpPr txBox="1"/>
          <p:nvPr/>
        </p:nvSpPr>
        <p:spPr>
          <a:xfrm>
            <a:off x="6114483" y="4814445"/>
            <a:ext cx="3143955" cy="307777"/>
          </a:xfrm>
          <a:prstGeom prst="rect">
            <a:avLst/>
          </a:prstGeom>
          <a:noFill/>
        </p:spPr>
        <p:txBody>
          <a:bodyPr wrap="square" rtlCol="0">
            <a:spAutoFit/>
          </a:bodyPr>
          <a:lstStyle/>
          <a:p>
            <a:r>
              <a:rPr lang="en-US" sz="1400" dirty="0" smtClean="0"/>
              <a:t>Viper fish and deep sea angler fish</a:t>
            </a:r>
            <a:endParaRPr lang="en-US" sz="1400" dirty="0"/>
          </a:p>
        </p:txBody>
      </p:sp>
    </p:spTree>
    <p:extLst>
      <p:ext uri="{BB962C8B-B14F-4D97-AF65-F5344CB8AC3E}">
        <p14:creationId xmlns:p14="http://schemas.microsoft.com/office/powerpoint/2010/main" val="43924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693" y="235003"/>
            <a:ext cx="7447482" cy="1631216"/>
          </a:xfrm>
          <a:prstGeom prst="rect">
            <a:avLst/>
          </a:prstGeom>
        </p:spPr>
        <p:txBody>
          <a:bodyPr wrap="square">
            <a:spAutoFit/>
          </a:bodyPr>
          <a:lstStyle/>
          <a:p>
            <a:r>
              <a:rPr lang="en-US" sz="2000" dirty="0" smtClean="0"/>
              <a:t>Pressures are very high in the deep-sea environment. To adapt, deep sea fish do not have swim bladders. If they do have one it is filled with lipids (fats) instead of gas. Gases could compress and collapse under the pressure, but the fats will stay solid. </a:t>
            </a:r>
            <a:r>
              <a:rPr lang="en-US" dirty="0" smtClean="0"/>
              <a:t>	</a:t>
            </a:r>
            <a:endParaRPr lang="en-US" dirty="0"/>
          </a:p>
        </p:txBody>
      </p:sp>
      <p:pic>
        <p:nvPicPr>
          <p:cNvPr id="3" name="Picture 2" descr="Unknown-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06" y="2003929"/>
            <a:ext cx="3875316" cy="2520837"/>
          </a:xfrm>
          <a:prstGeom prst="rect">
            <a:avLst/>
          </a:prstGeom>
        </p:spPr>
      </p:pic>
      <p:pic>
        <p:nvPicPr>
          <p:cNvPr id="4" name="Picture 3" descr="Unknown-2.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822" y="3404623"/>
            <a:ext cx="5023547" cy="3342942"/>
          </a:xfrm>
          <a:prstGeom prst="rect">
            <a:avLst/>
          </a:prstGeom>
        </p:spPr>
      </p:pic>
      <p:sp>
        <p:nvSpPr>
          <p:cNvPr id="5" name="TextBox 4"/>
          <p:cNvSpPr txBox="1"/>
          <p:nvPr/>
        </p:nvSpPr>
        <p:spPr>
          <a:xfrm>
            <a:off x="428221" y="5109810"/>
            <a:ext cx="3027081" cy="1477328"/>
          </a:xfrm>
          <a:prstGeom prst="rect">
            <a:avLst/>
          </a:prstGeom>
          <a:noFill/>
        </p:spPr>
        <p:txBody>
          <a:bodyPr wrap="square" rtlCol="0">
            <a:spAutoFit/>
          </a:bodyPr>
          <a:lstStyle/>
          <a:p>
            <a:r>
              <a:rPr lang="en-US" dirty="0" smtClean="0"/>
              <a:t>If deep sea organisms are brought to the surface, their bladders may burst because of the change in pressure.</a:t>
            </a:r>
            <a:endParaRPr lang="en-US" dirty="0"/>
          </a:p>
        </p:txBody>
      </p:sp>
    </p:spTree>
    <p:extLst>
      <p:ext uri="{BB962C8B-B14F-4D97-AF65-F5344CB8AC3E}">
        <p14:creationId xmlns:p14="http://schemas.microsoft.com/office/powerpoint/2010/main" val="29457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08688" y="318482"/>
            <a:ext cx="6246195" cy="2862323"/>
          </a:xfrm>
          <a:prstGeom prst="rect">
            <a:avLst/>
          </a:prstGeom>
        </p:spPr>
        <p:txBody>
          <a:bodyPr wrap="square">
            <a:spAutoFit/>
          </a:bodyPr>
          <a:lstStyle/>
          <a:p>
            <a:r>
              <a:rPr lang="en-US" dirty="0" smtClean="0">
                <a:solidFill>
                  <a:schemeClr val="bg1"/>
                </a:solidFill>
              </a:rPr>
              <a:t>Mating is particularly difficult in the deep sea, so fish have developed certain adaptations specifically to help carry on their species.  </a:t>
            </a:r>
          </a:p>
          <a:p>
            <a:endParaRPr lang="en-US" dirty="0">
              <a:solidFill>
                <a:schemeClr val="bg1"/>
              </a:solidFill>
            </a:endParaRPr>
          </a:p>
          <a:p>
            <a:r>
              <a:rPr lang="en-US" dirty="0" smtClean="0">
                <a:solidFill>
                  <a:schemeClr val="bg1"/>
                </a:solidFill>
              </a:rPr>
              <a:t>Ex: The deep-sea </a:t>
            </a:r>
            <a:r>
              <a:rPr lang="en-US" dirty="0">
                <a:solidFill>
                  <a:schemeClr val="bg1"/>
                </a:solidFill>
              </a:rPr>
              <a:t>anglerfish. </a:t>
            </a:r>
            <a:endParaRPr lang="en-US" dirty="0" smtClean="0">
              <a:solidFill>
                <a:schemeClr val="bg1"/>
              </a:solidFill>
            </a:endParaRPr>
          </a:p>
          <a:p>
            <a:r>
              <a:rPr lang="en-US" dirty="0" smtClean="0">
                <a:solidFill>
                  <a:schemeClr val="bg1"/>
                </a:solidFill>
              </a:rPr>
              <a:t>The </a:t>
            </a:r>
            <a:r>
              <a:rPr lang="en-US" dirty="0">
                <a:solidFill>
                  <a:schemeClr val="bg1"/>
                </a:solidFill>
              </a:rPr>
              <a:t>male anglers are small and act as parasites. They attach themselves to the female and fuse into her circulatory </a:t>
            </a:r>
            <a:r>
              <a:rPr lang="en-US" dirty="0" smtClean="0">
                <a:solidFill>
                  <a:schemeClr val="bg1"/>
                </a:solidFill>
              </a:rPr>
              <a:t>system (they share blood). </a:t>
            </a:r>
            <a:r>
              <a:rPr lang="en-US" dirty="0">
                <a:solidFill>
                  <a:schemeClr val="bg1"/>
                </a:solidFill>
              </a:rPr>
              <a:t>She supports them both while the male is there solely to fertilize the </a:t>
            </a:r>
            <a:r>
              <a:rPr lang="en-US" dirty="0" smtClean="0">
                <a:solidFill>
                  <a:schemeClr val="bg1"/>
                </a:solidFill>
              </a:rPr>
              <a:t>female’s </a:t>
            </a:r>
            <a:r>
              <a:rPr lang="en-US" dirty="0">
                <a:solidFill>
                  <a:schemeClr val="bg1"/>
                </a:solidFill>
              </a:rPr>
              <a:t>eggs.</a:t>
            </a:r>
          </a:p>
        </p:txBody>
      </p:sp>
      <p:pic>
        <p:nvPicPr>
          <p:cNvPr id="3" name="Picture 2" descr="Unknown.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30" y="3104827"/>
            <a:ext cx="5128455" cy="3443926"/>
          </a:xfrm>
          <a:prstGeom prst="rect">
            <a:avLst/>
          </a:prstGeom>
        </p:spPr>
      </p:pic>
      <p:pic>
        <p:nvPicPr>
          <p:cNvPr id="4" name="Picture 3" descr="1083137~Deep-Sea-Anglerfish-Male-Poster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3988" y="2931736"/>
            <a:ext cx="3368581" cy="2526436"/>
          </a:xfrm>
          <a:prstGeom prst="rect">
            <a:avLst/>
          </a:prstGeom>
        </p:spPr>
      </p:pic>
      <p:sp>
        <p:nvSpPr>
          <p:cNvPr id="5" name="TextBox 4"/>
          <p:cNvSpPr txBox="1"/>
          <p:nvPr/>
        </p:nvSpPr>
        <p:spPr>
          <a:xfrm>
            <a:off x="6501757" y="5606570"/>
            <a:ext cx="1706252" cy="923330"/>
          </a:xfrm>
          <a:prstGeom prst="rect">
            <a:avLst/>
          </a:prstGeom>
          <a:noFill/>
        </p:spPr>
        <p:txBody>
          <a:bodyPr wrap="square" rtlCol="0">
            <a:spAutoFit/>
          </a:bodyPr>
          <a:lstStyle/>
          <a:p>
            <a:r>
              <a:rPr lang="en-US" dirty="0" smtClean="0">
                <a:solidFill>
                  <a:schemeClr val="bg1"/>
                </a:solidFill>
              </a:rPr>
              <a:t>Male</a:t>
            </a:r>
          </a:p>
          <a:p>
            <a:endParaRPr lang="en-US" dirty="0" smtClean="0">
              <a:solidFill>
                <a:schemeClr val="bg1"/>
              </a:solidFill>
            </a:endParaRPr>
          </a:p>
          <a:p>
            <a:r>
              <a:rPr lang="en-US" dirty="0" smtClean="0">
                <a:solidFill>
                  <a:schemeClr val="bg1"/>
                </a:solidFill>
              </a:rPr>
              <a:t>Female</a:t>
            </a:r>
            <a:endParaRPr lang="en-US" dirty="0">
              <a:solidFill>
                <a:schemeClr val="bg1"/>
              </a:solidFill>
            </a:endParaRPr>
          </a:p>
        </p:txBody>
      </p:sp>
      <p:cxnSp>
        <p:nvCxnSpPr>
          <p:cNvPr id="7" name="Straight Arrow Connector 6"/>
          <p:cNvCxnSpPr/>
          <p:nvPr/>
        </p:nvCxnSpPr>
        <p:spPr>
          <a:xfrm flipV="1">
            <a:off x="6872140" y="4826790"/>
            <a:ext cx="0" cy="779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5467547" y="5863473"/>
            <a:ext cx="1034210" cy="452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22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9405" y="723691"/>
            <a:ext cx="6103966" cy="523220"/>
          </a:xfrm>
          <a:prstGeom prst="rect">
            <a:avLst/>
          </a:prstGeom>
          <a:noFill/>
        </p:spPr>
        <p:txBody>
          <a:bodyPr wrap="square" rtlCol="0">
            <a:spAutoFit/>
          </a:bodyPr>
          <a:lstStyle/>
          <a:p>
            <a:pPr algn="ctr"/>
            <a:r>
              <a:rPr lang="en-US" sz="2800" dirty="0" smtClean="0"/>
              <a:t>What are the 7 adaptations?</a:t>
            </a:r>
          </a:p>
        </p:txBody>
      </p:sp>
      <p:sp>
        <p:nvSpPr>
          <p:cNvPr id="3" name="TextBox 2"/>
          <p:cNvSpPr txBox="1"/>
          <p:nvPr/>
        </p:nvSpPr>
        <p:spPr>
          <a:xfrm>
            <a:off x="1529405" y="1624893"/>
            <a:ext cx="5830858" cy="4247317"/>
          </a:xfrm>
          <a:prstGeom prst="rect">
            <a:avLst/>
          </a:prstGeom>
          <a:noFill/>
        </p:spPr>
        <p:txBody>
          <a:bodyPr wrap="square" rtlCol="0">
            <a:spAutoFit/>
          </a:bodyPr>
          <a:lstStyle/>
          <a:p>
            <a:r>
              <a:rPr lang="en-US" dirty="0" smtClean="0"/>
              <a:t>Bioluminescence</a:t>
            </a:r>
          </a:p>
          <a:p>
            <a:endParaRPr lang="en-US" dirty="0"/>
          </a:p>
          <a:p>
            <a:r>
              <a:rPr lang="en-US" dirty="0" smtClean="0"/>
              <a:t>Lures</a:t>
            </a:r>
          </a:p>
          <a:p>
            <a:endParaRPr lang="en-US" dirty="0"/>
          </a:p>
          <a:p>
            <a:r>
              <a:rPr lang="en-US" dirty="0" smtClean="0"/>
              <a:t>Distensible stomachs</a:t>
            </a:r>
          </a:p>
          <a:p>
            <a:endParaRPr lang="en-US" dirty="0"/>
          </a:p>
          <a:p>
            <a:r>
              <a:rPr lang="en-US" dirty="0" err="1" smtClean="0"/>
              <a:t>Unhingable</a:t>
            </a:r>
            <a:r>
              <a:rPr lang="en-US" dirty="0" smtClean="0"/>
              <a:t> jaws</a:t>
            </a:r>
          </a:p>
          <a:p>
            <a:endParaRPr lang="en-US" dirty="0"/>
          </a:p>
          <a:p>
            <a:r>
              <a:rPr lang="en-US" dirty="0" smtClean="0"/>
              <a:t>Needle-like teeth</a:t>
            </a:r>
          </a:p>
          <a:p>
            <a:endParaRPr lang="en-US" dirty="0"/>
          </a:p>
          <a:p>
            <a:r>
              <a:rPr lang="en-US" dirty="0" smtClean="0"/>
              <a:t>Mating strategies </a:t>
            </a:r>
          </a:p>
          <a:p>
            <a:endParaRPr lang="en-US" dirty="0"/>
          </a:p>
          <a:p>
            <a:r>
              <a:rPr lang="en-US" dirty="0" smtClean="0"/>
              <a:t>Swim Bladders</a:t>
            </a:r>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81223" y="1463655"/>
            <a:ext cx="3054422" cy="3049340"/>
          </a:xfrm>
          <a:prstGeom prst="rect">
            <a:avLst/>
          </a:prstGeom>
        </p:spPr>
      </p:pic>
    </p:spTree>
    <p:extLst>
      <p:ext uri="{BB962C8B-B14F-4D97-AF65-F5344CB8AC3E}">
        <p14:creationId xmlns:p14="http://schemas.microsoft.com/office/powerpoint/2010/main" val="299541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Ocean Floor</a:t>
            </a:r>
            <a:endParaRPr lang="en-US" dirty="0"/>
          </a:p>
        </p:txBody>
      </p:sp>
      <p:pic>
        <p:nvPicPr>
          <p:cNvPr id="6" name="Picture 5" descr="PH ocean floorkid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4714" y="1967238"/>
            <a:ext cx="8594725" cy="3606715"/>
          </a:xfrm>
          <a:prstGeom prst="rect">
            <a:avLst/>
          </a:prstGeom>
        </p:spPr>
      </p:pic>
    </p:spTree>
    <p:extLst>
      <p:ext uri="{BB962C8B-B14F-4D97-AF65-F5344CB8AC3E}">
        <p14:creationId xmlns:p14="http://schemas.microsoft.com/office/powerpoint/2010/main" val="2080178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6-26 at 8.44.4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8058" y="0"/>
            <a:ext cx="7220309" cy="6858000"/>
          </a:xfrm>
          <a:prstGeom prst="rect">
            <a:avLst/>
          </a:prstGeom>
        </p:spPr>
      </p:pic>
    </p:spTree>
    <p:extLst>
      <p:ext uri="{BB962C8B-B14F-4D97-AF65-F5344CB8AC3E}">
        <p14:creationId xmlns:p14="http://schemas.microsoft.com/office/powerpoint/2010/main" val="254132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844" y="600628"/>
            <a:ext cx="8009262" cy="2308324"/>
          </a:xfrm>
          <a:prstGeom prst="rect">
            <a:avLst/>
          </a:prstGeom>
        </p:spPr>
        <p:txBody>
          <a:bodyPr wrap="square">
            <a:spAutoFit/>
          </a:bodyPr>
          <a:lstStyle/>
          <a:p>
            <a:pPr lvl="0" algn="ctr"/>
            <a:r>
              <a:rPr lang="en-US" sz="3600" dirty="0"/>
              <a:t>There are harsh conditions present in the deep sea. </a:t>
            </a:r>
            <a:r>
              <a:rPr lang="en-US" sz="3600" dirty="0" smtClean="0"/>
              <a:t>What adaptations </a:t>
            </a:r>
            <a:r>
              <a:rPr lang="en-US" sz="3600" dirty="0"/>
              <a:t>have marine life developed in order to survive the abyss?</a:t>
            </a:r>
          </a:p>
        </p:txBody>
      </p:sp>
      <p:sp>
        <p:nvSpPr>
          <p:cNvPr id="3" name="TextBox 2"/>
          <p:cNvSpPr txBox="1"/>
          <p:nvPr/>
        </p:nvSpPr>
        <p:spPr>
          <a:xfrm>
            <a:off x="1272448" y="4577146"/>
            <a:ext cx="7645706" cy="923330"/>
          </a:xfrm>
          <a:prstGeom prst="rect">
            <a:avLst/>
          </a:prstGeom>
          <a:noFill/>
        </p:spPr>
        <p:txBody>
          <a:bodyPr wrap="square" rtlCol="0">
            <a:spAutoFit/>
          </a:bodyPr>
          <a:lstStyle/>
          <a:p>
            <a:r>
              <a:rPr lang="en-US" dirty="0" smtClean="0"/>
              <a:t>Adaption-  any </a:t>
            </a:r>
            <a:r>
              <a:rPr lang="en-US" dirty="0"/>
              <a:t>alteration in the structure or function of an organism or any of its parts that results from natural selection and by which the organism becomes better fitted to survive and multiply in its environment.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43364"/>
            <a:ext cx="2137272" cy="2133716"/>
          </a:xfrm>
          <a:prstGeom prst="rect">
            <a:avLst/>
          </a:prstGeom>
        </p:spPr>
      </p:pic>
    </p:spTree>
    <p:extLst>
      <p:ext uri="{BB962C8B-B14F-4D97-AF65-F5344CB8AC3E}">
        <p14:creationId xmlns:p14="http://schemas.microsoft.com/office/powerpoint/2010/main" val="67330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714" y="427213"/>
            <a:ext cx="8547904" cy="1631216"/>
          </a:xfrm>
          <a:prstGeom prst="rect">
            <a:avLst/>
          </a:prstGeom>
        </p:spPr>
        <p:txBody>
          <a:bodyPr wrap="square">
            <a:spAutoFit/>
          </a:bodyPr>
          <a:lstStyle/>
          <a:p>
            <a:pPr algn="ctr"/>
            <a:r>
              <a:rPr lang="en-US" sz="2400" b="1" dirty="0"/>
              <a:t>Bioluminescence</a:t>
            </a:r>
            <a:r>
              <a:rPr lang="en-US" sz="2400" dirty="0"/>
              <a:t> is the </a:t>
            </a:r>
            <a:r>
              <a:rPr lang="en-US" sz="2400" dirty="0" smtClean="0"/>
              <a:t>emission (releasing) </a:t>
            </a:r>
            <a:r>
              <a:rPr lang="en-US" sz="2400" dirty="0"/>
              <a:t>of light by animals through special cells called </a:t>
            </a:r>
            <a:r>
              <a:rPr lang="en-US" sz="2400" b="1" dirty="0" err="1" smtClean="0"/>
              <a:t>photophores</a:t>
            </a:r>
            <a:r>
              <a:rPr lang="en-US" sz="2400" dirty="0" smtClean="0"/>
              <a:t>. </a:t>
            </a:r>
            <a:r>
              <a:rPr lang="en-US" sz="2400" dirty="0" err="1"/>
              <a:t>Photophores</a:t>
            </a:r>
            <a:r>
              <a:rPr lang="en-US" sz="2400" dirty="0"/>
              <a:t> on fish are used mainly for attracting </a:t>
            </a:r>
            <a:r>
              <a:rPr lang="en-US" sz="2400" dirty="0" smtClean="0"/>
              <a:t>food, finding a mate </a:t>
            </a:r>
            <a:r>
              <a:rPr lang="en-US" sz="2400" dirty="0"/>
              <a:t>or confusing </a:t>
            </a:r>
            <a:r>
              <a:rPr lang="en-US" sz="2400" dirty="0" smtClean="0"/>
              <a:t>predators</a:t>
            </a:r>
            <a:r>
              <a:rPr lang="en-US" sz="2800" dirty="0" smtClean="0"/>
              <a:t>.</a:t>
            </a:r>
            <a:endParaRPr lang="en-US" sz="2800" dirty="0"/>
          </a:p>
        </p:txBody>
      </p:sp>
      <p:pic>
        <p:nvPicPr>
          <p:cNvPr id="3" name="Picture 2" descr="biolad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9300" y="4540012"/>
            <a:ext cx="2273776" cy="2317988"/>
          </a:xfrm>
          <a:prstGeom prst="rect">
            <a:avLst/>
          </a:prstGeom>
        </p:spPr>
      </p:pic>
      <p:pic>
        <p:nvPicPr>
          <p:cNvPr id="4" name="Picture 3" descr="firefly-squi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9068" y="2439953"/>
            <a:ext cx="3386200" cy="4188581"/>
          </a:xfrm>
          <a:prstGeom prst="rect">
            <a:avLst/>
          </a:prstGeom>
        </p:spPr>
      </p:pic>
      <p:pic>
        <p:nvPicPr>
          <p:cNvPr id="5" name="Picture 4" descr="squid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9300" y="2200099"/>
            <a:ext cx="3415170" cy="2240351"/>
          </a:xfrm>
          <a:prstGeom prst="rect">
            <a:avLst/>
          </a:prstGeom>
        </p:spPr>
      </p:pic>
    </p:spTree>
    <p:extLst>
      <p:ext uri="{BB962C8B-B14F-4D97-AF65-F5344CB8AC3E}">
        <p14:creationId xmlns:p14="http://schemas.microsoft.com/office/powerpoint/2010/main" val="26751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037" y="2524803"/>
            <a:ext cx="4094218" cy="4149297"/>
          </a:xfrm>
          <a:prstGeom prst="rect">
            <a:avLst/>
          </a:prstGeom>
        </p:spPr>
      </p:pic>
      <p:pic>
        <p:nvPicPr>
          <p:cNvPr id="2" name="Picture 1" descr="6532-004-CDC2337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03" y="166288"/>
            <a:ext cx="4812634" cy="3557165"/>
          </a:xfrm>
          <a:prstGeom prst="rect">
            <a:avLst/>
          </a:prstGeom>
        </p:spPr>
      </p:pic>
      <p:sp>
        <p:nvSpPr>
          <p:cNvPr id="4" name="TextBox 3"/>
          <p:cNvSpPr txBox="1"/>
          <p:nvPr/>
        </p:nvSpPr>
        <p:spPr>
          <a:xfrm>
            <a:off x="5685005" y="590729"/>
            <a:ext cx="3130445" cy="1200328"/>
          </a:xfrm>
          <a:prstGeom prst="rect">
            <a:avLst/>
          </a:prstGeom>
          <a:noFill/>
        </p:spPr>
        <p:txBody>
          <a:bodyPr wrap="square" rtlCol="0">
            <a:spAutoFit/>
          </a:bodyPr>
          <a:lstStyle/>
          <a:p>
            <a:r>
              <a:rPr lang="en-US" sz="2400" dirty="0" smtClean="0"/>
              <a:t>Bioluminescence is formed through a chemical reaction.</a:t>
            </a:r>
            <a:endParaRPr lang="en-US" sz="2400" dirty="0"/>
          </a:p>
        </p:txBody>
      </p:sp>
    </p:spTree>
    <p:extLst>
      <p:ext uri="{BB962C8B-B14F-4D97-AF65-F5344CB8AC3E}">
        <p14:creationId xmlns:p14="http://schemas.microsoft.com/office/powerpoint/2010/main" val="200165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0119" y="1208514"/>
            <a:ext cx="4483881" cy="2062103"/>
          </a:xfrm>
          <a:prstGeom prst="rect">
            <a:avLst/>
          </a:prstGeom>
        </p:spPr>
        <p:txBody>
          <a:bodyPr wrap="square">
            <a:spAutoFit/>
          </a:bodyPr>
          <a:lstStyle/>
          <a:p>
            <a:r>
              <a:rPr lang="en-US" sz="3200" dirty="0" smtClean="0"/>
              <a:t>Bioluminescent deep sea creatures also use </a:t>
            </a:r>
            <a:r>
              <a:rPr lang="en-US" sz="3200" dirty="0" smtClean="0">
                <a:solidFill>
                  <a:schemeClr val="accent6">
                    <a:lumMod val="60000"/>
                    <a:lumOff val="40000"/>
                  </a:schemeClr>
                </a:solidFill>
              </a:rPr>
              <a:t>lures</a:t>
            </a:r>
            <a:r>
              <a:rPr lang="en-US" sz="3200" dirty="0" smtClean="0"/>
              <a:t> for attracting </a:t>
            </a:r>
            <a:r>
              <a:rPr lang="en-US" sz="3200" dirty="0"/>
              <a:t>prey</a:t>
            </a:r>
            <a:endParaRPr lang="en-US" dirty="0"/>
          </a:p>
        </p:txBody>
      </p:sp>
      <p:pic>
        <p:nvPicPr>
          <p:cNvPr id="3" name="Picture 2" descr="fig3b_60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0119" y="3846135"/>
            <a:ext cx="4236965" cy="2761089"/>
          </a:xfrm>
          <a:prstGeom prst="rect">
            <a:avLst/>
          </a:prstGeom>
        </p:spPr>
      </p:pic>
      <p:pic>
        <p:nvPicPr>
          <p:cNvPr id="1026" name="Picture 2" descr="http://fc04.deviantart.net/fs71/f/2010/307/9/8/angler_fish_by_127438-d322z3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3" y="1001565"/>
            <a:ext cx="4385265" cy="43852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112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756" y="154825"/>
            <a:ext cx="7436734" cy="2246769"/>
          </a:xfrm>
          <a:prstGeom prst="rect">
            <a:avLst/>
          </a:prstGeom>
        </p:spPr>
        <p:txBody>
          <a:bodyPr wrap="square">
            <a:spAutoFit/>
          </a:bodyPr>
          <a:lstStyle/>
          <a:p>
            <a:r>
              <a:rPr lang="en-US" sz="2800" dirty="0" smtClean="0"/>
              <a:t>Prey is rare in the deep sea, so feeding </a:t>
            </a:r>
            <a:r>
              <a:rPr lang="en-US" sz="2800" dirty="0"/>
              <a:t>has also become highly specialized with adaptations such as </a:t>
            </a:r>
            <a:r>
              <a:rPr lang="en-US" sz="2800" dirty="0">
                <a:solidFill>
                  <a:srgbClr val="FF0000"/>
                </a:solidFill>
              </a:rPr>
              <a:t>large mouths</a:t>
            </a:r>
            <a:r>
              <a:rPr lang="en-US" sz="2800" dirty="0"/>
              <a:t>, </a:t>
            </a:r>
            <a:r>
              <a:rPr lang="en-US" sz="2800" dirty="0" smtClean="0">
                <a:solidFill>
                  <a:srgbClr val="FF0000"/>
                </a:solidFill>
              </a:rPr>
              <a:t>distensible stomachs</a:t>
            </a:r>
            <a:r>
              <a:rPr lang="en-US" sz="2800" dirty="0"/>
              <a:t>, </a:t>
            </a:r>
            <a:r>
              <a:rPr lang="en-US" sz="2800" dirty="0" smtClean="0"/>
              <a:t>and </a:t>
            </a:r>
            <a:r>
              <a:rPr lang="en-US" sz="2800" dirty="0" smtClean="0">
                <a:solidFill>
                  <a:srgbClr val="FF0000"/>
                </a:solidFill>
              </a:rPr>
              <a:t>needlelike teeth</a:t>
            </a:r>
            <a:r>
              <a:rPr lang="en-US" sz="2800" dirty="0" smtClean="0"/>
              <a:t>.</a:t>
            </a:r>
            <a:endParaRPr lang="en-US" sz="2800" dirty="0"/>
          </a:p>
        </p:txBody>
      </p:sp>
      <p:pic>
        <p:nvPicPr>
          <p:cNvPr id="3" name="Picture 2" descr="gulper-eel-image-se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966" y="4258379"/>
            <a:ext cx="3881560" cy="2273485"/>
          </a:xfrm>
          <a:prstGeom prst="rect">
            <a:avLst/>
          </a:prstGeom>
        </p:spPr>
      </p:pic>
      <p:pic>
        <p:nvPicPr>
          <p:cNvPr id="4" name="Picture 3"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342" y="2135952"/>
            <a:ext cx="4768374" cy="2999189"/>
          </a:xfrm>
          <a:prstGeom prst="rect">
            <a:avLst/>
          </a:prstGeom>
        </p:spPr>
      </p:pic>
      <p:pic>
        <p:nvPicPr>
          <p:cNvPr id="5" name="Picture 4"/>
          <p:cNvPicPr>
            <a:picLocks noChangeAspect="1"/>
          </p:cNvPicPr>
          <p:nvPr/>
        </p:nvPicPr>
        <p:blipFill>
          <a:blip r:embed="rId4" cstate="print"/>
          <a:stretch>
            <a:fillRect/>
          </a:stretch>
        </p:blipFill>
        <p:spPr>
          <a:xfrm>
            <a:off x="1621351" y="2401594"/>
            <a:ext cx="2432175" cy="1717724"/>
          </a:xfrm>
          <a:prstGeom prst="rect">
            <a:avLst/>
          </a:prstGeom>
        </p:spPr>
      </p:pic>
      <p:sp>
        <p:nvSpPr>
          <p:cNvPr id="6" name="TextBox 5"/>
          <p:cNvSpPr txBox="1"/>
          <p:nvPr/>
        </p:nvSpPr>
        <p:spPr>
          <a:xfrm>
            <a:off x="4784265" y="5789149"/>
            <a:ext cx="3417225" cy="369332"/>
          </a:xfrm>
          <a:prstGeom prst="rect">
            <a:avLst/>
          </a:prstGeom>
          <a:noFill/>
        </p:spPr>
        <p:txBody>
          <a:bodyPr wrap="square" rtlCol="0">
            <a:spAutoFit/>
          </a:bodyPr>
          <a:lstStyle/>
          <a:p>
            <a:r>
              <a:rPr lang="en-US" dirty="0" smtClean="0"/>
              <a:t>The gulper eel</a:t>
            </a:r>
            <a:endParaRPr lang="en-US" dirty="0"/>
          </a:p>
        </p:txBody>
      </p:sp>
    </p:spTree>
    <p:extLst>
      <p:ext uri="{BB962C8B-B14F-4D97-AF65-F5344CB8AC3E}">
        <p14:creationId xmlns:p14="http://schemas.microsoft.com/office/powerpoint/2010/main" val="35486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8878" y="275622"/>
            <a:ext cx="5817246" cy="5031132"/>
          </a:xfrm>
          <a:prstGeom prst="rect">
            <a:avLst/>
          </a:prstGeom>
        </p:spPr>
      </p:pic>
      <p:sp>
        <p:nvSpPr>
          <p:cNvPr id="4" name="TextBox 3"/>
          <p:cNvSpPr txBox="1"/>
          <p:nvPr/>
        </p:nvSpPr>
        <p:spPr>
          <a:xfrm>
            <a:off x="1314196" y="5139346"/>
            <a:ext cx="6866307" cy="1569660"/>
          </a:xfrm>
          <a:prstGeom prst="rect">
            <a:avLst/>
          </a:prstGeom>
          <a:noFill/>
        </p:spPr>
        <p:txBody>
          <a:bodyPr wrap="square" rtlCol="0">
            <a:spAutoFit/>
          </a:bodyPr>
          <a:lstStyle/>
          <a:p>
            <a:r>
              <a:rPr lang="en-US" sz="2400" dirty="0" smtClean="0"/>
              <a:t>The gulper eel’s mouth is so large that it can swallow organisms much bigger than itself whole. Once swallowed, the gulper eel’s stomach will stretch to fit its meal.</a:t>
            </a:r>
            <a:endParaRPr lang="en-US" sz="2400" dirty="0"/>
          </a:p>
        </p:txBody>
      </p:sp>
      <p:sp>
        <p:nvSpPr>
          <p:cNvPr id="5" name="TextBox 4"/>
          <p:cNvSpPr txBox="1"/>
          <p:nvPr/>
        </p:nvSpPr>
        <p:spPr>
          <a:xfrm>
            <a:off x="5862202" y="1225764"/>
            <a:ext cx="2613626" cy="2677656"/>
          </a:xfrm>
          <a:prstGeom prst="rect">
            <a:avLst/>
          </a:prstGeom>
          <a:noFill/>
        </p:spPr>
        <p:txBody>
          <a:bodyPr wrap="square" rtlCol="0">
            <a:spAutoFit/>
          </a:bodyPr>
          <a:lstStyle/>
          <a:p>
            <a:r>
              <a:rPr lang="en-US" sz="2800" dirty="0" smtClean="0"/>
              <a:t>A wide mouth can also be used like a net to catch many smaller prey at once. </a:t>
            </a:r>
            <a:endParaRPr lang="en-US" sz="2800" dirty="0"/>
          </a:p>
        </p:txBody>
      </p:sp>
    </p:spTree>
    <p:extLst>
      <p:ext uri="{BB962C8B-B14F-4D97-AF65-F5344CB8AC3E}">
        <p14:creationId xmlns:p14="http://schemas.microsoft.com/office/powerpoint/2010/main" val="237265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784</TotalTime>
  <Words>423</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American Typewriter</vt:lpstr>
      <vt:lpstr>News Gothic MT</vt:lpstr>
      <vt:lpstr>Wingdings 2</vt:lpstr>
      <vt:lpstr>Breeze</vt:lpstr>
      <vt:lpstr>PowerPoint Presentation</vt:lpstr>
      <vt:lpstr>Features of the Ocean Floor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dc:creator>
  <cp:lastModifiedBy>rkowaleski</cp:lastModifiedBy>
  <cp:revision>24</cp:revision>
  <cp:lastPrinted>2013-06-27T02:16:02Z</cp:lastPrinted>
  <dcterms:created xsi:type="dcterms:W3CDTF">2013-06-26T02:11:30Z</dcterms:created>
  <dcterms:modified xsi:type="dcterms:W3CDTF">2016-11-17T20:52:22Z</dcterms:modified>
</cp:coreProperties>
</file>