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081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/>
            </a:lvl1pPr>
          </a:lstStyle>
          <a:p>
            <a:fld id="{7ED557B4-AF85-432B-BB72-9353543F6D29}" type="datetimeFigureOut">
              <a:rPr lang="en-US"/>
              <a:pPr/>
              <a:t>10/9/2014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312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081" y="8830312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/>
            </a:lvl1pPr>
          </a:lstStyle>
          <a:p>
            <a:fld id="{ACBD9814-605A-4F62-ADDC-B6FB5AB3B7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081" y="0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6" y="4415156"/>
            <a:ext cx="5609588" cy="41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312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081" y="8830312"/>
            <a:ext cx="3037735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>
              <a:defRPr sz="1200"/>
            </a:lvl1pPr>
          </a:lstStyle>
          <a:p>
            <a:fld id="{15C6215F-E4FA-418D-82E0-937859666B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955200F-77C9-4C8D-B4A6-BCB7A6EC2534}" type="slidenum">
              <a:rPr lang="en-US"/>
              <a:pPr/>
              <a:t>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E32EEA1-DC13-4A7B-9B4F-E97005A2EA83}" type="slidenum">
              <a:rPr lang="en-US"/>
              <a:pPr/>
              <a:t>3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8585CEC-8C9F-4D29-A14C-7945F49D308A}" type="slidenum">
              <a:rPr lang="en-US"/>
              <a:pPr/>
              <a:t>4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EE10B08-D4D9-4436-80D0-159C53077376}" type="slidenum">
              <a:rPr lang="en-US"/>
              <a:pPr/>
              <a:t>6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7DF86C6-48C1-494A-8730-0F6175ADCECA}" type="slidenum">
              <a:rPr lang="en-US"/>
              <a:pPr/>
              <a:t>7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4C4EF32-35EA-4387-9278-7009CA4CEC05}" type="slidenum">
              <a:rPr lang="en-US"/>
              <a:pPr/>
              <a:t>8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2"/>
          <p:cNvSpPr>
            <a:spLocks/>
          </p:cNvSpPr>
          <p:nvPr/>
        </p:nvSpPr>
        <p:spPr bwMode="ltGray">
          <a:xfrm>
            <a:off x="-22225" y="2590800"/>
            <a:ext cx="77724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07061F-121B-408E-98EE-F058E7BAD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B099B-29F9-4B25-B28C-5F7659885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457200"/>
            <a:ext cx="20383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59626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A4ED-511E-4A0A-8B3F-48759CC48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21754-9D0C-4146-9623-8EBEFA756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75736-DDD0-4D5D-A0EF-F5BF85B5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3339-A60B-4CEA-AB5A-32433920E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F2959-1452-4399-8872-2BFCC57BC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79383-AFA3-40E3-8C18-6D734D6E1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CEE52-390D-41BB-82E8-070FBA162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6932D-5CA5-42F0-B0B4-45128FA9E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B564-987D-47E6-861E-BC3A86D48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5554-B048-4CC5-AE3A-2FDD231F0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05200" y="0"/>
            <a:ext cx="5638800" cy="814388"/>
            <a:chOff x="1488" y="0"/>
            <a:chExt cx="4272" cy="816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40964" name="Rectangle 4"/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5" name="Rectangle 5"/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0966" name="Rectangle 6"/>
            <p:cNvSpPr>
              <a:spLocks noChangeArrowheads="1"/>
            </p:cNvSpPr>
            <p:nvPr userDrawn="1"/>
          </p:nvSpPr>
          <p:spPr bwMode="ltGray">
            <a:xfrm>
              <a:off x="4278" y="95"/>
              <a:ext cx="1482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 userDrawn="1"/>
          </p:nvSpPr>
          <p:spPr bwMode="ltGray">
            <a:xfrm>
              <a:off x="2544" y="95"/>
              <a:ext cx="1734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8" name="Rectangle 8"/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9" name="Rectangle 9"/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0" name="Rectangle 10"/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1" name="Rectangle 11"/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2" name="Rectangle 12"/>
            <p:cNvSpPr>
              <a:spLocks noChangeArrowheads="1"/>
            </p:cNvSpPr>
            <p:nvPr userDrawn="1"/>
          </p:nvSpPr>
          <p:spPr bwMode="ltGray">
            <a:xfrm>
              <a:off x="5362" y="383"/>
              <a:ext cx="398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3" name="Rectangle 13"/>
            <p:cNvSpPr>
              <a:spLocks noChangeArrowheads="1"/>
            </p:cNvSpPr>
            <p:nvPr userDrawn="1"/>
          </p:nvSpPr>
          <p:spPr bwMode="ltGray">
            <a:xfrm>
              <a:off x="4896" y="383"/>
              <a:ext cx="465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4" name="Rectangle 14"/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5" name="Rectangle 15"/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6" name="Rectangle 16"/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7" name="Rectangle 17"/>
            <p:cNvSpPr>
              <a:spLocks noChangeArrowheads="1"/>
            </p:cNvSpPr>
            <p:nvPr userDrawn="1"/>
          </p:nvSpPr>
          <p:spPr bwMode="ltGray">
            <a:xfrm>
              <a:off x="5519" y="576"/>
              <a:ext cx="13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8" name="Rectangle 18"/>
            <p:cNvSpPr>
              <a:spLocks noChangeArrowheads="1"/>
            </p:cNvSpPr>
            <p:nvPr userDrawn="1"/>
          </p:nvSpPr>
          <p:spPr bwMode="ltGray">
            <a:xfrm>
              <a:off x="5694" y="671"/>
              <a:ext cx="66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9" name="Rectangle 19"/>
            <p:cNvSpPr>
              <a:spLocks noChangeArrowheads="1"/>
            </p:cNvSpPr>
            <p:nvPr userDrawn="1"/>
          </p:nvSpPr>
          <p:spPr bwMode="ltGray">
            <a:xfrm>
              <a:off x="5616" y="671"/>
              <a:ext cx="78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0" name="Rectangle 20"/>
            <p:cNvSpPr>
              <a:spLocks noChangeArrowheads="1"/>
            </p:cNvSpPr>
            <p:nvPr userDrawn="1"/>
          </p:nvSpPr>
          <p:spPr bwMode="ltGray">
            <a:xfrm>
              <a:off x="4012" y="48"/>
              <a:ext cx="174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1" name="Rectangle 21"/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2" name="Rectangle 22"/>
            <p:cNvSpPr>
              <a:spLocks noChangeArrowheads="1"/>
            </p:cNvSpPr>
            <p:nvPr userDrawn="1"/>
          </p:nvSpPr>
          <p:spPr bwMode="ltGray">
            <a:xfrm>
              <a:off x="4589" y="145"/>
              <a:ext cx="117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3" name="Rectangle 23"/>
            <p:cNvSpPr>
              <a:spLocks noChangeArrowheads="1"/>
            </p:cNvSpPr>
            <p:nvPr userDrawn="1"/>
          </p:nvSpPr>
          <p:spPr bwMode="ltGray">
            <a:xfrm>
              <a:off x="3216" y="145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4" name="Rectangle 24"/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5" name="Rectangle 25"/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6" name="Rectangle 26"/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7" name="Rectangle 27"/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8" name="Rectangle 28"/>
            <p:cNvSpPr>
              <a:spLocks noChangeArrowheads="1"/>
            </p:cNvSpPr>
            <p:nvPr userDrawn="1"/>
          </p:nvSpPr>
          <p:spPr bwMode="ltGray">
            <a:xfrm>
              <a:off x="5450" y="433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89" name="Rectangle 29"/>
            <p:cNvSpPr>
              <a:spLocks noChangeArrowheads="1"/>
            </p:cNvSpPr>
            <p:nvPr userDrawn="1"/>
          </p:nvSpPr>
          <p:spPr bwMode="ltGray">
            <a:xfrm>
              <a:off x="5088" y="433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0" name="Rectangle 30"/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1" name="Rectangle 31"/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8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2" name="Rectangle 32"/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3" name="Rectangle 33"/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4" name="Rectangle 34"/>
            <p:cNvSpPr>
              <a:spLocks noChangeArrowheads="1"/>
            </p:cNvSpPr>
            <p:nvPr userDrawn="1"/>
          </p:nvSpPr>
          <p:spPr bwMode="ltGray">
            <a:xfrm>
              <a:off x="5716" y="721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5" name="Rectangle 35"/>
            <p:cNvSpPr>
              <a:spLocks noChangeArrowheads="1"/>
            </p:cNvSpPr>
            <p:nvPr userDrawn="1"/>
          </p:nvSpPr>
          <p:spPr bwMode="ltGray">
            <a:xfrm>
              <a:off x="5664" y="721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6" name="Rectangle 36"/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7" name="Rectangle 37"/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98" name="Arc 38"/>
          <p:cNvSpPr>
            <a:spLocks/>
          </p:cNvSpPr>
          <p:nvPr/>
        </p:nvSpPr>
        <p:spPr bwMode="hidden">
          <a:xfrm>
            <a:off x="0" y="1371600"/>
            <a:ext cx="4114800" cy="5318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1" name="Rectangle 4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2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3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i="1" smtClean="0"/>
            </a:lvl1pPr>
          </a:lstStyle>
          <a:p>
            <a:pPr>
              <a:defRPr/>
            </a:pPr>
            <a:fld id="{25E7012F-2B45-49DD-9447-87FCD3F4F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Picture Walk</a:t>
            </a:r>
            <a:endParaRPr lang="en-US" dirty="0"/>
          </a:p>
        </p:txBody>
      </p:sp>
      <p:pic>
        <p:nvPicPr>
          <p:cNvPr id="1026" name="Picture 2" descr="http://www.chemistryland.com/CHM130FieldLab/Lab4/Melting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12014">
            <a:off x="350741" y="701222"/>
            <a:ext cx="2507912" cy="1905000"/>
          </a:xfrm>
          <a:prstGeom prst="rect">
            <a:avLst/>
          </a:prstGeom>
          <a:noFill/>
        </p:spPr>
      </p:pic>
      <p:pic>
        <p:nvPicPr>
          <p:cNvPr id="1028" name="Picture 4" descr="https://encrypted-tbn2.gstatic.com/images?q=tbn:ANd9GcQIZPYvWuXNL52P7o_xb64TJn2kSVfMitNUccdd6OY-fPdwqYgsJ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5352">
            <a:off x="3676750" y="1856412"/>
            <a:ext cx="2181225" cy="2095501"/>
          </a:xfrm>
          <a:prstGeom prst="rect">
            <a:avLst/>
          </a:prstGeom>
          <a:noFill/>
        </p:spPr>
      </p:pic>
      <p:pic>
        <p:nvPicPr>
          <p:cNvPr id="1030" name="Picture 6" descr="https://encrypted-tbn0.gstatic.com/images?q=tbn:ANd9GcRm6a1Baj6k2M6Yv5ieor3UwOC6-gG77Br6R5WSmZ2pPzkJcjv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59114">
            <a:off x="259149" y="2477363"/>
            <a:ext cx="3362325" cy="1362075"/>
          </a:xfrm>
          <a:prstGeom prst="rect">
            <a:avLst/>
          </a:prstGeom>
          <a:noFill/>
        </p:spPr>
      </p:pic>
      <p:pic>
        <p:nvPicPr>
          <p:cNvPr id="1032" name="Picture 8" descr="https://encrypted-tbn1.gstatic.com/images?q=tbn:ANd9GcQ8Yoi6C57_J6IIWej-slchSfZXvamlAHzlyAat_TQICjwswF4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251341">
            <a:off x="851793" y="4269647"/>
            <a:ext cx="1647825" cy="1857376"/>
          </a:xfrm>
          <a:prstGeom prst="rect">
            <a:avLst/>
          </a:prstGeom>
          <a:noFill/>
        </p:spPr>
      </p:pic>
      <p:sp>
        <p:nvSpPr>
          <p:cNvPr id="1034" name="AutoShape 10" descr="data:image/jpeg;base64,/9j/4AAQSkZJRgABAQAAAQABAAD/2wCEAAkGBxQTEhUUExQWFhUXGCEbGRgYFx4gIBsgHR8cIR4gIR8eHyggHholIBocIjEhJSkrLi4uHx80ODMsNygtLisBCgoKDg0OGhAQGywkHyQsLCwsLCwsLCwsLCwsLCwsLCwsLCwsLCwsLCwsLCwsLCwsLCwsLCwsLCwsLCwsLCwsLP/AABEIAOEA4QMBIgACEQEDEQH/xAAbAAADAAMBAQAAAAAAAAAAAAADBAUAAQIGB//EAEQQAAIBAgQEAwUECAQGAQUAAAECEQADBBIhMQVBUWETInEyQoGRsQYjUqEUM1NicsHR4RVzkvAWQ4KywvE0BzVUY9L/xAAYAQEBAQEBAAAAAAAAAAAAAAABAAIDBP/EACARAQEBAAMAAgMBAQAAAAAAAAABEQIhMRJBA1FxYaH/2gAMAwEAAhEDEQA/APQHGKnmI16n3f8AfTvRLrvcALjLaTzOzbtG0Vz+gLfv2c05AwZhoF06j4UzxXG+K7BiPD1AEbLMDT4Vydv8TrFwAm60EaxnMSORj02pUPqt32cpMHkNwI+FMjhwulWvwMoIyBtCCdPUiiYiyFIUKqgCR0iPrULE4XluHNfa4yISVtrMu3U9hypzC+L4CMuHK5QZznSD36RS/DC2XMiZknnz3111PpTaviL1tkuQQJGYmAB6DkNqzTCfDuFXcQFRfPl0ZzosyYjsBXYxNu1cFhWV1tky7bEgRI5SDMelc4LFs1lbKZlKqwkLuAYJJ7/Sk8ZwgYjIJ8MAEaD2j1ihU5+i22UtcCsEbygHV52kjnrt2pvB4IZmvO2iKABGxPta9hQrHCxh1gAvMZBJiRt8ZE1L+1mMa5Z8LObYJzNHU7gRyqUOcO+0Zupdy21ZQ4VW5nU/M86Xtm8rBRJa42k+6Of5fWl8NhLGBs5Tca5cMMFTlmgQY2JBqhicC5e2yllFrVRJnzbA/DWrVjviahLyo51cFio5Rp8Sa6u8OBNtlZFQgtkXmYhQe4pG1wpUxTXHdrjyfMW92NABypnDuRCqkPyXtuSela0YZsYM550yIAG15nc+tSOJsti8728129dBVZ1y+vSaa+0Nx0WLQAHtXHmcumkd55VKwttywLsfEeF39jT5ZjvR6XPD7Fy6yF184Jzg8uwHPavU461cQ5FHu+Zl2AOuX+1LW2eyjLbCvdfQFjqB19edCx63Q2Y3GyupGVTK5l2+JqRJcZ4hYAMCkAE8p7da6w+FYPLuAkTl1nqNeVCtWWNwBCVCtqeZYAQD2qxxu+qsiWznuFCbs7Cf66/KpekcJgBevPcuRCiLan3Y5nqaJauLaLZsp3MldNBsOvrU77PYtoxEhgA8qSPpXdy5mtTcK5nOgKxljXc7DTU00YJgiotm4TlDSAsZZXvPrS2E4mti5ahS0kEeaAIOx6xXGJu59TmICzJMhhsMo/3yqi+CQolxmtqLZkAiWGn0NU6T032st23tjEpcykkbHXUgHTrXi7vDwhZnLEu0gNqYGxPanrV63cANwkjcgmNTsPnSfEblw3MxuBVMKEAmNIAJ3IoJ3BIlu2zjKYBgvvO8kUtg7ufDgrDBvaccv61vFW1lRcBKMp0A0Mb7U2t5LVglVAAGg/CKp90In+DXPxH5CsoX/FNrvWVacexUPbtC9fzoz6rpMiJAgbEzQOIYu0i28qufJJ5EdNees0zi1GZAHd4WVHppHaubgVQGIBLsJkkxG2wpAuIx6KiZmA8paSNST6fKpL4g3cptTcZdxy7/AFrji1nxswX3IBMRvr8oFSuAHzOi3PDAYRGhJPU/hp+m861fwlm4meWQKD7M7TsK1jr4eQwJy6hBoCdIE8wTrQMBays3l8ijQTLMROZvTpXfD7njNLK1u3O5G5nQa68qzO2KZ4M7PcL3YtodkA3jc/OpX2mxr4i7lsDwltESxEZuw+W9eixOKNh1hQzAZtdsvOvPNxfx8Q9+BkC+yOZn6CrGtPYXioR0R5JJJEHpz19TU63wa5exAuNAtjZT15+ulZxK9bs22fKfEYTDgyo5RA51R4fxBjZt+NoQJAymdvejaqVcji4K3atOmY6vOgEk7j4Ckn42iswcw0DbU5o0mpmPutecLZYgXDlLMIiBy7Gu3wyWj4FuC1sg3HOpJImZ+VHiI8Nv3TLsvmUmQRuB/MmvS4bisWQWWLpk3CBJI6emsUpgcSdUX2SZzRvp+ZoD4cZsrErJ9qduf5dKvRuNcPwZuq0sQAZgc+hP9KpYTDWvGBcHmekEjT1OnwrQuqoJQn7sHbryn60zhVRWbxwfE91RtqJLk95iKPjWtH4ZbXOzuwABJWeh5/lUTH2mu4oXFI8FREAxJ11iqmBsh7vhk+R2CuOZWdh2Ne9XD2UGUKihOUaCtzixb+nzTglywAwVlDZocsZ+Xet4m3aR7jlp0AL8tpgem1WPtfhx4ge2i+byiABPX415ji1rxWS2QB4bamdJETPwrOtY7sX5NpfECW2ks2Xadh35UXEICLZfW1ckARBYDeOk1wmGti5AOe4RI6KNzptQbuOuq6wg8NVIzMNdOQ+Na1nGYzBKw1LKh9lF0gdZG/pRrA90Lmy+7OrHv9a6s3SmCukkZml5OkDeB6zFB4UWuDMVCxqzLzkDSegqowph8ctu1F+2ujs0ySTPsjtDfOt4R1YW38PM0ZhPbaR161QxgGbIoC2hBDTqdPTr9aNYV7hRLeUjMBOw9Z6istJt26zKgZiSr/AHUmO0aULiT3CiC2gZidQdZU/Sj8XvW0zolwG5bORQNQSYmD8dTQcPbOcBrvmIghRoJ+prUg7B/wALudE+QrdUP0Zf3/8AUKynF0t3g8JIGeRmjQDmfhyijXriOWObnLZdOcQO9YuIS5dZ3VvDGwbQmCd/ypa2/wCkXLptqiLbckEmAsDLoOZnWopvEMe4S8q2wPNGYtoixuerdu9SeEcCZgzqQylQZjoefaav4XhaXAB7ShiDLe0Sf600mEQ+QE+FbzLCnciNzuSTQtvgfDiTaOfRwDLjkJ0jsaFfELmuM2gnQe9y9ABW8NeW3ddsn3cQJHtZdPkDtUvjGJbxUtLJF4+YRyjftFCN4VWvO7FSqnnJJiPZH++dNcPw6W1W3bUQZEHf+s9qb4bZKm3aLqzzoWkAAem+ldcVIso10KpdSYPLUcu8xVVC/EbIZhnBbTUHfTb0AqbxMXL5yo6qkgMQdSo6nqad4cfEBuOCCwE9e4I2mknvjDWGLJny6ZQBqCY+HwoOdm0uoVuXFMZGCAHnp7o56c65azbS0WOiNOY+8SY/9UDhOJtXiHVYZCVyMZEwPyFKca8UgIxULMmD5VUfmSf50iu1xBU2mZCqloUDYDXU/vUtxfCPeu6kIqkMPMRJGsEVawNhRluMVIWAGJ0Gbf40kWF1sxkMGZUGkakwe/lg61djAeAWy5JL6uWIJXyhRp8TIFVMSXyBfbclfMB0O56SOVPcGwNtLfhu5IRZ8o1MyfryqRis7AJbWLYMu7cydABHOrwikHxZCv1EdtgD67+teuwHEUZU8YG2RO59qOvrXksGGJZGlQilVI77zNc/aG0TbU6OjCPaIO4EmKfVLizxviVu4JAy200T94nn8dq8lZwF1CHIC23cAKdTB3mdRMU9xC3aRLYUkBdRmMj5czW8OGu3c5OYMZB5KY8unbvQq0Cme5GlxzlgbkdR2G1Ojh8m4zMzlE0zRCzp9am4/G20U+GM9xRBdVk/21rXBbl24FN1fDMlYbdoEz2oiOcTVTbyEggrElf9RqZw3iHuFMiiFzM255ALVHiisF6sBrB0A3A9TU9sNbMOMxYPmE6wep7CkN8RxwUAqk3i2VVmQNgS3cz8Kx2W0DZuGGMlgp2HQEd6yyQqkFlDZSUnfUyzeprvFYuzK5LZCmJdt2j2jr1OtO/pAcN4XaIUghTGgI1EH2ie9OWLC5cysA+c5i0adh3rOP49YsWrNsZy+a8B7yxos/Ku7loZLjBY1BCj8Xb0jepG/APUfKsqF4D9blZVi6eht27hvGSSs8xEAco3k1U4hw4DD2bhVEyt5hzfeIG3zpS3eCXhasHPnM3brNp6AHc96Hjb5F0Kx0VTHRRtPxozSVsQwB2hsxtnkeU+u9Cu3XCpCkmZCgDfmTWYq9awouX2YJmAABMs5A37elZw7Gm4PugTmE9Ndzr6afGkU5cyMSLk5YEx+YFD/TLrFgqAALoxEAA8p3J61q8cr22uMFTNlMjaf6RTjYpgIKmG0UD8HX471VYmcK4fdVy95gbpXS2vsqD36muU4bcvqwICJbGY666axROI3Tcv27aGHUg/CNJHPWazE2nPkNyEY+bKYLN3I5aUVToTD4gCyj2iqoXht5diCIHx50tYvkW8zlQokZQOfX0olvBhAmkqo8saksd/SJoeLvovhWnOcOR5Ry13PUUqnOC4TKoLCFYAgc/U945VzxXhls5nZoQCSABLc8vblVK/gy2oJi3OcgxAI5/IfnUBsctxXRdWz+WQdR1+ERVpGfDo8MywoIYpvy0GnOaRLMb4UIETdmI9kHQQd5qtexYDFlEKNSf3tZ/Kp1/FDxfFNwE3YRRyUR7XdgKtGKuN4rZtoVDZrjGAqgwvIGfzoeAsSjW2ZipbNMxqP7gUDEOoX7tRcuMN41qXwHEXijBpLTKxsGn2T12o+yuYzyNbZVZhm845EaR33P1oJOa9ma2AXHlHIpIBPbXSmGw4cm497IpAlRsSDqvfrQUx1pLGVQXhtA3vakmO01pD4vC+ICbhEhioy6KAuwHVe/M0qmFFsOiNmYDMxBmA3M+m1LJdvXnD6LbB0URlHY9RR8fi7aAJbU5/+ZcA3AOskcuVWKgYCwAhRGIhlIk6NpIPoPrVBW0OfQSPOYk9lPU0xZuWxZ8ylRlP3hERzB7gdOdS14iSAylTb9sEwZ1/tNVEjvH4M27RWypywSCTJPr31qZw6Ta8a5mQLpG2o02PKsxN7EPiS9o+QeZ2nyqNx8e1WcLaDKc2Uo3mnqYgiO51+FWyDO0K5w6cQbzBmZI0BGWT9fSm/wBB8fE+JIKlTCxAEiJPbtVLjPFEXBvbS0xuv7wjygaAz105UNcgiHXMUBbMDG40nprWdh+KfcZQWsgBiE1K+6Nvz6VnC3VbjHMxQLHm1y/w0Php8XE3lAUKG8xGixy151Sxt4JctKuUI0gzsFGk9yTWoHX6cn/7PlWVT8Mfg/M1lJeaweIZ8SyokkgHy9eY/KruI4arPmvTJQZgCYGXaiYN/Ce1kUZWLZm0nKvMfHSab4qwLM2j5x90sxlI2zEd/pXPTjynFuDi7dF1yVtW4WTrJaNI2E1665hlhTaUgAEEcl0GvrUjC4YEEXWiCWyDXMQN+gk/SqmHuCYmZAke7trFOrEfH2TcgEjw1IzH0iI76UC5xA+IUQMCfaYDQDsegpzGL94oIhVBIWYHcxuxM6VLxi3rwRf1aEnVdwBoZ15yKF5BMFgcl1nZs7XNJ5gCY/LWt8RxL2x4dm2xG+Yxv/X0ps4RlQRcOYtqY1IAiDyAgU6lgW8puNmdhmWNQq9hz9aQTw2DuMCDKWonU6mTsOld4XCjOTkHlAyH0O80O2/3KO0swmE2nU/yihYoXxC2squ8S7HyDqJqMVrWHvBLhuEKjnRDpn6fCoOK4ocNKXYJUgEgDnrHoAaorZa47Z7gzBfbJ9kDmOUnlSdrhwuXWLWhnLQHJktoILchEVYrT02rVxc9vOrkZgusD571tQuIe4xQW1HlRI9mYH0o+KwqkIFds8mZiPX8qm4q4qKw12JHdu/SleN4wMmcq6gwANNQO1ThibtlUJIzMw+7UbfvE9674XZurcvM9xSM3ISB29abt3me4HMZbYIYAe1vz6DelnRVuhwMynyTI2Gv+xRsTYmFAYAeaDHpA6TM1O4RjWS07uYUElZHtZpAnsAKNw3EswuO+gIEZtIGxPypxa1iLjW7YtoVYscoXkvQ/DesxjC3bt2rZVrjtlMjlO8dOc0ezw234qQcwAlf5k/ChWFBxN64ymF8kDlr5depiT2owk8a1xrbpccSymJ2AHaoWMx9u3ZC+aAIIUTHx5AmrHGMuJfIGgqZygch17VY4ZwvDhryAljcAJUDyg89SO351XF3Uf7J4UNn1ZkuESvw2Pw3pD7R8UZLhZcoghVtqZVSo9rWNxp8a9liWRQyWYtaFfLudIMHuJryXGuFjLdDqZUyiyNj/OKMi7nSt9lBYvXUu3rxYj/lkeVRBM+k1Zu/aKyGuKlkl2ZghABXKBoe1fOhixhf1GtyIzXBIg76CO9cLx67ofLm1ACqd26a1nllvTfGV7HASLYYrBZZIA3E8+9GsYRbr284hS2ubkBqNRtSVvi6+H94MpFsJG4kenxrBjUdUtrOVzyPTWJ6aVudMXuvcfoOE/aD/XWV5LxsN+GsrXz/AMWLL4IW5DBSBGdpnygiF7Ck8PfaSbxVTdclFURCj2QB3Gvxpvj3E0toyl1nSQBuR0pfHWxbspdukZgDcmZMGIMdI0rn00m2bDtnZUYKbmUEmDl6ntNWEs/drYlUUSTJ8zfGgeIzYd7uYBMmYQep3Pelzj89tX0DADQ7SB171JNxod4diqKpAGvmOYwD+W1WsLfIUlVgQVJZdfl30qbdwieJb8RVm4gdFJ3jc6/SquK4iM6raTyZZZjB20gDqTQk/iBzqVE6qC7DSP3R61rhF24wE6M2yxJyxsOgFFxONyQAAA7QVj8/7UfEXCtoEjygBQFmSTuzdBTBS/F7vh2AyjOxYIqrG86xHOt/aCxZZrVqHIVZJckKpXlHMmgEG2AEBuOrSogbnn0gTW+PG5iIDFVIGXygyzcye1UqrjBnxYlSIMACfN8B7op3FYkDU6E7AHU/7Fd8JV0AVVyx5XfTXQ7UXEKTedmAmNCBAGn8hVVEPE4y6t0K1sKjKMssMx11PYRRRcFuGaSpEsI1zclk7yIpexgjeuPe1kAhP6g85FMX8OLuisCokRMwQN6R2dwpF3ylwuUZ2HJjyB76/lSli6x8W5P3KmZA0zEgAE8xNdWLqtaQvk6QO0wSaxcZaOVLdrMWIza+RI2nkef5VBq3YFxGk5mJzEbR3Pwru5gfEVUJOUQWj3v7VRx6WfFy22BBAN0qDJ67cu1ReK3bjM1vDsBGjHoOQHwqKhgsci+KSRCjkdVjYd5qbatt4jO7Zbb+ZR1ImWPUmgrhbti2bSAM7mJcaSefrVSzhspAuAsFAm4dv3go27VFLThjW3zgQ13XNuQOWnQ6aUzhOI+EWFydbmVRMEAxqT01mtcV+0BFweCF0YaHWQBz5RXn+LcTLsWuFZ/dGmv1qk1SYr8Z4ghUJb80Egvyj15mvOYziGslixO5Jqfi+MaQKj38Z01P5VqcJ9i8zWKxZkmk/wBNYMGUwRselKFydTR8Nhy5yqCSeQFanGOd5KnD7GIxBIRycq6y0ACvVeEbFu25afDTbl5p1HU670HgXAmtW2LOczrBUcoOxPX0o6CziQ4u5xEBRr5+Q9ADWLbrfH/rn/G8P+If6ayjf8O2/wD8dvnWUae1zgeBOInEsNPEIJI5TAA9ad+0XEUQOoGZVhWJG8e6J92nMfixbQHNlAHkVRoWPOPxVLsKL6IrKW1ET196fiKy3Sn6V4yqApCD2xGiqvPuCSNKq8LsqUUhpIbyCI0EAT23M07jwgUIiqiEEswHT6ip/wBnWD21y6l5AG0DafXnV6PBXsorOyKM0x4jGSQOQ7Gl7F8F1VtCPcHKZ1qxxHEWxbOGt5bl6FgDUg6DlsaSyJnyGWuRDFeUchHPlWrMG6QTDBrniOwi3LKv0+daw1+5cRlK+Glyc7nudl+FN4bDlLl3xSFZlPh2zqYEATSyaHIYgAklmmesetGHS9nEB2W0knKY07GdTXorV6wlsFyVDHKfL5tOnY1E/RTZUC2MuYyWZddf7GjIumRpLhfIh+WZj3PKpCYtnuIwtg27ZMKSQZCxJMbafWp+IxLgGZKC2QuntGRv0HKnMbdyWbSGM5MFV1APMnsIrWASQ0KWMDIN9BuT/KoUXjOLYJasrdARwGcRBgD6cqh8FuWrb3c+c2zqUTmCTp9aY45mZDdWBcZQApOoUHT0Nd8B4bcKh7uUMG9kH6/lTBWsEchvZ7Hg7PbQmSq7j50Lgjs63LjxBbQcgBV2/g1E3nM5tCoMmBzJ6TAikX4giDKCGzbIoGh7ipCcL4lbl4eVBglRy5+tTeHKXd0by29WJGhE7DrmpfD45EbKpAE+cjty9aW4nx5YHhBgxE3HczJ7DlA0q/wyWvQcWv2MuZ7pAAUqg9pjv8tK83xrj/iwoHh2wNQDJY8yTymvN8Q4qo2Mt1qHdxjGZNanA3lIvcU4qg0tCBtPWod/GTzmk3ea6S1XSTHHly1pmJ326UW1algqAljyA1PpTOE4bcuGEE19M+zfARhLSsMrXifM3TsJ2jTWq2QSWvGYf7KOoz3zkXoNTry6TXquHWAiIuHtQDIczJJERJq9dwZvgiVOUk9l01JqZw+ybltxbu+ViVUjkQTJ051zttdJxkP2+HFELbkTp8NakcLRrrIwIULbmBz80g+tVrltT5RcbQQVGgY8zO5aaHYtNbP3VpCV8rGd+gHYa1j7Kx4q/tPyrKgf4tf/AGCf6/7Vla1K96+IIcAhNQT+I6SO46VnBsflUPfCwohRsQWnzaczpQbGBJhrit1yD13NDxeIUoQAS5bJoNFnf5DnWNax1ewou3HZiPMdPNsBrEbRQ7ds3Q7KGt22UQQNfKfMR0BHOhXbBe1kUFcrQxHONtefI1csWYw5VT7SgMGOnlP/AJVItwrhotW2vqSgYz1cgExrymg2DbtKbttCrSSpJ677neda1jc2UMzZYEKoGhJ0E9Y5VJs8Lt3CzZ3YOYGugj+elXq39LfFsO3i2iAA9xczsx82uwj3Rz71OxRtWbiq7sxLADIJyyefx3p3BlFuNPtBQZYkmOmtb4o7OAJCoCdVGrFo8vpArX8H9F4jjQFJZ8xDhCZG2m3SleK3jnTIwF25lAAE+WddfSll4Qly2fEV8qkudQJjYHnFa4ebuICBfKQ0SYECZ0+GlZw6IuDW0rPccyCxI/d6fP511h8XcDeIFC23EGdyKavYUFLpcDJZ1YZtTGu3M1OwdgXStwlisEqp0Ufh060wFeI8RBvpbsqzQCWgcuQ9J1p2xip8rqdZLkaCTAjuRXGCwnhM7kNmcgEKYGnL0G9LNxUWXBYeIqhoUxEt156UaZLTHFLZDHzEDc9IBrzl26lpn8PWWnOf5UHjXHi5JncaAbCvM4ziBPOrutZJ6pYriIAIXrPxNRMVjyZ1pW5eJrlErrx4OXP8n1GixNbVKNZwxYwoLHoK9l9nPsSbhz3wyjkgiSe/QV16jj6jcK+zz3gSFyhQCWY6amAPU16rgf2MQNluxnLBVdjoDBkjsKtcV4WTZFu2pQZQmUD2iDoTzMUzcwhton/MdSDl2EkRB6VyvN1nCMwHD7eHi2qjIGIe9079da44xjg1wC0rC1BAaPbiJ+dHxFwOjWQyKUEHLr5u/pU7Eo5uW/MCAAgCiBpudetY7rV8NLYAbynKGADLuAD+Lv2oF7h99rwZXW3ZtalVEZttNtCaZSyLatN0nzFm03I5D46UW5ijGZ7ZVT5io5dv4jVtUjjFYL7sECET2yN/M2mvrS2IbMBa1RZzQDqwA5c4nSujevPIEwZhRsdsoPUjUk0hgUR8QwDFwBAK76d/nVFXX6On7NvzrKp/o3Zv9R/rWUjFNeJ+K17KfKBlVjpvqTPMaVHwQnO6vmAkMVHvdR1pnD4UeGpvALIyC2DrA5kflR1wCoCVGS37vx0rG1vBLdpiyiAsIM2u8nl8IoN681w+GggD2zPIagUHEZsz+E2XUS2hJjYCfrWWcKLVokMSx8pLNqWgmKsRZ7tt1yO7cwMpmIPXr3qrwzFIs3WtKFEBVJAG2h/nUe1w64LanRCXUkqfd5r8etO45fEulU8ttTlJJ8sQCd921+FSJIzXWZ0ZSGugAg9BJp578XWtxmCAM0DXXb46Gh3B4NvLaVRbWAoXeT7Un8RpizZObKJDuDmjtzJP+96tWAqRO2Vd2k76mAepouXIrMZGYZRHsjnPqa54kABDnYgwfe6n+1QuN40OotklRuYMkmfZ02NWLs/hzpPmMyxC7knbUfSuLPGPDyiAcsyCefWvPNxVsmVmyqJiO/LTpUTH8T0gE1jlfqOvHhndegxnHSB57hYmT035eleXx3FSxMaVKxGLLHelZNb4fi+6xz/NJ1DF69M66+tDUGsCRvVHhXDLt9sttZjc8h6mvTJJ683LlaXwOAe42VFJPYbV6fgv2Qd1zuVGnlUqTqTEmPpXruBcDTDhba+dvauMeWmw7VRtENbi1uDqw1iNCPrWeXI8eKVguB27aQQFyKQSggz1POqWFxBi2Ao8qsxPvNI8pPSubeMtXYCsSCTnIEse0cjoKMuGVQcikZt2O+UdenpWG2uJcbAVGjNdyZUUcp1Mf1pO6huJBdktv5pnzMTprO1PJwxlvC7cXKQJAJ1CxuRWY7D23tN95o5GU6abbCsnCXD+EW8OGNsyxaWuHnI29Kc4DgjcF3EM2YK2VQ2gB7D86XuuFW4fMcixEz5m6xVHCgooGXywIH7x3JHOnVnba2goDBZgSD6nX1qTjrnjXFgkQczAmBHT1NPWDdullJMBiBoBA61NvYkhzbCDPmgA/hGzHt2qlVpn9IUoMs5jIzFtteQ696WwGAK3FQBEVQdFGpLayTRcNh2s/ds4Nx/MoGw5fKaP+lqt5wz5UKDzRqwHNQO/XlVqkMfoj/tlrK4/SMH+DE/l/Wso2HBWwbtcm/cC2wxzMu5I1Hw6mtXcWtxN2dEYqBMZyTM/wjl2rd66b3iMiBRmKjufTnFSLPELSLcs+J4l1QNAAAWO/wAtqw1TDXwVR3C25MAc9OvKJpizYFy4btxYUIAgOkTm1E+tcWuDR4RxBU+IufIu6j+UfWjYziCvbISWuBoDMPYHT4LtSAOMN4SqbSSZnzHQTuTS1i0SttgJ8swP2jkmNeQFdcesh0R2bS6QLaKZJy7n0pdsYwUDIykHVuRBmY9BpUqsYlwqaaliCXI0HKBQUvtZAuMQAZEk66Cfz0qTxbjFpLa27erAySxkL09TXkuKcVYlmJJkzqdNego2NTjfVXifGHuOWJiREAcv61CxnECvlGw+dS7/ABNo31POk72InYRR8Lafnx4zoxjMeSaSuOTvW1Wd6NYwzP7Kk+gJrvx/HI8/L8loK2jvy605a4e/lORobbTf061Z+zPBPGebnltKdZHtEcq9ylgveXL5gqGGI0jaI90D861eWMya859m/skWb75YJGYDQmO/TSvc4PBphvENtVyuRvz0gxHIUxhsKbSMyg+IzhR2B3A7aTXXG7wac9wK7LCQNxzI9KxbrpJibxx7YKpYU4gvozDRVGkiecDau7lprVtEtgqHJHlGiLz+VINf/R7AVQHUbAGCSTv8ar2rgVVLFmYwRa33jfsKE6wPD0wyLatfrLhnMdSzEf2of2quPAs229i6oc8208x06R8JrjiWCNzFW2tlwynVgYHQfWi3b2SbRXXYuVMlj3696MOlMZcbOIzXJMAkzGuk1ljAeHdN655i58xI8qkbADtXeAKWHys0tElQczA9AOtGvs9t3Z7edGIi2STPU6DSrpQtewtnD27jljnLZnObMGIEggDkAamcM4rcvW3cq5YsFGkfwwOQ9etDxlwB3PtMinKiqY1O3fkJ5xVHxGNqyyobROjAncnWdOgFMitFtXnTyypu8xOgH/uu0w6W3a8zAtcIXy65SDAjqdTXSYdUV2cZ7jgAnSW7D0EmgLh5PkDJABXSAg7dW71VM4VYVndyTqWAzbmN27DkBSXDV8e75ifujkQbKfieQFWLGKQWiDuzQpO+mhPx3pZcKisEltDKz9TAo6S/kHUf6qyon+Ij8Nz/AE/2rKOmuhuJ4B8MioE8+UktJJJM/KoacNyWbbJbVWPmMmWJgf8AuqnElvNcm/ea4xORAAAAp1O2503pPiGLW2bStcBBEMAd1J68v/dFEMYWwzKhz+fzFmOwH4fQSK3ecWLeUy8nResjfqa54hj7NhWClShI0UySD0FeW4vxpr17xiSukKJ2FFrc42rGOxds+G1xYKL5FRtRrz6LpUrifG3uabKvujl6157F8SCneTUjE49mmNAa598q6X48P6f4hxQGIk+vKpV6+TrrQXYkyd67t66GvRx/HHm5/ltcgV2qdqpcM4PdvNFtGI5kDQV6nhX2TteU37knmi6COWvMx0rp1HPLULh/AjctBpEs2Uev9K9nh+G28LZNqGNy4oPlHePh2q5gblpLfh2FCKAdzJHcnrQ8Glw2zcUMGcElTplUabn/AHrWLy1ucUvg9i4lvw1sjQnRmgAnrV/hWDZFIZlZ8uUDqe3xqXi8PduvnVmFpImPePfrVSxZLMjKMjKMr5pkA67Hr1rLUNXLsXACp201589OXrUlSS103IzTlVtwqkzlWeo0miXXJW4+pk+UDckcvjW7GDCgO5BI1VBsv8XwNMitDfCIXVsoOVhudI1Onc01Y4Pcs23vkTcfuTA2Ve1Bwt1ku57vlQkKoywMsToN9eu9c8d4o9tbYs5stxo1PSZ1O1ZuqYYwL5G8ViwnTXk3L0o9yybt7MzMRaAZUXaW6nntQThTetjxD92YYgcyPZ+E0bh9kWrhKtmzDNcDHXQdBsBWpf2qWXClLtw5QqnY+859fnpSZ4o63GS0MlxpVrjMT5W1IAOiwBReJYyLZz+S4WhYM5V2BA/Ft86R4dg/vFF1yrMMxBPmMcz00q98ZNYXhwLGWYsSvMwQDAHbnRS4LhWaXb2ABtyj+9HxmLFi1rCKsRzYk8z3PIVOTGmSGEuB7hGgOoB/e11qJjjLsDAIuMFICx7PKdOc0PA2XWyly48wIP4Z2+MRRkwUKFttlGQ6EiS2+ppXD8NdrCW71wCHkZjGb91Rz9aioWLyFZhWBkqJjb2jP8q5t3A6C4DmfLqw0UkcvQUHEWVVoCghVywDAUbkH+tGuYVypIdVSCAvJVA1PrNFRT/GD0/Osof/AA7hv2p+ZrKsS3xi5YXwxBZ9l3kc/wCuteM+0C5nzP5Q40MbRsO0ivQ4rEvaCm4OkyN56d67+0eCW5hhbTRoJbswAyR661mzG5f0+Q4u4bTmDImgX8eWOld8VQhiG3pDlTOMo5crxUGwaoA11gxOoRTJPqeXpSLma0KpcL4bdcgpbLCYmNJ6TXacccbdT1tmvTfZ37LteXxWbIgaAuUyw3JHIAV67AfZyxbRbt0Z2GmTkpOg151asWTcUorhAsjQaHsPXrWbyzwzhvqbgeGujCzZbwVIhiNCwIJ0nnReM421YazYt2y7EaCJbpPYaTNXcXbtqSSSbiqB/DP/AJVOxOMUvbzSCiwdNTrzbrNZ1plsnw1sqMuRwXJA6iZPryofEuIJYL+LcLgHzA7Ec4A0NcYMXLdqbagsCWZmJO5213NNDhKXAjupaBsdiSd+9ZMd8Kz3UW6yG1akkJtIE5SY9QZNI4rjDXS9u2S1xgRoNWgwTPQdarcbx4VFtxE+RF0BYxJMdKTsobYzQFuEBSwEgSdQO/Wr02tWFFvLbCMWY7zoIH9aYtW0s3FQMS5GYkrouvffQaUvwTGLZYKfvLkkZiNi3baAPpTeHxABYXMzPd8tswJKjXr3NGrCfEMV4xIDiZkt7wCmANdgetbwvDGuOhu3GdLZJFvkJ56b/wAq4xNlLKgqgd7r5G01ABlpPSvQWXUALaVSApzesT8orUWJ+BLXHa1bXOts5iw21OgPoKT4jfDXz4ck5ILqJA7dM2laupftWbirdFo3QSWWDJA0Hr1oP2Z4aLaFSXPvLmEZmO5bnHQVSbRph+CeLF68YFpdLYOrFTue53iuuG4G34lzFsSzNqARsgiVHrRuJuIElgVYRl77/EzWYO1dnz5EQAiBy57xvWdu9RrJhPHHO5e6pLu2aI0VRsOggRU7GWSuW/bQByxCqToAdJPf1r0WJteIVM+3GnY8/TSpv6MAWWS13PmAJ0jlA+FbZwzw3B2tPFJYpDmNN9vgTNcY/Eo90XWUe1ltpvl037nsKKlp1ZnuvowgKNtOZNLWrAuE3lbUiEMexr05mqxShmy3vuVtspNzqdSSOsn+1MYjzAeHmXDOPMOYkQB6zXfDfCuYg23UsLRE/vHfSN+9M4jizFy1u3FstlHl0zKfyA3rNMhf/Ch+zb/Uayjfpl79qPn/AGrKgVxsvbuFSC6iRJkTyH5UlhLNzwbXjXNC3txqzNrEc4FbawxTKjZw7AZx5QANfUk0TiC2hct+cF7YygTsx0kDr3qxa839peBW8VeVbByss52OzRGXTrXheJcJuWHK3FIPXka+t4PBMHEAAsWzEdOVcYyx45VSAbYMMSsn1HOtS4L2+Polev8A/p/ccYhUzFbbTnnb/wB1Z4h9krHmZcyAeyvXf8+1NcIwwRrYVRmtqYWdJI1J01M1q8mZO1W3duF3VVHhwQubYsJ1/h13pniGItWUtsmrOBm19/QAAc9a7DeRVlc8SY6meXwqKxZQZQNczjwydPVgdfKKw29FwvEWhcuNiiIW1myEa5p7bmOVKiwrotwBg1w6WyOQBIPY1xaK3POiqdYLHUuw00nZRtTmOuQ5Ii4dMsNpoPrNB6DS7lzlN1hSvJGIMk/E0rdvqRbObLLZSddZiD6c66xONCjVZLHUKOffqeU0jYtXDfzExbyyqnpsB61YLTt7Coc4DFipOZx2/DOsGtYC7dZH8gRTHhk785MdTpXHD81s3cgI8RQCWacpk6ARpXFvCjxWdDfIUgS59osDMDkopgOWcItqGBXK7ic25iZP8I+tS8IuIuXVcAhbbsytGhBkBe009gMIbrlG8wUFQpMkQf571YKlJKr5WgKA3QdOtDRa3a8qhysrLhQOsGO9TeKcRIXIJRnbMNNSD1HIV3jOIEIWXynNlM6x8OpNF4fh7Vtkuvmu3GkuzcgT7KjkBpSA8Pg4RCc3h29pMkknUx8ao4QtklZBifN+EczPYTQ4a7euCMluRCgwIiTJP8qHi8Z92RlLAHKBBkjaD1Gk+lShfjCeRIurmdgULHaBM/HYV2OMszeEUJBUiRtp9JNa4lw0XmwoZCLVv2ipBLmI0A2pziF21nAsoLarowO5Osz+VH9NrXB7TEC1vcy5lTnl21P4KnY4omIvWwFBthQxWTHlBOvM61s8Qa2+ZIQhzbzZZ005zsOlT8JhMua4czNn1LTNw82I/DOgpxnVLCYdjcZyItZQQW2AHrznlVDheDm05zEh30J5TyUdda68UXUUXgUtqoBYeUE9geQru3dtg+KHIW3KAfKGjYetPhwXDizhrdxwcpXRjGu8wOsnnUzEcYuNky+RbnsgLJIiST0FO4zG+Rc8MrAQdwSdtfQmkTdCKChb2dG3hf6n6VWpqF/aJ8qytQn4rXzFZRsBHHXCjoQ6qmwzTPl3I5TReF4UPe8RspLKIyjUaRr+dZ+hrcL5xqrQsagdQD6c6Nce3hlQEksQSNJMj3Z67UdkTifFxZW4tnQgZrjEBsukAD1pbCXHRVAVi7SeQkn8gK1iELEgAFXHmXTQg8hufXtW8LbFzETdD5E2aYXQHnzMmqQgcMm+7yZyvGhn2RBj4/SjW8tu5lt6n3jzB/mdaKuDNrMLaKqn4E9fgBOveh8RvQc0BWykIo+Gp6kgVZE5xEC6j21JcDU9tZ+dGR7mhfIIUg6bTy9QBXVpGULy+70AER3ahrYU+fxWAfzmBz05dKQO1seEwkq2hGXcid+g0rfFbqKviDIvmPlGnLt8NaHxDiynW0GCkhZiCdI596jY7C5mYIwyMBmMHymfMAeZIjapD4fPdzFZUqczXDzUDQDlO9Pvg1u5DczZkMKFkcuZHOmSDl8G5ORSNByUbRHbXWkeKY1lJ8IDPEWreaPLG7GqI5iHAgABbayTIkgxvp3pBsY7X18MHIZW4eW0gikTYvXGW6YVSg0zGDElhHw+dXLCgIreUKRIGssOR12ipYo2L/h28qCWI3jVp5k8tNKlE22DDM2Zf2e4PrzmYn1on+JXGRybc6eXzeU7RI+FcYfA5sOwAQXCPdGxmRPWizTrOEoHztcs5RMqO40mnbWDiWY+aNzPXQAcq4wFh7dovdeI8zrPsgDmenpQ1xTSzXV+59pe/LbpzmpZ+xruJSS5zBAsFjtmJ/PpUa7jWvyTmXK8ZQdegk9xvRuNXmD3DlUIcoQHUgnn69q0tjZVWVRfO7aZjzPfWqarDLKba2/DG42U+yIO3eaMqFbrOIyFR5W9onaRQeIwioWbXQqq9RsCaSxt17zomua42kf8tQNWJ+f5U+i9O8diQlls1pmdtECxCk8yesmqfBcILdoEFmusqs8klQonX4nkKBatNlW14UWlOjk6kc/KPe2NOJdXOUVs2UQVEgx0b+lM6SViOH3b1xC1xRaWTG5aO20SYFLXsSboW3lKqWKxtCjmesij4vH31vJbtHImX2VEneNPzptEUKSpaZGbXzd5PTtQg3wGfDIuYqmpzHqNoHSKBiIdNCVyeWeZnTfYU9jsfbGa3bUwGAUt1PMd5mouKsO1zwiSUyywO8ltI6aUem2Twn/gmH/Ev+tv61lUP+E0/ZXfmKyr4jVDA+y3r/M0O9y9D9RWVlaZat+2n+UfrVUf/F/6v/5rKyoxu9+sH+Sf5VJxH69P4v8AxFZWVl0P8R9/+Ef91D4Z7Fz/AC61WUxmoFz9UP8ANX6mnOJfqj8aysq+mVzBbn/KP/bXnOI/rbf8K1lZV9G+qifqrPr/ADNUMX7CfwfzrKysn7S+IeyfQfWqfBP1fwFarKYp6Bxj/wCPivQfUVn2s3X/ACB/41qspV9TPtHt/wBQpzGfq1/yh9a1WU3wEOJ/rcL/ABH6NVD7Pe1a9LlZWU8PBy9XsHvb9W+hry3Cf/uOI/jH0rdZWeXrda4R/wDP/wCk/wDcaq4P2rvqn86ysq+gn2/1i/5i/wA6Yv8At3Ph/wB1ZWUfTMVqysrK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s://encrypted-tbn2.gstatic.com/images?q=tbn:ANd9GcTUn5C4vQee08tEGIzpfyGKMLgrWxIF1rvMim0bzNDLaUa4FkIJ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199217">
            <a:off x="6278552" y="659621"/>
            <a:ext cx="2361440" cy="3276600"/>
          </a:xfrm>
          <a:prstGeom prst="rect">
            <a:avLst/>
          </a:prstGeom>
          <a:noFill/>
        </p:spPr>
      </p:pic>
      <p:pic>
        <p:nvPicPr>
          <p:cNvPr id="1038" name="Picture 14" descr="http://charlottecanvinscience7.weebly.com/uploads/1/3/8/7/13876455/40673121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30292">
            <a:off x="5646215" y="3782687"/>
            <a:ext cx="3253390" cy="2438400"/>
          </a:xfrm>
          <a:prstGeom prst="rect">
            <a:avLst/>
          </a:prstGeom>
          <a:noFill/>
        </p:spPr>
      </p:pic>
      <p:pic>
        <p:nvPicPr>
          <p:cNvPr id="1040" name="Picture 16" descr="http://images.dailytech.com/nimage/13569_watervapo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0" y="3733800"/>
            <a:ext cx="1828800" cy="274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Physical and Chemical Changes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Unit 2—Part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What is the Concept of Change?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Change:  the act of altering a substance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Describe Physical Changes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Physical change:  a change that occurs that does not change the identity of the substance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Melting ice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Freezing </a:t>
            </a:r>
            <a:r>
              <a:rPr lang="en-US" dirty="0" err="1" smtClean="0">
                <a:latin typeface="Comic Sans MS" pitchFamily="66" charset="0"/>
              </a:rPr>
              <a:t>Kool</a:t>
            </a:r>
            <a:r>
              <a:rPr lang="en-US" dirty="0" smtClean="0">
                <a:latin typeface="Comic Sans MS" pitchFamily="66" charset="0"/>
              </a:rPr>
              <a:t>-aid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Tearing paper</a:t>
            </a:r>
          </a:p>
          <a:p>
            <a:pPr lvl="1" eaLnBrk="1" hangingPunct="1"/>
            <a:r>
              <a:rPr lang="en-US" dirty="0" smtClean="0">
                <a:latin typeface="Comic Sans MS" pitchFamily="66" charset="0"/>
              </a:rPr>
              <a:t>Boiling water </a:t>
            </a:r>
            <a:endParaRPr lang="en-US" sz="1600" dirty="0" smtClean="0">
              <a:latin typeface="Comic Sans MS" pitchFamily="66" charset="0"/>
            </a:endParaRPr>
          </a:p>
        </p:txBody>
      </p:sp>
      <p:pic>
        <p:nvPicPr>
          <p:cNvPr id="35844" name="Picture 4" descr="en00275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962400"/>
            <a:ext cx="174625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 bldLvl="5"/>
      <p:bldP spid="35843" grpI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Describe 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Indicators of a physical change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change in state- melting, boiling, vaporization, condensation, or sublimation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 change in form- crushing a can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Describe Chemical Changes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Chemical change:  a change that occurs causing the identity of the substance to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Burning paper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Digesting food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Electrolysis of water</a:t>
            </a:r>
            <a:endParaRPr lang="en-US" sz="1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A chemical change is called a </a:t>
            </a:r>
            <a:r>
              <a:rPr lang="en-US" i="1" dirty="0" smtClean="0">
                <a:latin typeface="Comic Sans MS" pitchFamily="66" charset="0"/>
              </a:rPr>
              <a:t>chemical reaction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36868" name="Picture 4" descr="j043577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673350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Describe Chemical Changes Cont’d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Indicators of a chemical change:</a:t>
            </a:r>
          </a:p>
          <a:p>
            <a:pPr lvl="2" eaLnBrk="1" hangingPunct="1"/>
            <a:r>
              <a:rPr lang="en-US" smtClean="0">
                <a:latin typeface="Comic Sans MS" pitchFamily="66" charset="0"/>
              </a:rPr>
              <a:t>Evolution of light</a:t>
            </a:r>
          </a:p>
          <a:p>
            <a:pPr lvl="2" eaLnBrk="1" hangingPunct="1"/>
            <a:r>
              <a:rPr lang="en-US" smtClean="0">
                <a:latin typeface="Comic Sans MS" pitchFamily="66" charset="0"/>
              </a:rPr>
              <a:t>Evolution of heat</a:t>
            </a:r>
          </a:p>
          <a:p>
            <a:pPr lvl="2" eaLnBrk="1" hangingPunct="1"/>
            <a:r>
              <a:rPr lang="en-US" smtClean="0">
                <a:latin typeface="Comic Sans MS" pitchFamily="66" charset="0"/>
              </a:rPr>
              <a:t>Evolution of a gas</a:t>
            </a:r>
          </a:p>
          <a:p>
            <a:pPr lvl="2" eaLnBrk="1" hangingPunct="1"/>
            <a:r>
              <a:rPr lang="en-US" smtClean="0">
                <a:latin typeface="Comic Sans MS" pitchFamily="66" charset="0"/>
              </a:rPr>
              <a:t>Color change</a:t>
            </a:r>
          </a:p>
          <a:p>
            <a:pPr lvl="2" eaLnBrk="1" hangingPunct="1"/>
            <a:r>
              <a:rPr lang="en-US" smtClean="0">
                <a:latin typeface="Comic Sans MS" pitchFamily="66" charset="0"/>
              </a:rPr>
              <a:t>Formation of a precipitate</a:t>
            </a:r>
          </a:p>
          <a:p>
            <a:pPr lvl="2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</p:txBody>
      </p:sp>
      <p:pic>
        <p:nvPicPr>
          <p:cNvPr id="37895" name="Picture 7" descr="Image Pre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048000"/>
            <a:ext cx="22669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5029200"/>
            <a:ext cx="8276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New Substance Forms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Is it Physical or Chemical?</a:t>
            </a:r>
          </a:p>
        </p:txBody>
      </p:sp>
      <p:graphicFrame>
        <p:nvGraphicFramePr>
          <p:cNvPr id="8231" name="Group 3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3200400"/>
                <a:gridCol w="2209800"/>
                <a:gridCol w="2362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Melting cheese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Burning 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Milk souring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Wadding up paper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Bicycle rusting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63" name="Picture 51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7432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4" name="Picture 52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4290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5" name="Picture 53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1148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6" name="Picture 54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8006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7" name="Picture 55" descr="MCj0397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486400"/>
            <a:ext cx="522288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3-2-1 Summarize!!!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2057400" y="1600200"/>
            <a:ext cx="7086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Write 3 facts you wrote in your notes in complete sentences.</a:t>
            </a:r>
          </a:p>
        </p:txBody>
      </p:sp>
      <p:pic>
        <p:nvPicPr>
          <p:cNvPr id="15364" name="Picture 5" descr="NumberThreeSmal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121920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one-stopLOGO-BLK2.jpgimgrev300x30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876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two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200400"/>
            <a:ext cx="1376363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1981200" y="3048000"/>
            <a:ext cx="7010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Write 2 facts given to you verbally that you did NOT write down in complete sentences.</a:t>
            </a:r>
          </a:p>
        </p:txBody>
      </p: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2895600" y="4800600"/>
            <a:ext cx="609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Write 1 question that presented itself to you while taking notes.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MOTION">
  <a:themeElements>
    <a:clrScheme name="INMOTION 1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00FF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00E7"/>
      </a:accent6>
      <a:hlink>
        <a:srgbClr val="6702FC"/>
      </a:hlink>
      <a:folHlink>
        <a:srgbClr val="1D92FD"/>
      </a:folHlink>
    </a:clrScheme>
    <a:fontScheme name="INMOTIO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MOTION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INMOTION</Template>
  <TotalTime>1544</TotalTime>
  <Words>213</Words>
  <Application>Microsoft Office PowerPoint</Application>
  <PresentationFormat>On-screen Show (4:3)</PresentationFormat>
  <Paragraphs>48</Paragraphs>
  <Slides>9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INMOTION</vt:lpstr>
      <vt:lpstr>Picture Walk</vt:lpstr>
      <vt:lpstr>Physical and Chemical Changes</vt:lpstr>
      <vt:lpstr>What is the Concept of Change?</vt:lpstr>
      <vt:lpstr>Describe Physical Changes</vt:lpstr>
      <vt:lpstr>Describe Physical Changes</vt:lpstr>
      <vt:lpstr>Describe Chemical Changes</vt:lpstr>
      <vt:lpstr>Describe Chemical Changes Cont’d</vt:lpstr>
      <vt:lpstr>Is it Physical or Chemical?</vt:lpstr>
      <vt:lpstr>3-2-1 Summarize!!!</vt:lpstr>
    </vt:vector>
  </TitlesOfParts>
  <Company>south davidson middle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Chemical Changes</dc:title>
  <dc:creator> </dc:creator>
  <cp:lastModifiedBy>rkowaleski</cp:lastModifiedBy>
  <cp:revision>53</cp:revision>
  <dcterms:created xsi:type="dcterms:W3CDTF">2007-09-11T08:12:35Z</dcterms:created>
  <dcterms:modified xsi:type="dcterms:W3CDTF">2014-10-09T13:53:56Z</dcterms:modified>
</cp:coreProperties>
</file>