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3"/>
  </p:notesMasterIdLst>
  <p:handoutMasterIdLst>
    <p:handoutMasterId r:id="rId24"/>
  </p:handoutMasterIdLst>
  <p:sldIdLst>
    <p:sldId id="262" r:id="rId2"/>
    <p:sldId id="280" r:id="rId3"/>
    <p:sldId id="281" r:id="rId4"/>
    <p:sldId id="263" r:id="rId5"/>
    <p:sldId id="264" r:id="rId6"/>
    <p:sldId id="267" r:id="rId7"/>
    <p:sldId id="265" r:id="rId8"/>
    <p:sldId id="268" r:id="rId9"/>
    <p:sldId id="269" r:id="rId10"/>
    <p:sldId id="270" r:id="rId11"/>
    <p:sldId id="273" r:id="rId12"/>
    <p:sldId id="274" r:id="rId13"/>
    <p:sldId id="275" r:id="rId14"/>
    <p:sldId id="276" r:id="rId15"/>
    <p:sldId id="277" r:id="rId16"/>
    <p:sldId id="266" r:id="rId17"/>
    <p:sldId id="271" r:id="rId18"/>
    <p:sldId id="272" r:id="rId19"/>
    <p:sldId id="282" r:id="rId20"/>
    <p:sldId id="278" r:id="rId21"/>
    <p:sldId id="279"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94660"/>
  </p:normalViewPr>
  <p:slideViewPr>
    <p:cSldViewPr>
      <p:cViewPr>
        <p:scale>
          <a:sx n="90" d="100"/>
          <a:sy n="90" d="100"/>
        </p:scale>
        <p:origin x="198" y="6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602C1C-3F97-4164-8BA8-DAF4CD1E2041}" type="datetimeFigureOut">
              <a:rPr lang="en-US" smtClean="0"/>
              <a:pPr/>
              <a:t>9/11/2014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B852B1-2B8C-47FD-A346-DF8F80D6643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DCE4BF7-D142-4B15-AFB1-6F812D128B7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2FEA62C-4E8F-48DF-A9CD-CF4CDCDDD639}" type="slidenum">
              <a:rPr lang="en-US" smtClean="0"/>
              <a:pPr/>
              <a:t>1</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768B3CB-5D6C-4B15-A20C-C4A4D279E298}" type="slidenum">
              <a:rPr lang="en-US" smtClean="0"/>
              <a:pPr/>
              <a:t>12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58DADDA-8B72-4EB2-A80F-BE590AC66F0E}" type="slidenum">
              <a:rPr lang="en-US" smtClean="0"/>
              <a:pPr/>
              <a:t>13</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F8D557F-0809-4730-B0C6-4458638EE82F}" type="slidenum">
              <a:rPr lang="en-US" smtClean="0"/>
              <a:pPr/>
              <a:t>14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EAC5B6A-6963-421A-99E3-6B91E17BBC67}" type="slidenum">
              <a:rPr lang="en-US" smtClean="0"/>
              <a:pPr/>
              <a:t>15</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9734A36-E7A0-4EEA-B792-CFE73BEE5CED}" type="slidenum">
              <a:rPr lang="en-US" smtClean="0"/>
              <a:pPr/>
              <a:t>16</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A02DA68-47F9-444F-8D29-8F299AFBFE3D}" type="slidenum">
              <a:rPr lang="en-US" smtClean="0"/>
              <a:pPr/>
              <a:t>17</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08AEF45-85E7-40A7-8BA0-1157CE4CA243}" type="slidenum">
              <a:rPr lang="en-US" smtClean="0"/>
              <a:pPr/>
              <a:t>18</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311B19B-AC96-4B4A-8998-298DA782E145}" type="slidenum">
              <a:rPr lang="en-US" smtClean="0"/>
              <a:pPr/>
              <a:t>20</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78B52A0-2973-4D6C-B204-8675210CDC64}" type="slidenum">
              <a:rPr lang="en-US" smtClean="0"/>
              <a:pPr/>
              <a:t>21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D3FA936-D2B3-4792-AB09-F37796506CD0}" type="slidenum">
              <a:rPr lang="en-US" smtClean="0"/>
              <a:pPr/>
              <a:t>4</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8BE2EEC-B843-468D-B475-B151DEDDEFE9}" type="slidenum">
              <a:rPr lang="en-US" smtClean="0"/>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A30DEFE-7FD3-4619-98D8-CCC2220AA14D}" type="slidenum">
              <a:rPr lang="en-US" smtClean="0"/>
              <a:pPr/>
              <a:t>6</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4839CD2-043A-4C1B-A4B5-0ABEA3A30F6A}" type="slidenum">
              <a:rPr lang="en-US" smtClean="0"/>
              <a:pPr/>
              <a:t>7</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780B063-460A-4582-BB69-86ADC5B7B727}" type="slidenum">
              <a:rPr lang="en-US" smtClean="0"/>
              <a:pPr/>
              <a:t>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E22BBB9-941F-4706-98FD-CFE88CDA966B}" type="slidenum">
              <a:rPr lang="en-US" smtClean="0"/>
              <a:pPr/>
              <a:t>9</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344EAB9-F914-4678-9D4C-300C445E111D}" type="slidenum">
              <a:rPr lang="en-US" smtClean="0"/>
              <a:pPr/>
              <a:t>10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5318BCB-2418-4497-960B-CAF92C59A86B}" type="slidenum">
              <a:rPr lang="en-US" smtClean="0"/>
              <a:pPr/>
              <a:t>11</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grpSp>
      <p:sp>
        <p:nvSpPr>
          <p:cNvPr id="15366"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1536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endParaRPr lang="en-US"/>
          </a:p>
        </p:txBody>
      </p:sp>
      <p:sp>
        <p:nvSpPr>
          <p:cNvPr id="9" name="Rectangle 9"/>
          <p:cNvSpPr>
            <a:spLocks noGrp="1" noChangeArrowheads="1"/>
          </p:cNvSpPr>
          <p:nvPr>
            <p:ph type="ftr" sz="quarter" idx="11"/>
          </p:nvPr>
        </p:nvSpPr>
        <p:spPr/>
        <p:txBody>
          <a:bodyPr/>
          <a:lstStyle>
            <a:lvl1pPr>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lvl1pPr>
          </a:lstStyle>
          <a:p>
            <a:pPr>
              <a:defRPr/>
            </a:pPr>
            <a:fld id="{D45E89B3-2E41-4772-AD84-AC74CACB95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BC5EBC3-CF7B-4035-904B-8E3CEED4FA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2533967-824B-4AEB-AB7D-4D6D45A4BBC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0013" y="39608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11433FD-05B1-4C1B-BB49-E51779F615B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3CD0AC1-BD77-4E21-9484-546EBC8FC4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3C9533C-B4DC-4943-8143-337A3C8AEA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71C8C2B-2F56-4BBF-81B4-78ADF33A59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AD8AEFAA-772D-471B-981E-9B43280226E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BCCCDB6E-FB79-49AF-80C7-CDAA9A8F318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1A8AC0D9-98BA-417F-96ED-CCE9F1368D0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5E0A3B6-AF15-4706-B654-7A1802BDCF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BA4A48B-B701-41FA-A277-88E74979F0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238500" y="0"/>
            <a:ext cx="11925300" cy="3810000"/>
            <a:chOff x="-2040" y="0"/>
            <a:chExt cx="7512" cy="2400"/>
          </a:xfrm>
        </p:grpSpPr>
        <p:sp>
          <p:nvSpPr>
            <p:cNvPr id="1433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434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sp>
          <p:nvSpPr>
            <p:cNvPr id="1434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a:p>
          </p:txBody>
        </p:sp>
      </p:grpSp>
      <p:sp>
        <p:nvSpPr>
          <p:cNvPr id="2051"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434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1434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F695F70-31AE-4979-8B9B-99CA231C41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The Scientific Method</a:t>
            </a:r>
          </a:p>
        </p:txBody>
      </p:sp>
      <p:sp>
        <p:nvSpPr>
          <p:cNvPr id="4099" name="Rectangle 3"/>
          <p:cNvSpPr>
            <a:spLocks noGrp="1" noChangeArrowheads="1"/>
          </p:cNvSpPr>
          <p:nvPr>
            <p:ph type="subTitle" idx="1"/>
          </p:nvPr>
        </p:nvSpPr>
        <p:spPr>
          <a:xfrm>
            <a:off x="1219200" y="4038600"/>
            <a:ext cx="7239000" cy="1752600"/>
          </a:xfrm>
        </p:spPr>
        <p:txBody>
          <a:bodyPr/>
          <a:lstStyle/>
          <a:p>
            <a:pPr eaLnBrk="1" hangingPunct="1"/>
            <a:r>
              <a:rPr lang="en-US" b="1" dirty="0" smtClean="0"/>
              <a:t>EQ- What process do scientists use to investigate the world?</a:t>
            </a:r>
          </a:p>
        </p:txBody>
      </p:sp>
      <p:sp>
        <p:nvSpPr>
          <p:cNvPr id="4" name="TextBox 3"/>
          <p:cNvSpPr txBox="1"/>
          <p:nvPr/>
        </p:nvSpPr>
        <p:spPr>
          <a:xfrm>
            <a:off x="2895600" y="2667000"/>
            <a:ext cx="5029200" cy="369332"/>
          </a:xfrm>
          <a:prstGeom prst="rect">
            <a:avLst/>
          </a:prstGeom>
          <a:noFill/>
        </p:spPr>
        <p:txBody>
          <a:bodyPr wrap="square" rtlCol="0">
            <a:spAutoFit/>
          </a:bodyPr>
          <a:lstStyle/>
          <a:p>
            <a:r>
              <a:rPr lang="en-US" dirty="0" smtClean="0"/>
              <a:t>Aka. Scientific inquiry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0013" y="712788"/>
            <a:ext cx="7313612" cy="731837"/>
          </a:xfrm>
        </p:spPr>
        <p:txBody>
          <a:bodyPr/>
          <a:lstStyle/>
          <a:p>
            <a:pPr eaLnBrk="1" hangingPunct="1"/>
            <a:r>
              <a:rPr lang="en-US" sz="3200" b="1" smtClean="0"/>
              <a:t>Perform an Experiment</a:t>
            </a:r>
            <a:br>
              <a:rPr lang="en-US" sz="3200" b="1" smtClean="0"/>
            </a:br>
            <a:endParaRPr lang="en-US" sz="3200" b="1" smtClean="0"/>
          </a:p>
        </p:txBody>
      </p:sp>
      <p:sp>
        <p:nvSpPr>
          <p:cNvPr id="11267" name="Rectangle 3"/>
          <p:cNvSpPr>
            <a:spLocks noGrp="1" noChangeArrowheads="1"/>
          </p:cNvSpPr>
          <p:nvPr>
            <p:ph type="body" idx="1"/>
          </p:nvPr>
        </p:nvSpPr>
        <p:spPr/>
        <p:txBody>
          <a:bodyPr/>
          <a:lstStyle/>
          <a:p>
            <a:pPr eaLnBrk="1" hangingPunct="1"/>
            <a:r>
              <a:rPr lang="en-US" smtClean="0"/>
              <a:t>Follow the steps in your procedure to perform your experiment. Record data and observations!</a:t>
            </a:r>
          </a:p>
          <a:p>
            <a:pPr eaLnBrk="1" hangingPunct="1">
              <a:buFont typeface="Wingdings" pitchFamily="2" charset="2"/>
              <a:buNone/>
            </a:pPr>
            <a:endParaRPr lang="en-US" smtClean="0"/>
          </a:p>
        </p:txBody>
      </p:sp>
      <p:pic>
        <p:nvPicPr>
          <p:cNvPr id="11268" name="Picture 4" descr="pisatower"/>
          <p:cNvPicPr>
            <a:picLocks noChangeAspect="1" noChangeArrowheads="1"/>
          </p:cNvPicPr>
          <p:nvPr/>
        </p:nvPicPr>
        <p:blipFill>
          <a:blip r:embed="rId3" cstate="print"/>
          <a:srcRect/>
          <a:stretch>
            <a:fillRect/>
          </a:stretch>
        </p:blipFill>
        <p:spPr bwMode="auto">
          <a:xfrm>
            <a:off x="2667000" y="3276600"/>
            <a:ext cx="3886200" cy="3290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Parts of an Experiment</a:t>
            </a:r>
          </a:p>
        </p:txBody>
      </p:sp>
      <p:sp>
        <p:nvSpPr>
          <p:cNvPr id="12291" name="Rectangle 3"/>
          <p:cNvSpPr>
            <a:spLocks noGrp="1" noChangeArrowheads="1"/>
          </p:cNvSpPr>
          <p:nvPr>
            <p:ph type="body" idx="1"/>
          </p:nvPr>
        </p:nvSpPr>
        <p:spPr>
          <a:xfrm>
            <a:off x="1370013" y="1827213"/>
            <a:ext cx="3521075" cy="4114800"/>
          </a:xfrm>
        </p:spPr>
        <p:txBody>
          <a:bodyPr/>
          <a:lstStyle/>
          <a:p>
            <a:pPr eaLnBrk="1" hangingPunct="1">
              <a:buFont typeface="Symbol" pitchFamily="18" charset="2"/>
              <a:buChar char=""/>
            </a:pPr>
            <a:r>
              <a:rPr lang="en-US" u="sng" dirty="0" smtClean="0"/>
              <a:t>Variable</a:t>
            </a:r>
            <a:r>
              <a:rPr lang="en-US" dirty="0" smtClean="0"/>
              <a:t>: something that </a:t>
            </a:r>
            <a:r>
              <a:rPr lang="en-US" u="sng" dirty="0" smtClean="0"/>
              <a:t>changes</a:t>
            </a:r>
            <a:r>
              <a:rPr lang="en-US" dirty="0" smtClean="0"/>
              <a:t> in an experiment.</a:t>
            </a:r>
          </a:p>
          <a:p>
            <a:pPr eaLnBrk="1" hangingPunct="1"/>
            <a:endParaRPr lang="en-US"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Parts of an Experiment</a:t>
            </a:r>
          </a:p>
        </p:txBody>
      </p:sp>
      <p:sp>
        <p:nvSpPr>
          <p:cNvPr id="13315" name="Rectangle 3"/>
          <p:cNvSpPr>
            <a:spLocks noGrp="1" noChangeArrowheads="1"/>
          </p:cNvSpPr>
          <p:nvPr>
            <p:ph type="body" idx="1"/>
          </p:nvPr>
        </p:nvSpPr>
        <p:spPr>
          <a:xfrm>
            <a:off x="1370013" y="1827213"/>
            <a:ext cx="6975475" cy="2009775"/>
          </a:xfrm>
        </p:spPr>
        <p:txBody>
          <a:bodyPr/>
          <a:lstStyle/>
          <a:p>
            <a:pPr eaLnBrk="1" hangingPunct="1">
              <a:lnSpc>
                <a:spcPct val="90000"/>
              </a:lnSpc>
            </a:pPr>
            <a:r>
              <a:rPr lang="en-US" dirty="0" smtClean="0"/>
              <a:t>Independent variable: the </a:t>
            </a:r>
            <a:r>
              <a:rPr lang="en-US" u="sng" dirty="0" smtClean="0"/>
              <a:t>variable</a:t>
            </a:r>
            <a:r>
              <a:rPr lang="en-US" dirty="0" smtClean="0"/>
              <a:t> that the experimenter </a:t>
            </a:r>
            <a:r>
              <a:rPr lang="en-US" u="sng" dirty="0" smtClean="0"/>
              <a:t>controls</a:t>
            </a:r>
            <a:r>
              <a:rPr lang="en-US" dirty="0" smtClean="0"/>
              <a:t>.</a:t>
            </a:r>
          </a:p>
          <a:p>
            <a:pPr lvl="2" eaLnBrk="1" hangingPunct="1">
              <a:lnSpc>
                <a:spcPct val="90000"/>
              </a:lnSpc>
            </a:pPr>
            <a:r>
              <a:rPr lang="en-US" dirty="0" smtClean="0"/>
              <a:t>Also called the </a:t>
            </a:r>
            <a:r>
              <a:rPr lang="en-US" u="sng" dirty="0" smtClean="0"/>
              <a:t>manipulated variable</a:t>
            </a:r>
          </a:p>
          <a:p>
            <a:pPr lvl="2" eaLnBrk="1" hangingPunct="1">
              <a:lnSpc>
                <a:spcPct val="90000"/>
              </a:lnSpc>
            </a:pPr>
            <a:r>
              <a:rPr lang="en-US" dirty="0" smtClean="0"/>
              <a:t>Graphed on the </a:t>
            </a:r>
            <a:r>
              <a:rPr lang="en-US" u="sng" dirty="0" smtClean="0"/>
              <a:t>x</a:t>
            </a:r>
            <a:r>
              <a:rPr lang="en-US" dirty="0" smtClean="0"/>
              <a:t>-axis</a:t>
            </a:r>
          </a:p>
          <a:p>
            <a:pPr eaLnBrk="1" hangingPunct="1">
              <a:lnSpc>
                <a:spcPct val="90000"/>
              </a:lnSpc>
            </a:pPr>
            <a:endParaRPr lang="en-US" dirty="0" smtClean="0"/>
          </a:p>
        </p:txBody>
      </p:sp>
      <p:pic>
        <p:nvPicPr>
          <p:cNvPr id="13316" name="Picture 4" descr="825_f1"/>
          <p:cNvPicPr>
            <a:picLocks noChangeAspect="1" noChangeArrowheads="1"/>
          </p:cNvPicPr>
          <p:nvPr/>
        </p:nvPicPr>
        <p:blipFill>
          <a:blip r:embed="rId3" cstate="print"/>
          <a:srcRect/>
          <a:stretch>
            <a:fillRect/>
          </a:stretch>
        </p:blipFill>
        <p:spPr bwMode="auto">
          <a:xfrm>
            <a:off x="2362200" y="3886200"/>
            <a:ext cx="4133850" cy="2828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Parts of an Experiment</a:t>
            </a:r>
          </a:p>
        </p:txBody>
      </p:sp>
      <p:sp>
        <p:nvSpPr>
          <p:cNvPr id="14339" name="Rectangle 3"/>
          <p:cNvSpPr>
            <a:spLocks noGrp="1" noChangeArrowheads="1"/>
          </p:cNvSpPr>
          <p:nvPr>
            <p:ph type="body" idx="1"/>
          </p:nvPr>
        </p:nvSpPr>
        <p:spPr>
          <a:xfrm>
            <a:off x="1370013" y="1827213"/>
            <a:ext cx="3354387" cy="3278187"/>
          </a:xfrm>
        </p:spPr>
        <p:txBody>
          <a:bodyPr/>
          <a:lstStyle/>
          <a:p>
            <a:pPr eaLnBrk="1" hangingPunct="1"/>
            <a:r>
              <a:rPr lang="en-US" sz="2400" u="sng" dirty="0" smtClean="0"/>
              <a:t>Dependent variable</a:t>
            </a:r>
            <a:r>
              <a:rPr lang="en-US" sz="2400" dirty="0" smtClean="0"/>
              <a:t>: the </a:t>
            </a:r>
            <a:r>
              <a:rPr lang="en-US" sz="2400" u="sng" dirty="0" smtClean="0"/>
              <a:t>variable</a:t>
            </a:r>
            <a:r>
              <a:rPr lang="en-US" sz="2400" dirty="0" smtClean="0"/>
              <a:t> used to measure the effect of the independent variable</a:t>
            </a:r>
          </a:p>
          <a:p>
            <a:pPr lvl="2" eaLnBrk="1" hangingPunct="1"/>
            <a:r>
              <a:rPr lang="en-US" sz="2000" dirty="0" smtClean="0"/>
              <a:t>Graphed on the </a:t>
            </a:r>
            <a:r>
              <a:rPr lang="en-US" sz="2000" u="sng" dirty="0" smtClean="0"/>
              <a:t>y</a:t>
            </a:r>
            <a:r>
              <a:rPr lang="en-US" sz="2000" dirty="0" smtClean="0"/>
              <a:t>-axis</a:t>
            </a:r>
          </a:p>
          <a:p>
            <a:pPr lvl="2" eaLnBrk="1" hangingPunct="1"/>
            <a:r>
              <a:rPr lang="en-US" sz="2000" dirty="0" smtClean="0"/>
              <a:t>The variable used to </a:t>
            </a:r>
            <a:r>
              <a:rPr lang="en-US" sz="2000" u="sng" dirty="0" smtClean="0"/>
              <a:t>measure</a:t>
            </a:r>
            <a:r>
              <a:rPr lang="en-US" sz="2000" dirty="0" smtClean="0"/>
              <a:t>. </a:t>
            </a:r>
            <a:endParaRPr lang="en-US" sz="2000" dirty="0" smtClean="0"/>
          </a:p>
          <a:p>
            <a:pPr lvl="2" eaLnBrk="1" hangingPunct="1"/>
            <a:endParaRPr lang="en-US" dirty="0" smtClean="0"/>
          </a:p>
          <a:p>
            <a:pPr eaLnBrk="1" hangingPunct="1"/>
            <a:endParaRPr lang="en-US" dirty="0" smtClean="0"/>
          </a:p>
        </p:txBody>
      </p:sp>
      <p:pic>
        <p:nvPicPr>
          <p:cNvPr id="14340" name="Picture 4" descr="UAH-MSU"/>
          <p:cNvPicPr>
            <a:picLocks noChangeAspect="1" noChangeArrowheads="1"/>
          </p:cNvPicPr>
          <p:nvPr/>
        </p:nvPicPr>
        <p:blipFill>
          <a:blip r:embed="rId3" cstate="print"/>
          <a:srcRect/>
          <a:stretch>
            <a:fillRect/>
          </a:stretch>
        </p:blipFill>
        <p:spPr bwMode="auto">
          <a:xfrm>
            <a:off x="5029200" y="2133600"/>
            <a:ext cx="3924300" cy="336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Parts of an Experiment</a:t>
            </a:r>
          </a:p>
        </p:txBody>
      </p:sp>
      <p:sp>
        <p:nvSpPr>
          <p:cNvPr id="15363" name="Rectangle 3"/>
          <p:cNvSpPr>
            <a:spLocks noGrp="1" noChangeArrowheads="1"/>
          </p:cNvSpPr>
          <p:nvPr>
            <p:ph type="body" idx="1"/>
          </p:nvPr>
        </p:nvSpPr>
        <p:spPr/>
        <p:txBody>
          <a:bodyPr/>
          <a:lstStyle/>
          <a:p>
            <a:pPr eaLnBrk="1" hangingPunct="1">
              <a:buFont typeface="Symbol" pitchFamily="18" charset="2"/>
              <a:buChar char=""/>
            </a:pPr>
            <a:r>
              <a:rPr lang="en-US" u="sng" smtClean="0"/>
              <a:t>Constant</a:t>
            </a:r>
            <a:r>
              <a:rPr lang="en-US" smtClean="0"/>
              <a:t>: a factor that does not change when other variables change.</a:t>
            </a:r>
          </a:p>
          <a:p>
            <a:pPr lvl="1" eaLnBrk="1" hangingPunct="1">
              <a:buFont typeface="Symbol" pitchFamily="18" charset="2"/>
              <a:buChar char=""/>
            </a:pPr>
            <a:r>
              <a:rPr lang="en-US" smtClean="0"/>
              <a:t>Scientists change one independent variable, and keep all other conditions constant.</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2"/>
          <p:cNvSpPr>
            <a:spLocks noGrp="1" noChangeArrowheads="1"/>
          </p:cNvSpPr>
          <p:nvPr>
            <p:ph type="title"/>
          </p:nvPr>
        </p:nvSpPr>
        <p:spPr/>
        <p:txBody>
          <a:bodyPr/>
          <a:lstStyle/>
          <a:p>
            <a:pPr eaLnBrk="1" hangingPunct="1"/>
            <a:r>
              <a:rPr lang="en-US" smtClean="0"/>
              <a:t>Parts of an Experiment</a:t>
            </a:r>
          </a:p>
        </p:txBody>
      </p:sp>
      <p:sp>
        <p:nvSpPr>
          <p:cNvPr id="1034" name="Rectangle 3"/>
          <p:cNvSpPr>
            <a:spLocks noGrp="1" noChangeArrowheads="1"/>
          </p:cNvSpPr>
          <p:nvPr>
            <p:ph type="body" sz="half" idx="1"/>
          </p:nvPr>
        </p:nvSpPr>
        <p:spPr>
          <a:xfrm>
            <a:off x="1370013" y="1827213"/>
            <a:ext cx="7313612" cy="1177925"/>
          </a:xfrm>
        </p:spPr>
        <p:txBody>
          <a:bodyPr/>
          <a:lstStyle/>
          <a:p>
            <a:pPr eaLnBrk="1" hangingPunct="1">
              <a:lnSpc>
                <a:spcPct val="90000"/>
              </a:lnSpc>
              <a:buFont typeface="Symbol" pitchFamily="18" charset="2"/>
              <a:buChar char=""/>
            </a:pPr>
            <a:r>
              <a:rPr lang="en-US" sz="2500" u="sng" dirty="0" smtClean="0"/>
              <a:t>Control Group</a:t>
            </a:r>
            <a:r>
              <a:rPr lang="en-US" sz="2500" dirty="0" smtClean="0"/>
              <a:t>: the </a:t>
            </a:r>
            <a:r>
              <a:rPr lang="en-US" sz="2500" u="sng" dirty="0" smtClean="0"/>
              <a:t>standard</a:t>
            </a:r>
            <a:r>
              <a:rPr lang="en-US" sz="2500" dirty="0" smtClean="0"/>
              <a:t> by which the test results can be compared.</a:t>
            </a:r>
          </a:p>
          <a:p>
            <a:pPr lvl="1" eaLnBrk="1" hangingPunct="1">
              <a:lnSpc>
                <a:spcPct val="90000"/>
              </a:lnSpc>
              <a:buFont typeface="Symbol" pitchFamily="18" charset="2"/>
              <a:buChar char=""/>
            </a:pPr>
            <a:r>
              <a:rPr lang="en-US" sz="2100" dirty="0" smtClean="0"/>
              <a:t>Often the natural condition</a:t>
            </a:r>
          </a:p>
          <a:p>
            <a:pPr eaLnBrk="1" hangingPunct="1">
              <a:lnSpc>
                <a:spcPct val="90000"/>
              </a:lnSpc>
            </a:pPr>
            <a:endParaRPr lang="en-US" sz="2500" dirty="0" smtClean="0"/>
          </a:p>
        </p:txBody>
      </p:sp>
      <p:graphicFrame>
        <p:nvGraphicFramePr>
          <p:cNvPr id="1026" name="Organization Chart 4"/>
          <p:cNvGraphicFramePr>
            <a:graphicFrameLocks/>
          </p:cNvGraphicFramePr>
          <p:nvPr>
            <p:ph sz="half" idx="2"/>
          </p:nvPr>
        </p:nvGraphicFramePr>
        <p:xfrm>
          <a:off x="1370013" y="3351213"/>
          <a:ext cx="7313612" cy="2576512"/>
        </p:xfrm>
        <a:graphic>
          <a:graphicData uri="http://schemas.openxmlformats.org/drawingml/2006/compatibility">
            <com:legacyDrawing xmlns:com="http://schemas.openxmlformats.org/drawingml/2006/compatibility" spid="_x0000_s102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smtClean="0"/>
              <a:t>What is data?</a:t>
            </a:r>
          </a:p>
        </p:txBody>
      </p:sp>
      <p:sp>
        <p:nvSpPr>
          <p:cNvPr id="16387" name="Rectangle 3"/>
          <p:cNvSpPr>
            <a:spLocks noGrp="1" noChangeArrowheads="1"/>
          </p:cNvSpPr>
          <p:nvPr>
            <p:ph type="body" idx="1"/>
          </p:nvPr>
        </p:nvSpPr>
        <p:spPr/>
        <p:txBody>
          <a:bodyPr/>
          <a:lstStyle/>
          <a:p>
            <a:pPr eaLnBrk="1" hangingPunct="1"/>
            <a:r>
              <a:rPr lang="en-US" smtClean="0"/>
              <a:t>It is </a:t>
            </a:r>
            <a:r>
              <a:rPr lang="en-US" u="sng" smtClean="0"/>
              <a:t>information</a:t>
            </a:r>
            <a:r>
              <a:rPr lang="en-US" smtClean="0"/>
              <a:t> gathered during an experiment.</a:t>
            </a:r>
          </a:p>
          <a:p>
            <a:pPr eaLnBrk="1" hangingPunct="1">
              <a:buFont typeface="Wingdings" pitchFamily="2" charset="2"/>
              <a:buNone/>
            </a:pPr>
            <a:endParaRPr lang="en-US" smtClean="0"/>
          </a:p>
        </p:txBody>
      </p:sp>
      <p:pic>
        <p:nvPicPr>
          <p:cNvPr id="16388" name="Picture 4" descr="oz_hole_avg_area_v8"/>
          <p:cNvPicPr>
            <a:picLocks noChangeAspect="1" noChangeArrowheads="1"/>
          </p:cNvPicPr>
          <p:nvPr/>
        </p:nvPicPr>
        <p:blipFill>
          <a:blip r:embed="rId3" cstate="print"/>
          <a:srcRect/>
          <a:stretch>
            <a:fillRect/>
          </a:stretch>
        </p:blipFill>
        <p:spPr bwMode="auto">
          <a:xfrm>
            <a:off x="381000" y="2819400"/>
            <a:ext cx="4886325" cy="3767138"/>
          </a:xfrm>
          <a:prstGeom prst="rect">
            <a:avLst/>
          </a:prstGeom>
          <a:noFill/>
          <a:ln w="9525">
            <a:noFill/>
            <a:miter lim="800000"/>
            <a:headEnd/>
            <a:tailEnd/>
          </a:ln>
        </p:spPr>
      </p:pic>
      <p:pic>
        <p:nvPicPr>
          <p:cNvPr id="16389" name="Picture 5" descr="OzoneHole_09_11_03"/>
          <p:cNvPicPr>
            <a:picLocks noChangeAspect="1" noChangeArrowheads="1"/>
          </p:cNvPicPr>
          <p:nvPr/>
        </p:nvPicPr>
        <p:blipFill>
          <a:blip r:embed="rId4" cstate="print"/>
          <a:srcRect/>
          <a:stretch>
            <a:fillRect/>
          </a:stretch>
        </p:blipFill>
        <p:spPr bwMode="auto">
          <a:xfrm>
            <a:off x="5486400" y="3124200"/>
            <a:ext cx="3238500" cy="242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200" b="1" smtClean="0"/>
              <a:t>Analyze the Data</a:t>
            </a:r>
            <a:br>
              <a:rPr lang="en-US" sz="3200" b="1" smtClean="0"/>
            </a:br>
            <a:endParaRPr lang="en-US" sz="3200" b="1" smtClean="0"/>
          </a:p>
        </p:txBody>
      </p:sp>
      <p:sp>
        <p:nvSpPr>
          <p:cNvPr id="17411" name="Rectangle 3"/>
          <p:cNvSpPr>
            <a:spLocks noGrp="1" noChangeArrowheads="1"/>
          </p:cNvSpPr>
          <p:nvPr>
            <p:ph type="body" idx="1"/>
          </p:nvPr>
        </p:nvSpPr>
        <p:spPr/>
        <p:txBody>
          <a:bodyPr/>
          <a:lstStyle/>
          <a:p>
            <a:pPr eaLnBrk="1" hangingPunct="1">
              <a:lnSpc>
                <a:spcPct val="90000"/>
              </a:lnSpc>
            </a:pPr>
            <a:r>
              <a:rPr lang="en-US" sz="2500" smtClean="0"/>
              <a:t>Is the data reliable? Does your data and observations from the experiment support your hypothesis?</a:t>
            </a:r>
          </a:p>
          <a:p>
            <a:pPr lvl="1" eaLnBrk="1" hangingPunct="1">
              <a:lnSpc>
                <a:spcPct val="90000"/>
              </a:lnSpc>
            </a:pPr>
            <a:r>
              <a:rPr lang="en-US" sz="2100" smtClean="0"/>
              <a:t>Yes</a:t>
            </a:r>
          </a:p>
          <a:p>
            <a:pPr lvl="1" eaLnBrk="1" hangingPunct="1">
              <a:lnSpc>
                <a:spcPct val="90000"/>
              </a:lnSpc>
            </a:pPr>
            <a:r>
              <a:rPr lang="en-US" sz="2100" smtClean="0"/>
              <a:t>COMMUNICATE your results</a:t>
            </a:r>
          </a:p>
          <a:p>
            <a:pPr lvl="2" eaLnBrk="1" hangingPunct="1">
              <a:lnSpc>
                <a:spcPct val="90000"/>
              </a:lnSpc>
            </a:pPr>
            <a:r>
              <a:rPr lang="en-US" sz="2000" smtClean="0"/>
              <a:t>Write a conclusion that summarizes the important parts of your experiment and the results.</a:t>
            </a:r>
          </a:p>
          <a:p>
            <a:pPr lvl="1" eaLnBrk="1" hangingPunct="1">
              <a:lnSpc>
                <a:spcPct val="90000"/>
              </a:lnSpc>
            </a:pPr>
            <a:r>
              <a:rPr lang="en-US" sz="2100" smtClean="0"/>
              <a:t>No</a:t>
            </a:r>
          </a:p>
          <a:p>
            <a:pPr lvl="2" eaLnBrk="1" hangingPunct="1">
              <a:lnSpc>
                <a:spcPct val="90000"/>
              </a:lnSpc>
            </a:pPr>
            <a:r>
              <a:rPr lang="en-US" sz="2000" smtClean="0"/>
              <a:t>Is your data inaccurate or flawed?</a:t>
            </a:r>
          </a:p>
          <a:p>
            <a:pPr lvl="3" eaLnBrk="1" hangingPunct="1">
              <a:lnSpc>
                <a:spcPct val="90000"/>
              </a:lnSpc>
            </a:pPr>
            <a:r>
              <a:rPr lang="en-US" sz="1700" b="1" smtClean="0"/>
              <a:t>Modify the Experiment</a:t>
            </a:r>
          </a:p>
          <a:p>
            <a:pPr lvl="4" eaLnBrk="1" hangingPunct="1">
              <a:lnSpc>
                <a:spcPct val="90000"/>
              </a:lnSpc>
            </a:pPr>
            <a:r>
              <a:rPr lang="en-US" sz="1700" smtClean="0"/>
              <a:t>Rewrite your procedure to address</a:t>
            </a:r>
          </a:p>
          <a:p>
            <a:pPr lvl="4" eaLnBrk="1" hangingPunct="1">
              <a:lnSpc>
                <a:spcPct val="90000"/>
              </a:lnSpc>
            </a:pPr>
            <a:r>
              <a:rPr lang="en-US" sz="1700" smtClean="0"/>
              <a:t>the flaws in the original experiment.</a:t>
            </a:r>
          </a:p>
          <a:p>
            <a:pPr lvl="2" eaLnBrk="1" hangingPunct="1">
              <a:lnSpc>
                <a:spcPct val="90000"/>
              </a:lnSpc>
            </a:pPr>
            <a:endParaRPr lang="en-US" sz="2000" smtClean="0"/>
          </a:p>
          <a:p>
            <a:pPr eaLnBrk="1" hangingPunct="1">
              <a:lnSpc>
                <a:spcPct val="90000"/>
              </a:lnSpc>
            </a:pPr>
            <a:endParaRPr lang="en-US" sz="25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Theory vs. Law</a:t>
            </a:r>
          </a:p>
        </p:txBody>
      </p:sp>
      <p:sp>
        <p:nvSpPr>
          <p:cNvPr id="18435" name="Rectangle 3"/>
          <p:cNvSpPr>
            <a:spLocks noGrp="1" noChangeArrowheads="1"/>
          </p:cNvSpPr>
          <p:nvPr>
            <p:ph type="body" idx="1"/>
          </p:nvPr>
        </p:nvSpPr>
        <p:spPr>
          <a:xfrm>
            <a:off x="1370013" y="1827213"/>
            <a:ext cx="6772275" cy="2216150"/>
          </a:xfrm>
        </p:spPr>
        <p:txBody>
          <a:bodyPr/>
          <a:lstStyle/>
          <a:p>
            <a:pPr eaLnBrk="1" hangingPunct="1">
              <a:lnSpc>
                <a:spcPct val="90000"/>
              </a:lnSpc>
            </a:pPr>
            <a:r>
              <a:rPr lang="en-US" sz="2100" u="sng" dirty="0" smtClean="0"/>
              <a:t>Scientific Theory</a:t>
            </a:r>
            <a:r>
              <a:rPr lang="en-US" sz="2100" dirty="0" smtClean="0"/>
              <a:t>: </a:t>
            </a:r>
            <a:r>
              <a:rPr lang="en-US" sz="2400" dirty="0" smtClean="0"/>
              <a:t>A well tested explanation for a wide range of observation or experimental results.</a:t>
            </a:r>
            <a:endParaRPr lang="en-US" sz="2100" dirty="0" smtClean="0"/>
          </a:p>
          <a:p>
            <a:pPr eaLnBrk="1" hangingPunct="1">
              <a:lnSpc>
                <a:spcPct val="90000"/>
              </a:lnSpc>
              <a:buFont typeface="Wingdings" pitchFamily="2" charset="2"/>
              <a:buNone/>
            </a:pPr>
            <a:endParaRPr lang="en-US" sz="2100" dirty="0" smtClean="0"/>
          </a:p>
          <a:p>
            <a:pPr eaLnBrk="1" hangingPunct="1">
              <a:lnSpc>
                <a:spcPct val="90000"/>
              </a:lnSpc>
              <a:buFont typeface="Symbol" pitchFamily="18" charset="2"/>
              <a:buChar char=""/>
            </a:pPr>
            <a:r>
              <a:rPr lang="en-US" sz="2100" u="sng" dirty="0" smtClean="0"/>
              <a:t>Scientific Law</a:t>
            </a:r>
            <a:r>
              <a:rPr lang="en-US" sz="2100" dirty="0" smtClean="0"/>
              <a:t>: </a:t>
            </a:r>
            <a:r>
              <a:rPr lang="en-US" sz="2400" dirty="0" smtClean="0"/>
              <a:t>A scientific law is a statement that describes what scientists expect to happen every time under certain conditions.(Example- Newton’s Laws.)</a:t>
            </a:r>
            <a:endParaRPr lang="en-US" sz="2100" dirty="0" smtClean="0"/>
          </a:p>
          <a:p>
            <a:pPr eaLnBrk="1" hangingPunct="1">
              <a:lnSpc>
                <a:spcPct val="90000"/>
              </a:lnSpc>
              <a:buFont typeface="Wingdings" pitchFamily="2" charset="2"/>
              <a:buNone/>
            </a:pPr>
            <a:endParaRPr lang="en-US" sz="21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609600" y="1828800"/>
            <a:ext cx="7696200" cy="369888"/>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Experiment</a:t>
            </a:r>
          </a:p>
        </p:txBody>
      </p:sp>
      <p:sp>
        <p:nvSpPr>
          <p:cNvPr id="10243" name="Text Box 7"/>
          <p:cNvSpPr txBox="1">
            <a:spLocks noChangeArrowheads="1"/>
          </p:cNvSpPr>
          <p:nvPr/>
        </p:nvSpPr>
        <p:spPr bwMode="auto">
          <a:xfrm>
            <a:off x="609600" y="4495800"/>
            <a:ext cx="7772400" cy="1200150"/>
          </a:xfrm>
          <a:prstGeom prst="rect">
            <a:avLst/>
          </a:prstGeom>
          <a:noFill/>
          <a:ln w="9525">
            <a:noFill/>
            <a:miter lim="800000"/>
            <a:headEnd/>
            <a:tailEnd/>
          </a:ln>
        </p:spPr>
        <p:txBody>
          <a:bodyPr>
            <a:spAutoFit/>
          </a:bodyPr>
          <a:lstStyle/>
          <a:p>
            <a:pPr eaLnBrk="1" hangingPunct="1">
              <a:spcBef>
                <a:spcPct val="50000"/>
              </a:spcBef>
            </a:pPr>
            <a:endParaRPr lang="en-US">
              <a:latin typeface="Arial" charset="0"/>
            </a:endParaRPr>
          </a:p>
          <a:p>
            <a:pPr eaLnBrk="1" hangingPunct="1">
              <a:spcBef>
                <a:spcPct val="50000"/>
              </a:spcBef>
            </a:pPr>
            <a:endParaRPr lang="en-US">
              <a:latin typeface="Arial" charset="0"/>
            </a:endParaRPr>
          </a:p>
          <a:p>
            <a:pPr eaLnBrk="1" hangingPunct="1">
              <a:spcBef>
                <a:spcPct val="50000"/>
              </a:spcBef>
            </a:pPr>
            <a:endParaRPr lang="en-US">
              <a:latin typeface="Arial" charset="0"/>
            </a:endParaRPr>
          </a:p>
        </p:txBody>
      </p:sp>
      <p:pic>
        <p:nvPicPr>
          <p:cNvPr id="9226" name="Picture 10" descr="http://www.free-graphics.com/clipart/Plants/potted_plant.jpg"/>
          <p:cNvPicPr>
            <a:picLocks noChangeAspect="1" noChangeArrowheads="1"/>
          </p:cNvPicPr>
          <p:nvPr/>
        </p:nvPicPr>
        <p:blipFill>
          <a:blip r:embed="rId2" cstate="print">
            <a:duotone>
              <a:prstClr val="black"/>
              <a:schemeClr val="accent6">
                <a:lumMod val="60000"/>
                <a:lumOff val="40000"/>
                <a:tint val="45000"/>
                <a:satMod val="400000"/>
              </a:schemeClr>
            </a:duotone>
          </a:blip>
          <a:srcRect/>
          <a:stretch>
            <a:fillRect/>
          </a:stretch>
        </p:blipFill>
        <p:spPr bwMode="auto">
          <a:xfrm>
            <a:off x="1295400" y="2590800"/>
            <a:ext cx="685800" cy="1981200"/>
          </a:xfrm>
          <a:prstGeom prst="rect">
            <a:avLst/>
          </a:prstGeom>
          <a:solidFill>
            <a:srgbClr val="FF0000"/>
          </a:solidFill>
        </p:spPr>
      </p:pic>
      <p:pic>
        <p:nvPicPr>
          <p:cNvPr id="9" name="Picture 10" descr="http://www.free-graphics.com/clipart/Plants/potted_plant.jpg"/>
          <p:cNvPicPr>
            <a:picLocks noChangeAspect="1" noChangeArrowheads="1"/>
          </p:cNvPicPr>
          <p:nvPr/>
        </p:nvPicPr>
        <p:blipFill>
          <a:blip r:embed="rId2" cstate="print">
            <a:duotone>
              <a:prstClr val="black"/>
              <a:srgbClr val="00B0F0">
                <a:tint val="45000"/>
                <a:satMod val="400000"/>
              </a:srgbClr>
            </a:duotone>
          </a:blip>
          <a:srcRect/>
          <a:stretch>
            <a:fillRect/>
          </a:stretch>
        </p:blipFill>
        <p:spPr bwMode="auto">
          <a:xfrm>
            <a:off x="2590800" y="2514600"/>
            <a:ext cx="685800" cy="1981200"/>
          </a:xfrm>
          <a:prstGeom prst="rect">
            <a:avLst/>
          </a:prstGeom>
          <a:noFill/>
        </p:spPr>
      </p:pic>
      <p:pic>
        <p:nvPicPr>
          <p:cNvPr id="10" name="Picture 10" descr="http://www.free-graphics.com/clipart/Plants/potted_plant.jpg"/>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3886200" y="2514600"/>
            <a:ext cx="685800" cy="1981200"/>
          </a:xfrm>
          <a:prstGeom prst="rect">
            <a:avLst/>
          </a:prstGeom>
          <a:noFill/>
        </p:spPr>
      </p:pic>
      <p:pic>
        <p:nvPicPr>
          <p:cNvPr id="11" name="Picture 10" descr="http://www.free-graphics.com/clipart/Plants/potted_plant.jpg"/>
          <p:cNvPicPr>
            <a:picLocks noChangeAspect="1" noChangeArrowheads="1"/>
          </p:cNvPicPr>
          <p:nvPr/>
        </p:nvPicPr>
        <p:blipFill>
          <a:blip r:embed="rId2" cstate="print"/>
          <a:srcRect/>
          <a:stretch>
            <a:fillRect/>
          </a:stretch>
        </p:blipFill>
        <p:spPr bwMode="auto">
          <a:xfrm>
            <a:off x="5334000" y="2514600"/>
            <a:ext cx="685800" cy="1981200"/>
          </a:xfrm>
          <a:prstGeom prst="rect">
            <a:avLst/>
          </a:prstGeom>
          <a:noFill/>
          <a:ln w="9525">
            <a:noFill/>
            <a:miter lim="800000"/>
            <a:headEnd/>
            <a:tailEnd/>
          </a:ln>
        </p:spPr>
      </p:pic>
      <p:sp>
        <p:nvSpPr>
          <p:cNvPr id="12" name="Title 11"/>
          <p:cNvSpPr>
            <a:spLocks noGrp="1"/>
          </p:cNvSpPr>
          <p:nvPr>
            <p:ph type="title"/>
          </p:nvPr>
        </p:nvSpPr>
        <p:spPr/>
        <p:txBody>
          <a:bodyPr/>
          <a:lstStyle/>
          <a:p>
            <a:pPr eaLnBrk="1" hangingPunct="1">
              <a:lnSpc>
                <a:spcPct val="80000"/>
              </a:lnSpc>
            </a:pPr>
            <a:r>
              <a:rPr lang="en-US" sz="2400" smtClean="0"/>
              <a:t>Problem-Does the color of light effect the growth of plants?</a:t>
            </a:r>
            <a:br>
              <a:rPr lang="en-US" sz="2400" smtClean="0"/>
            </a:br>
            <a:r>
              <a:rPr lang="en-US" sz="2400" smtClean="0"/>
              <a:t>Hypothesis?</a:t>
            </a:r>
            <a:endParaRPr lang="en-US" smtClean="0"/>
          </a:p>
        </p:txBody>
      </p:sp>
      <p:sp>
        <p:nvSpPr>
          <p:cNvPr id="13" name="TextBox 12"/>
          <p:cNvSpPr txBox="1">
            <a:spLocks noChangeArrowheads="1"/>
          </p:cNvSpPr>
          <p:nvPr/>
        </p:nvSpPr>
        <p:spPr bwMode="auto">
          <a:xfrm>
            <a:off x="1143000" y="4648200"/>
            <a:ext cx="838200" cy="381000"/>
          </a:xfrm>
          <a:prstGeom prst="rect">
            <a:avLst/>
          </a:prstGeom>
          <a:noFill/>
          <a:ln w="9525">
            <a:noFill/>
            <a:miter lim="800000"/>
            <a:headEnd/>
            <a:tailEnd/>
          </a:ln>
        </p:spPr>
        <p:txBody>
          <a:bodyPr>
            <a:spAutoFit/>
          </a:bodyPr>
          <a:lstStyle/>
          <a:p>
            <a:r>
              <a:rPr lang="en-US">
                <a:solidFill>
                  <a:srgbClr val="FF0000"/>
                </a:solidFill>
              </a:rPr>
              <a:t>RED</a:t>
            </a:r>
          </a:p>
        </p:txBody>
      </p:sp>
      <p:sp>
        <p:nvSpPr>
          <p:cNvPr id="14" name="TextBox 13"/>
          <p:cNvSpPr txBox="1">
            <a:spLocks noChangeArrowheads="1"/>
          </p:cNvSpPr>
          <p:nvPr/>
        </p:nvSpPr>
        <p:spPr bwMode="auto">
          <a:xfrm>
            <a:off x="3733800" y="4648200"/>
            <a:ext cx="1066800" cy="369888"/>
          </a:xfrm>
          <a:prstGeom prst="rect">
            <a:avLst/>
          </a:prstGeom>
          <a:noFill/>
          <a:ln w="9525">
            <a:noFill/>
            <a:miter lim="800000"/>
            <a:headEnd/>
            <a:tailEnd/>
          </a:ln>
        </p:spPr>
        <p:txBody>
          <a:bodyPr>
            <a:spAutoFit/>
          </a:bodyPr>
          <a:lstStyle/>
          <a:p>
            <a:r>
              <a:rPr lang="en-US">
                <a:solidFill>
                  <a:srgbClr val="009900"/>
                </a:solidFill>
              </a:rPr>
              <a:t>GREEN</a:t>
            </a:r>
          </a:p>
        </p:txBody>
      </p:sp>
      <p:sp>
        <p:nvSpPr>
          <p:cNvPr id="15" name="TextBox 14"/>
          <p:cNvSpPr txBox="1">
            <a:spLocks noChangeArrowheads="1"/>
          </p:cNvSpPr>
          <p:nvPr/>
        </p:nvSpPr>
        <p:spPr bwMode="auto">
          <a:xfrm>
            <a:off x="2514600" y="4648200"/>
            <a:ext cx="838200" cy="381000"/>
          </a:xfrm>
          <a:prstGeom prst="rect">
            <a:avLst/>
          </a:prstGeom>
          <a:noFill/>
          <a:ln w="9525">
            <a:noFill/>
            <a:miter lim="800000"/>
            <a:headEnd/>
            <a:tailEnd/>
          </a:ln>
        </p:spPr>
        <p:txBody>
          <a:bodyPr>
            <a:spAutoFit/>
          </a:bodyPr>
          <a:lstStyle/>
          <a:p>
            <a:r>
              <a:rPr lang="en-US">
                <a:solidFill>
                  <a:srgbClr val="0070C0"/>
                </a:solidFill>
              </a:rPr>
              <a:t>BLUE</a:t>
            </a:r>
          </a:p>
        </p:txBody>
      </p:sp>
      <p:sp>
        <p:nvSpPr>
          <p:cNvPr id="16" name="TextBox 15"/>
          <p:cNvSpPr txBox="1">
            <a:spLocks noChangeArrowheads="1"/>
          </p:cNvSpPr>
          <p:nvPr/>
        </p:nvSpPr>
        <p:spPr bwMode="auto">
          <a:xfrm>
            <a:off x="5410200" y="4648200"/>
            <a:ext cx="457200" cy="381000"/>
          </a:xfrm>
          <a:prstGeom prst="rect">
            <a:avLst/>
          </a:prstGeom>
          <a:noFill/>
          <a:ln w="9525">
            <a:noFill/>
            <a:miter lim="800000"/>
            <a:headEnd/>
            <a:tailEnd/>
          </a:ln>
        </p:spPr>
        <p:txBody>
          <a:bodyPr>
            <a:spAutoFit/>
          </a:bodyPr>
          <a:lstStyle/>
          <a:p>
            <a:r>
              <a:rPr lang="en-US"/>
              <a:t>?</a:t>
            </a:r>
          </a:p>
        </p:txBody>
      </p:sp>
      <p:sp>
        <p:nvSpPr>
          <p:cNvPr id="17" name="TextBox 16"/>
          <p:cNvSpPr txBox="1">
            <a:spLocks noChangeArrowheads="1"/>
          </p:cNvSpPr>
          <p:nvPr/>
        </p:nvSpPr>
        <p:spPr bwMode="auto">
          <a:xfrm>
            <a:off x="6629400" y="1828800"/>
            <a:ext cx="1752600" cy="1200150"/>
          </a:xfrm>
          <a:prstGeom prst="rect">
            <a:avLst/>
          </a:prstGeom>
          <a:noFill/>
          <a:ln w="9525">
            <a:noFill/>
            <a:miter lim="800000"/>
            <a:headEnd/>
            <a:tailEnd/>
          </a:ln>
        </p:spPr>
        <p:txBody>
          <a:bodyPr>
            <a:spAutoFit/>
          </a:bodyPr>
          <a:lstStyle/>
          <a:p>
            <a:r>
              <a:rPr lang="en-US" dirty="0"/>
              <a:t>Manipulating/ Independent variable </a:t>
            </a:r>
            <a:r>
              <a:rPr lang="en-US" dirty="0" err="1"/>
              <a:t>variable</a:t>
            </a:r>
            <a:r>
              <a:rPr lang="en-US" dirty="0"/>
              <a:t>?</a:t>
            </a:r>
          </a:p>
        </p:txBody>
      </p:sp>
      <p:sp>
        <p:nvSpPr>
          <p:cNvPr id="18" name="TextBox 17"/>
          <p:cNvSpPr txBox="1">
            <a:spLocks noChangeArrowheads="1"/>
          </p:cNvSpPr>
          <p:nvPr/>
        </p:nvSpPr>
        <p:spPr bwMode="auto">
          <a:xfrm>
            <a:off x="6629400" y="3352800"/>
            <a:ext cx="1676400" cy="923925"/>
          </a:xfrm>
          <a:prstGeom prst="rect">
            <a:avLst/>
          </a:prstGeom>
          <a:noFill/>
          <a:ln w="9525">
            <a:noFill/>
            <a:miter lim="800000"/>
            <a:headEnd/>
            <a:tailEnd/>
          </a:ln>
        </p:spPr>
        <p:txBody>
          <a:bodyPr>
            <a:spAutoFit/>
          </a:bodyPr>
          <a:lstStyle/>
          <a:p>
            <a:r>
              <a:rPr lang="en-US" dirty="0"/>
              <a:t>Responding/ dependent  variable?</a:t>
            </a:r>
          </a:p>
        </p:txBody>
      </p:sp>
      <p:sp>
        <p:nvSpPr>
          <p:cNvPr id="19" name="TextBox 18"/>
          <p:cNvSpPr txBox="1">
            <a:spLocks noChangeArrowheads="1"/>
          </p:cNvSpPr>
          <p:nvPr/>
        </p:nvSpPr>
        <p:spPr bwMode="auto">
          <a:xfrm>
            <a:off x="6781800" y="4495800"/>
            <a:ext cx="1371600" cy="369888"/>
          </a:xfrm>
          <a:prstGeom prst="rect">
            <a:avLst/>
          </a:prstGeom>
          <a:noFill/>
          <a:ln w="9525">
            <a:noFill/>
            <a:miter lim="800000"/>
            <a:headEnd/>
            <a:tailEnd/>
          </a:ln>
        </p:spPr>
        <p:txBody>
          <a:bodyPr>
            <a:spAutoFit/>
          </a:bodyPr>
          <a:lstStyle/>
          <a:p>
            <a:r>
              <a:rPr lang="en-US"/>
              <a:t>Control?</a:t>
            </a:r>
          </a:p>
        </p:txBody>
      </p:sp>
      <p:sp>
        <p:nvSpPr>
          <p:cNvPr id="20" name="TextBox 19"/>
          <p:cNvSpPr txBox="1">
            <a:spLocks noChangeArrowheads="1"/>
          </p:cNvSpPr>
          <p:nvPr/>
        </p:nvSpPr>
        <p:spPr bwMode="auto">
          <a:xfrm>
            <a:off x="838200" y="5029200"/>
            <a:ext cx="1219200" cy="369888"/>
          </a:xfrm>
          <a:prstGeom prst="rect">
            <a:avLst/>
          </a:prstGeom>
          <a:noFill/>
          <a:ln w="9525">
            <a:noFill/>
            <a:miter lim="800000"/>
            <a:headEnd/>
            <a:tailEnd/>
          </a:ln>
        </p:spPr>
        <p:txBody>
          <a:bodyPr>
            <a:spAutoFit/>
          </a:bodyPr>
          <a:lstStyle/>
          <a:p>
            <a:r>
              <a:rPr lang="en-US"/>
              <a:t>15.6 cm</a:t>
            </a:r>
          </a:p>
        </p:txBody>
      </p:sp>
      <p:sp>
        <p:nvSpPr>
          <p:cNvPr id="21" name="TextBox 20"/>
          <p:cNvSpPr txBox="1">
            <a:spLocks noChangeArrowheads="1"/>
          </p:cNvSpPr>
          <p:nvPr/>
        </p:nvSpPr>
        <p:spPr bwMode="auto">
          <a:xfrm>
            <a:off x="2362200" y="5029200"/>
            <a:ext cx="1219200" cy="369888"/>
          </a:xfrm>
          <a:prstGeom prst="rect">
            <a:avLst/>
          </a:prstGeom>
          <a:noFill/>
          <a:ln w="9525">
            <a:noFill/>
            <a:miter lim="800000"/>
            <a:headEnd/>
            <a:tailEnd/>
          </a:ln>
        </p:spPr>
        <p:txBody>
          <a:bodyPr>
            <a:spAutoFit/>
          </a:bodyPr>
          <a:lstStyle/>
          <a:p>
            <a:r>
              <a:rPr lang="en-US"/>
              <a:t>16.1 cm</a:t>
            </a:r>
          </a:p>
        </p:txBody>
      </p:sp>
      <p:sp>
        <p:nvSpPr>
          <p:cNvPr id="22" name="TextBox 21"/>
          <p:cNvSpPr txBox="1">
            <a:spLocks noChangeArrowheads="1"/>
          </p:cNvSpPr>
          <p:nvPr/>
        </p:nvSpPr>
        <p:spPr bwMode="auto">
          <a:xfrm>
            <a:off x="3657600" y="5029200"/>
            <a:ext cx="1219200" cy="369888"/>
          </a:xfrm>
          <a:prstGeom prst="rect">
            <a:avLst/>
          </a:prstGeom>
          <a:noFill/>
          <a:ln w="9525">
            <a:noFill/>
            <a:miter lim="800000"/>
            <a:headEnd/>
            <a:tailEnd/>
          </a:ln>
        </p:spPr>
        <p:txBody>
          <a:bodyPr>
            <a:spAutoFit/>
          </a:bodyPr>
          <a:lstStyle/>
          <a:p>
            <a:r>
              <a:rPr lang="en-US"/>
              <a:t>14.6 cm</a:t>
            </a:r>
          </a:p>
        </p:txBody>
      </p:sp>
      <p:sp>
        <p:nvSpPr>
          <p:cNvPr id="23" name="TextBox 22"/>
          <p:cNvSpPr txBox="1">
            <a:spLocks noChangeArrowheads="1"/>
          </p:cNvSpPr>
          <p:nvPr/>
        </p:nvSpPr>
        <p:spPr bwMode="auto">
          <a:xfrm>
            <a:off x="5105400" y="5029200"/>
            <a:ext cx="1219200" cy="369888"/>
          </a:xfrm>
          <a:prstGeom prst="rect">
            <a:avLst/>
          </a:prstGeom>
          <a:noFill/>
          <a:ln w="9525">
            <a:noFill/>
            <a:miter lim="800000"/>
            <a:headEnd/>
            <a:tailEnd/>
          </a:ln>
        </p:spPr>
        <p:txBody>
          <a:bodyPr>
            <a:spAutoFit/>
          </a:bodyPr>
          <a:lstStyle/>
          <a:p>
            <a:r>
              <a:rPr lang="en-US"/>
              <a:t>20.3 cm</a:t>
            </a:r>
          </a:p>
        </p:txBody>
      </p:sp>
      <p:sp>
        <p:nvSpPr>
          <p:cNvPr id="24" name="TextBox 23"/>
          <p:cNvSpPr txBox="1">
            <a:spLocks noChangeArrowheads="1"/>
          </p:cNvSpPr>
          <p:nvPr/>
        </p:nvSpPr>
        <p:spPr bwMode="auto">
          <a:xfrm>
            <a:off x="533400" y="5867400"/>
            <a:ext cx="3352800" cy="369888"/>
          </a:xfrm>
          <a:prstGeom prst="rect">
            <a:avLst/>
          </a:prstGeom>
          <a:noFill/>
          <a:ln w="9525">
            <a:noFill/>
            <a:miter lim="800000"/>
            <a:headEnd/>
            <a:tailEnd/>
          </a:ln>
        </p:spPr>
        <p:txBody>
          <a:bodyPr>
            <a:spAutoFit/>
          </a:bodyPr>
          <a:lstStyle/>
          <a:p>
            <a:r>
              <a:rPr lang="en-US"/>
              <a:t>Conclusions?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blinds(horizontal)">
                                      <p:cBhvr>
                                        <p:cTn id="12" dur="500"/>
                                        <p:tgtEl>
                                          <p:spTgt spid="922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226"/>
                                        </p:tgtEl>
                                        <p:attrNameLst>
                                          <p:attrName>style.visibility</p:attrName>
                                        </p:attrNameLst>
                                      </p:cBhvr>
                                      <p:to>
                                        <p:strVal val="visible"/>
                                      </p:to>
                                    </p:set>
                                    <p:anim calcmode="lin" valueType="num">
                                      <p:cBhvr additive="base">
                                        <p:cTn id="17" dur="500" fill="hold"/>
                                        <p:tgtEl>
                                          <p:spTgt spid="9226"/>
                                        </p:tgtEl>
                                        <p:attrNameLst>
                                          <p:attrName>ppt_x</p:attrName>
                                        </p:attrNameLst>
                                      </p:cBhvr>
                                      <p:tavLst>
                                        <p:tav tm="0">
                                          <p:val>
                                            <p:strVal val="#ppt_x"/>
                                          </p:val>
                                        </p:tav>
                                        <p:tav tm="100000">
                                          <p:val>
                                            <p:strVal val="#ppt_x"/>
                                          </p:val>
                                        </p:tav>
                                      </p:tavLst>
                                    </p:anim>
                                    <p:anim calcmode="lin" valueType="num">
                                      <p:cBhvr additive="base">
                                        <p:cTn id="18" dur="500" fill="hold"/>
                                        <p:tgtEl>
                                          <p:spTgt spid="922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linds(horizontal)">
                                      <p:cBhvr>
                                        <p:cTn id="67" dur="500"/>
                                        <p:tgtEl>
                                          <p:spTgt spid="20"/>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blinds(horizontal)">
                                      <p:cBhvr>
                                        <p:cTn id="70" dur="500"/>
                                        <p:tgtEl>
                                          <p:spTgt spid="21"/>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blinds(horizontal)">
                                      <p:cBhvr>
                                        <p:cTn id="73" dur="500"/>
                                        <p:tgtEl>
                                          <p:spTgt spid="22"/>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blinds(horizontal)">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blinds(horizontal)">
                                      <p:cBhvr>
                                        <p:cTn id="8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12" grpId="0"/>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p:txBody>
          <a:bodyPr/>
          <a:lstStyle/>
          <a:p>
            <a:pPr eaLnBrk="1" hangingPunct="1">
              <a:buFont typeface="Wingdings" pitchFamily="2" charset="2"/>
              <a:buNone/>
            </a:pPr>
            <a:r>
              <a:rPr lang="en-US" sz="3600" dirty="0" smtClean="0"/>
              <a:t>The most incomprehensible thing about the world is that it is comprehensible.</a:t>
            </a:r>
            <a:r>
              <a:rPr lang="en-US" dirty="0" smtClean="0"/>
              <a:t/>
            </a:r>
            <a:br>
              <a:rPr lang="en-US" dirty="0" smtClean="0"/>
            </a:br>
            <a:endParaRPr lang="en-US" dirty="0" smtClean="0"/>
          </a:p>
          <a:p>
            <a:pPr eaLnBrk="1" hangingPunct="1">
              <a:buFont typeface="Wingdings" pitchFamily="2" charset="2"/>
              <a:buNone/>
            </a:pPr>
            <a:endParaRPr lang="en-US" dirty="0" smtClean="0"/>
          </a:p>
          <a:p>
            <a:pPr eaLnBrk="1" hangingPunct="1">
              <a:buFont typeface="Wingdings" pitchFamily="2" charset="2"/>
              <a:buNone/>
            </a:pPr>
            <a:r>
              <a:rPr lang="en-US" dirty="0" smtClean="0"/>
              <a:t>                             -Albert Einstein</a:t>
            </a:r>
          </a:p>
        </p:txBody>
      </p:sp>
      <p:sp>
        <p:nvSpPr>
          <p:cNvPr id="3" name="TextBox 2"/>
          <p:cNvSpPr txBox="1"/>
          <p:nvPr/>
        </p:nvSpPr>
        <p:spPr>
          <a:xfrm>
            <a:off x="762000" y="838200"/>
            <a:ext cx="8382000" cy="646331"/>
          </a:xfrm>
          <a:prstGeom prst="rect">
            <a:avLst/>
          </a:prstGeom>
          <a:noFill/>
        </p:spPr>
        <p:txBody>
          <a:bodyPr wrap="square" rtlCol="0">
            <a:spAutoFit/>
          </a:bodyPr>
          <a:lstStyle/>
          <a:p>
            <a:r>
              <a:rPr lang="en-US" sz="3600" dirty="0" smtClean="0"/>
              <a:t> What do you think it means?</a:t>
            </a:r>
            <a:endParaRPr lang="en-US" sz="36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Now you try:</a:t>
            </a:r>
          </a:p>
        </p:txBody>
      </p:sp>
      <p:sp>
        <p:nvSpPr>
          <p:cNvPr id="19459" name="Rectangle 3"/>
          <p:cNvSpPr>
            <a:spLocks noGrp="1" noChangeArrowheads="1"/>
          </p:cNvSpPr>
          <p:nvPr>
            <p:ph type="body" sz="half" idx="1"/>
          </p:nvPr>
        </p:nvSpPr>
        <p:spPr>
          <a:xfrm>
            <a:off x="1370013" y="1827213"/>
            <a:ext cx="3589337" cy="4114800"/>
          </a:xfrm>
        </p:spPr>
        <p:txBody>
          <a:bodyPr/>
          <a:lstStyle/>
          <a:p>
            <a:pPr eaLnBrk="1" hangingPunct="1">
              <a:lnSpc>
                <a:spcPct val="80000"/>
              </a:lnSpc>
            </a:pPr>
            <a:r>
              <a:rPr lang="en-US" sz="2100" smtClean="0"/>
              <a:t>A scientist wants to see if caffeine will effect the heart rate of human. He feeds one group caffeine pills every day, increasing the dose by 10 mg per day for 10 days. The other group is given a sugar pill. He measure their heart rate each evening. Each individual eats the same diet and does not exercise during the 10 day experiment.</a:t>
            </a:r>
          </a:p>
        </p:txBody>
      </p:sp>
      <p:sp>
        <p:nvSpPr>
          <p:cNvPr id="19460" name="Rectangle 4"/>
          <p:cNvSpPr>
            <a:spLocks noGrp="1" noChangeArrowheads="1"/>
          </p:cNvSpPr>
          <p:nvPr>
            <p:ph type="body" sz="half" idx="2"/>
          </p:nvPr>
        </p:nvSpPr>
        <p:spPr>
          <a:xfrm>
            <a:off x="5094288" y="1827213"/>
            <a:ext cx="3589337" cy="4114800"/>
          </a:xfrm>
        </p:spPr>
        <p:txBody>
          <a:bodyPr/>
          <a:lstStyle/>
          <a:p>
            <a:pPr eaLnBrk="1" hangingPunct="1">
              <a:lnSpc>
                <a:spcPct val="80000"/>
              </a:lnSpc>
            </a:pPr>
            <a:r>
              <a:rPr lang="en-US" sz="2100" smtClean="0"/>
              <a:t>What is the control?</a:t>
            </a:r>
          </a:p>
          <a:p>
            <a:pPr eaLnBrk="1" hangingPunct="1">
              <a:lnSpc>
                <a:spcPct val="80000"/>
              </a:lnSpc>
            </a:pPr>
            <a:endParaRPr lang="en-US" sz="2100" smtClean="0"/>
          </a:p>
          <a:p>
            <a:pPr eaLnBrk="1" hangingPunct="1">
              <a:lnSpc>
                <a:spcPct val="80000"/>
              </a:lnSpc>
            </a:pPr>
            <a:r>
              <a:rPr lang="en-US" sz="2100" smtClean="0"/>
              <a:t>What is the independent variable?</a:t>
            </a:r>
          </a:p>
          <a:p>
            <a:pPr eaLnBrk="1" hangingPunct="1">
              <a:lnSpc>
                <a:spcPct val="80000"/>
              </a:lnSpc>
            </a:pPr>
            <a:endParaRPr lang="en-US" sz="2100" smtClean="0"/>
          </a:p>
          <a:p>
            <a:pPr eaLnBrk="1" hangingPunct="1">
              <a:lnSpc>
                <a:spcPct val="80000"/>
              </a:lnSpc>
            </a:pPr>
            <a:r>
              <a:rPr lang="en-US" sz="2100" smtClean="0"/>
              <a:t>What is the dependent variable?</a:t>
            </a:r>
          </a:p>
          <a:p>
            <a:pPr eaLnBrk="1" hangingPunct="1">
              <a:lnSpc>
                <a:spcPct val="80000"/>
              </a:lnSpc>
            </a:pPr>
            <a:endParaRPr lang="en-US" sz="2100" smtClean="0"/>
          </a:p>
          <a:p>
            <a:pPr eaLnBrk="1" hangingPunct="1">
              <a:lnSpc>
                <a:spcPct val="80000"/>
              </a:lnSpc>
            </a:pPr>
            <a:r>
              <a:rPr lang="en-US" sz="2100" smtClean="0"/>
              <a:t>List the constants?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Now you try…</a:t>
            </a:r>
          </a:p>
        </p:txBody>
      </p:sp>
      <p:sp>
        <p:nvSpPr>
          <p:cNvPr id="20483" name="Rectangle 3"/>
          <p:cNvSpPr>
            <a:spLocks noGrp="1" noChangeArrowheads="1"/>
          </p:cNvSpPr>
          <p:nvPr>
            <p:ph type="body" idx="1"/>
          </p:nvPr>
        </p:nvSpPr>
        <p:spPr/>
        <p:txBody>
          <a:bodyPr/>
          <a:lstStyle/>
          <a:p>
            <a:pPr eaLnBrk="1" hangingPunct="1"/>
            <a:r>
              <a:rPr lang="en-US" dirty="0" err="1" smtClean="0"/>
              <a:t>Spongebob</a:t>
            </a:r>
            <a:r>
              <a:rPr lang="en-US" dirty="0" smtClean="0"/>
              <a:t> Experiments</a:t>
            </a:r>
            <a:endParaRPr lang="en-US" dirty="0" smtClean="0"/>
          </a:p>
          <a:p>
            <a:pPr lvl="1" eaLnBrk="1" hangingPunct="1"/>
            <a:r>
              <a:rPr lang="en-US" dirty="0" smtClean="0"/>
              <a:t>Identify the parts of an experiment in the </a:t>
            </a:r>
            <a:r>
              <a:rPr lang="en-US" dirty="0" smtClean="0"/>
              <a:t>SpongeBob </a:t>
            </a:r>
            <a:r>
              <a:rPr lang="en-US" dirty="0" smtClean="0"/>
              <a:t>experiment handout.</a:t>
            </a:r>
          </a:p>
          <a:p>
            <a:pPr lvl="1" eaLnBrk="1" hangingPunct="1"/>
            <a:r>
              <a:rPr lang="en-US" dirty="0" smtClean="0"/>
              <a:t>Today’s Formative Assessment.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What is Science?</a:t>
            </a:r>
          </a:p>
        </p:txBody>
      </p:sp>
      <p:sp>
        <p:nvSpPr>
          <p:cNvPr id="5123" name="Rectangle 3"/>
          <p:cNvSpPr>
            <a:spLocks noGrp="1" noChangeArrowheads="1"/>
          </p:cNvSpPr>
          <p:nvPr>
            <p:ph type="body" idx="1"/>
          </p:nvPr>
        </p:nvSpPr>
        <p:spPr/>
        <p:txBody>
          <a:bodyPr/>
          <a:lstStyle/>
          <a:p>
            <a:pPr marL="609600" indent="-609600" eaLnBrk="1" hangingPunct="1"/>
            <a:r>
              <a:rPr lang="en-US" dirty="0" smtClean="0"/>
              <a:t>Science is the total </a:t>
            </a:r>
            <a:r>
              <a:rPr lang="en-US" u="sng" dirty="0" smtClean="0"/>
              <a:t>collection</a:t>
            </a:r>
            <a:r>
              <a:rPr lang="en-US" dirty="0" smtClean="0"/>
              <a:t> of knowledge gained by man’s observations of the universe.</a:t>
            </a:r>
          </a:p>
          <a:p>
            <a:pPr marL="609600" indent="-609600" eaLnBrk="1" hangingPunct="1"/>
            <a:r>
              <a:rPr lang="en-US" dirty="0" smtClean="0"/>
              <a:t>Science tries to </a:t>
            </a:r>
            <a:r>
              <a:rPr lang="en-US" u="sng" dirty="0" smtClean="0"/>
              <a:t>answer</a:t>
            </a:r>
            <a:r>
              <a:rPr lang="en-US" dirty="0" smtClean="0"/>
              <a:t> the questions How? and What?. (not why?)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smtClean="0"/>
              <a:t>What is the scientific method?</a:t>
            </a:r>
          </a:p>
        </p:txBody>
      </p:sp>
      <p:sp>
        <p:nvSpPr>
          <p:cNvPr id="5123" name="Rectangle 3"/>
          <p:cNvSpPr>
            <a:spLocks noGrp="1" noChangeArrowheads="1"/>
          </p:cNvSpPr>
          <p:nvPr>
            <p:ph type="body" idx="1"/>
          </p:nvPr>
        </p:nvSpPr>
        <p:spPr/>
        <p:txBody>
          <a:bodyPr/>
          <a:lstStyle/>
          <a:p>
            <a:pPr eaLnBrk="1" hangingPunct="1"/>
            <a:endParaRPr lang="en-US" sz="3300" smtClean="0"/>
          </a:p>
          <a:p>
            <a:pPr eaLnBrk="1" hangingPunct="1"/>
            <a:r>
              <a:rPr lang="en-US" sz="3300" smtClean="0"/>
              <a:t>It is a </a:t>
            </a:r>
            <a:r>
              <a:rPr lang="en-US" sz="3300" u="sng" smtClean="0"/>
              <a:t>process</a:t>
            </a:r>
            <a:r>
              <a:rPr lang="en-US" sz="3300" smtClean="0"/>
              <a:t> that is used to find </a:t>
            </a:r>
            <a:r>
              <a:rPr lang="en-US" sz="3300" u="sng" smtClean="0"/>
              <a:t>answers</a:t>
            </a:r>
            <a:r>
              <a:rPr lang="en-US" sz="3300" smtClean="0"/>
              <a:t> to questions about the world around us.</a:t>
            </a:r>
          </a:p>
          <a:p>
            <a:pPr eaLnBrk="1" hangingPunct="1">
              <a:buFont typeface="Wingdings" pitchFamily="2" charset="2"/>
              <a:buNone/>
            </a:pPr>
            <a:endParaRPr lang="en-US" sz="33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2800" b="1" smtClean="0"/>
              <a:t>Is there only one “scientific method”?</a:t>
            </a:r>
          </a:p>
        </p:txBody>
      </p:sp>
      <p:sp>
        <p:nvSpPr>
          <p:cNvPr id="6147" name="Rectangle 3"/>
          <p:cNvSpPr>
            <a:spLocks noGrp="1" noChangeArrowheads="1"/>
          </p:cNvSpPr>
          <p:nvPr>
            <p:ph type="body" idx="1"/>
          </p:nvPr>
        </p:nvSpPr>
        <p:spPr>
          <a:xfrm>
            <a:off x="1371600" y="1600200"/>
            <a:ext cx="7313613" cy="4114800"/>
          </a:xfrm>
        </p:spPr>
        <p:txBody>
          <a:bodyPr/>
          <a:lstStyle/>
          <a:p>
            <a:pPr eaLnBrk="1" hangingPunct="1">
              <a:lnSpc>
                <a:spcPct val="90000"/>
              </a:lnSpc>
            </a:pPr>
            <a:endParaRPr lang="en-US" b="1" dirty="0" smtClean="0"/>
          </a:p>
          <a:p>
            <a:pPr lvl="1" eaLnBrk="1" hangingPunct="1">
              <a:lnSpc>
                <a:spcPct val="90000"/>
              </a:lnSpc>
            </a:pPr>
            <a:r>
              <a:rPr lang="en-US" dirty="0" smtClean="0"/>
              <a:t>No, there are several versions of the scientific method. </a:t>
            </a:r>
          </a:p>
          <a:p>
            <a:pPr lvl="1" eaLnBrk="1" hangingPunct="1">
              <a:lnSpc>
                <a:spcPct val="90000"/>
              </a:lnSpc>
            </a:pPr>
            <a:r>
              <a:rPr lang="en-US" dirty="0" smtClean="0"/>
              <a:t>Some versions have more </a:t>
            </a:r>
            <a:r>
              <a:rPr lang="en-US" u="sng" dirty="0" smtClean="0"/>
              <a:t>steps</a:t>
            </a:r>
            <a:r>
              <a:rPr lang="en-US" dirty="0" smtClean="0"/>
              <a:t>, while others may have only a few. </a:t>
            </a:r>
          </a:p>
          <a:p>
            <a:pPr lvl="1" eaLnBrk="1" hangingPunct="1">
              <a:lnSpc>
                <a:spcPct val="90000"/>
              </a:lnSpc>
            </a:pPr>
            <a:r>
              <a:rPr lang="en-US" dirty="0" smtClean="0"/>
              <a:t>However, </a:t>
            </a:r>
            <a:r>
              <a:rPr lang="en-US" dirty="0" smtClean="0">
                <a:solidFill>
                  <a:srgbClr val="0070C0"/>
                </a:solidFill>
              </a:rPr>
              <a:t>they all begin with the identification of a </a:t>
            </a:r>
            <a:r>
              <a:rPr lang="en-US" u="sng" dirty="0" smtClean="0">
                <a:solidFill>
                  <a:srgbClr val="0070C0"/>
                </a:solidFill>
              </a:rPr>
              <a:t>problem</a:t>
            </a:r>
            <a:r>
              <a:rPr lang="en-US" dirty="0" smtClean="0">
                <a:solidFill>
                  <a:srgbClr val="0070C0"/>
                </a:solidFill>
              </a:rPr>
              <a:t> or a </a:t>
            </a:r>
            <a:r>
              <a:rPr lang="en-US" u="sng" dirty="0" smtClean="0">
                <a:solidFill>
                  <a:srgbClr val="0070C0"/>
                </a:solidFill>
              </a:rPr>
              <a:t>question</a:t>
            </a:r>
            <a:r>
              <a:rPr lang="en-US" dirty="0" smtClean="0">
                <a:solidFill>
                  <a:srgbClr val="0070C0"/>
                </a:solidFill>
              </a:rPr>
              <a:t> to be answered </a:t>
            </a:r>
            <a:r>
              <a:rPr lang="en-US" dirty="0" smtClean="0"/>
              <a:t>based on observations of the world around us and provide an </a:t>
            </a:r>
            <a:r>
              <a:rPr lang="en-US" u="sng" dirty="0" smtClean="0">
                <a:solidFill>
                  <a:srgbClr val="0070C0"/>
                </a:solidFill>
              </a:rPr>
              <a:t>organized</a:t>
            </a:r>
            <a:r>
              <a:rPr lang="en-US" dirty="0" smtClean="0">
                <a:solidFill>
                  <a:srgbClr val="0070C0"/>
                </a:solidFill>
              </a:rPr>
              <a:t> method for answering the question.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200" b="1" dirty="0" smtClean="0"/>
              <a:t>Posing a Question</a:t>
            </a:r>
            <a:r>
              <a:rPr lang="en-US" sz="3200" b="1" dirty="0" smtClean="0"/>
              <a:t/>
            </a:r>
            <a:br>
              <a:rPr lang="en-US" sz="3200" b="1" dirty="0" smtClean="0"/>
            </a:br>
            <a:endParaRPr lang="en-US" sz="3200" b="1" dirty="0" smtClean="0"/>
          </a:p>
        </p:txBody>
      </p:sp>
      <p:sp>
        <p:nvSpPr>
          <p:cNvPr id="7171" name="Rectangle 3"/>
          <p:cNvSpPr>
            <a:spLocks noGrp="1" noChangeArrowheads="1"/>
          </p:cNvSpPr>
          <p:nvPr>
            <p:ph type="body" idx="1"/>
          </p:nvPr>
        </p:nvSpPr>
        <p:spPr>
          <a:xfrm>
            <a:off x="1370013" y="1827213"/>
            <a:ext cx="7313612" cy="2211387"/>
          </a:xfrm>
        </p:spPr>
        <p:txBody>
          <a:bodyPr/>
          <a:lstStyle/>
          <a:p>
            <a:pPr eaLnBrk="1" hangingPunct="1"/>
            <a:r>
              <a:rPr lang="en-US" sz="2500" smtClean="0"/>
              <a:t>What do you want to know or explain? </a:t>
            </a:r>
          </a:p>
          <a:p>
            <a:pPr lvl="1" eaLnBrk="1" hangingPunct="1"/>
            <a:r>
              <a:rPr lang="en-US" sz="2100" smtClean="0"/>
              <a:t>Use observations you have made to write a question that addresses the problem or topic you want to investigate.</a:t>
            </a:r>
          </a:p>
          <a:p>
            <a:pPr eaLnBrk="1" hangingPunct="1"/>
            <a:endParaRPr lang="en-US" sz="2500" smtClean="0"/>
          </a:p>
        </p:txBody>
      </p:sp>
      <p:pic>
        <p:nvPicPr>
          <p:cNvPr id="7172" name="Picture 4" descr="homobones"/>
          <p:cNvPicPr>
            <a:picLocks noChangeAspect="1" noChangeArrowheads="1"/>
          </p:cNvPicPr>
          <p:nvPr/>
        </p:nvPicPr>
        <p:blipFill>
          <a:blip r:embed="rId3" cstate="print"/>
          <a:srcRect/>
          <a:stretch>
            <a:fillRect/>
          </a:stretch>
        </p:blipFill>
        <p:spPr bwMode="auto">
          <a:xfrm>
            <a:off x="2971800" y="3505200"/>
            <a:ext cx="3733800" cy="301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t>What is a hypothesis?</a:t>
            </a:r>
          </a:p>
        </p:txBody>
      </p:sp>
      <p:sp>
        <p:nvSpPr>
          <p:cNvPr id="8195" name="Rectangle 3"/>
          <p:cNvSpPr>
            <a:spLocks noGrp="1" noChangeArrowheads="1"/>
          </p:cNvSpPr>
          <p:nvPr>
            <p:ph type="body" idx="1"/>
          </p:nvPr>
        </p:nvSpPr>
        <p:spPr>
          <a:xfrm>
            <a:off x="1447800" y="1905000"/>
            <a:ext cx="7313613" cy="4114800"/>
          </a:xfrm>
        </p:spPr>
        <p:txBody>
          <a:bodyPr/>
          <a:lstStyle/>
          <a:p>
            <a:pPr eaLnBrk="1" hangingPunct="1"/>
            <a:r>
              <a:rPr lang="en-US" dirty="0" smtClean="0"/>
              <a:t>It is an </a:t>
            </a:r>
            <a:r>
              <a:rPr lang="en-US" u="sng" dirty="0" smtClean="0"/>
              <a:t>educated guess</a:t>
            </a:r>
            <a:r>
              <a:rPr lang="en-US" dirty="0" smtClean="0"/>
              <a:t> based on observations and your knowledge of the topic.</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pic>
        <p:nvPicPr>
          <p:cNvPr id="8196" name="Picture 4" descr="Farside_Dinosaur_Theory"/>
          <p:cNvPicPr>
            <a:picLocks noChangeAspect="1" noChangeArrowheads="1"/>
          </p:cNvPicPr>
          <p:nvPr/>
        </p:nvPicPr>
        <p:blipFill>
          <a:blip r:embed="rId3" cstate="print"/>
          <a:srcRect/>
          <a:stretch>
            <a:fillRect/>
          </a:stretch>
        </p:blipFill>
        <p:spPr bwMode="auto">
          <a:xfrm>
            <a:off x="4953000" y="2971800"/>
            <a:ext cx="3190875"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200" b="1" dirty="0" smtClean="0"/>
              <a:t>Making a Hypothesis</a:t>
            </a:r>
            <a:endParaRPr lang="en-US" sz="3200" b="1" dirty="0" smtClean="0"/>
          </a:p>
        </p:txBody>
      </p:sp>
      <p:sp>
        <p:nvSpPr>
          <p:cNvPr id="9219" name="Rectangle 3"/>
          <p:cNvSpPr>
            <a:spLocks noGrp="1" noChangeArrowheads="1"/>
          </p:cNvSpPr>
          <p:nvPr>
            <p:ph type="body" idx="1"/>
          </p:nvPr>
        </p:nvSpPr>
        <p:spPr>
          <a:xfrm>
            <a:off x="1370013" y="1827213"/>
            <a:ext cx="7313612" cy="1296987"/>
          </a:xfrm>
        </p:spPr>
        <p:txBody>
          <a:bodyPr/>
          <a:lstStyle/>
          <a:p>
            <a:pPr eaLnBrk="1" hangingPunct="1">
              <a:lnSpc>
                <a:spcPct val="90000"/>
              </a:lnSpc>
            </a:pPr>
            <a:r>
              <a:rPr lang="en-US" dirty="0" smtClean="0"/>
              <a:t>What do you think will happen? </a:t>
            </a:r>
          </a:p>
          <a:p>
            <a:pPr lvl="1" eaLnBrk="1" hangingPunct="1">
              <a:lnSpc>
                <a:spcPct val="90000"/>
              </a:lnSpc>
            </a:pPr>
            <a:r>
              <a:rPr lang="en-US" dirty="0" smtClean="0"/>
              <a:t>Predict the answer to your question or the outcome of the experiment.</a:t>
            </a:r>
          </a:p>
          <a:p>
            <a:pPr eaLnBrk="1" hangingPunct="1">
              <a:lnSpc>
                <a:spcPct val="90000"/>
              </a:lnSpc>
              <a:buFont typeface="Wingdings" pitchFamily="2" charset="2"/>
              <a:buNone/>
            </a:pPr>
            <a:endParaRPr lang="en-US" dirty="0" smtClean="0"/>
          </a:p>
        </p:txBody>
      </p:sp>
      <p:pic>
        <p:nvPicPr>
          <p:cNvPr id="9220" name="Picture 4" descr="support"/>
          <p:cNvPicPr>
            <a:picLocks noChangeAspect="1" noChangeArrowheads="1"/>
          </p:cNvPicPr>
          <p:nvPr/>
        </p:nvPicPr>
        <p:blipFill>
          <a:blip r:embed="rId3" cstate="print"/>
          <a:srcRect/>
          <a:stretch>
            <a:fillRect/>
          </a:stretch>
        </p:blipFill>
        <p:spPr bwMode="auto">
          <a:xfrm>
            <a:off x="4343400" y="3124200"/>
            <a:ext cx="4343400" cy="3378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t>Create an Experiment</a:t>
            </a:r>
          </a:p>
        </p:txBody>
      </p:sp>
      <p:sp>
        <p:nvSpPr>
          <p:cNvPr id="10243" name="Rectangle 3"/>
          <p:cNvSpPr>
            <a:spLocks noGrp="1" noChangeArrowheads="1"/>
          </p:cNvSpPr>
          <p:nvPr>
            <p:ph type="body" idx="1"/>
          </p:nvPr>
        </p:nvSpPr>
        <p:spPr/>
        <p:txBody>
          <a:bodyPr/>
          <a:lstStyle/>
          <a:p>
            <a:pPr eaLnBrk="1" hangingPunct="1"/>
            <a:endParaRPr lang="en-US" b="1" smtClean="0"/>
          </a:p>
          <a:p>
            <a:pPr eaLnBrk="1" hangingPunct="1"/>
            <a:r>
              <a:rPr lang="en-US" smtClean="0"/>
              <a:t>How will you test your hypothesis? </a:t>
            </a:r>
          </a:p>
          <a:p>
            <a:pPr lvl="1" eaLnBrk="1" hangingPunct="1"/>
            <a:r>
              <a:rPr lang="en-US" smtClean="0"/>
              <a:t>Develop a step by step procedure for a reliable experiment and address safety rules.</a:t>
            </a:r>
          </a:p>
          <a:p>
            <a:pPr eaLnBrk="1" hangingPunct="1"/>
            <a:endParaRPr lang="en-US" smtClean="0"/>
          </a:p>
        </p:txBody>
      </p:sp>
      <p:pic>
        <p:nvPicPr>
          <p:cNvPr id="10244" name="Picture 4" descr="dilbert"/>
          <p:cNvPicPr>
            <a:picLocks noChangeAspect="1" noChangeArrowheads="1"/>
          </p:cNvPicPr>
          <p:nvPr/>
        </p:nvPicPr>
        <p:blipFill>
          <a:blip r:embed="rId3" cstate="print"/>
          <a:srcRect/>
          <a:stretch>
            <a:fillRect/>
          </a:stretch>
        </p:blipFill>
        <p:spPr bwMode="auto">
          <a:xfrm>
            <a:off x="1676400" y="4038600"/>
            <a:ext cx="5715000" cy="212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1879</TotalTime>
  <Words>706</Words>
  <Application>Microsoft Office PowerPoint</Application>
  <PresentationFormat>On-screen Show (4:3)</PresentationFormat>
  <Paragraphs>115</Paragraphs>
  <Slides>21</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Verdana</vt:lpstr>
      <vt:lpstr>Arial</vt:lpstr>
      <vt:lpstr>Wingdings</vt:lpstr>
      <vt:lpstr>Symbol</vt:lpstr>
      <vt:lpstr>Palatino Linotype</vt:lpstr>
      <vt:lpstr>Eclipse</vt:lpstr>
      <vt:lpstr>The Scientific Method</vt:lpstr>
      <vt:lpstr>Slide 2</vt:lpstr>
      <vt:lpstr>What is Science?</vt:lpstr>
      <vt:lpstr>What is the scientific method?</vt:lpstr>
      <vt:lpstr>Is there only one “scientific method”?</vt:lpstr>
      <vt:lpstr>Posing a Question </vt:lpstr>
      <vt:lpstr>What is a hypothesis?</vt:lpstr>
      <vt:lpstr>Making a Hypothesis</vt:lpstr>
      <vt:lpstr>Create an Experiment</vt:lpstr>
      <vt:lpstr>Perform an Experiment </vt:lpstr>
      <vt:lpstr>Parts of an Experiment</vt:lpstr>
      <vt:lpstr>Parts of an Experiment</vt:lpstr>
      <vt:lpstr>Parts of an Experiment</vt:lpstr>
      <vt:lpstr>Parts of an Experiment</vt:lpstr>
      <vt:lpstr>Parts of an Experiment</vt:lpstr>
      <vt:lpstr>What is data?</vt:lpstr>
      <vt:lpstr>Analyze the Data </vt:lpstr>
      <vt:lpstr>Theory vs. Law</vt:lpstr>
      <vt:lpstr>Problem-Does the color of light effect the growth of plants? Hypothesis?</vt:lpstr>
      <vt:lpstr>Now you try:</vt:lpstr>
      <vt:lpstr>Now you try…</vt:lpstr>
    </vt:vector>
  </TitlesOfParts>
  <Company>HISD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Sewer Lice</dc:title>
  <dc:creator>hisd</dc:creator>
  <cp:lastModifiedBy>rkowaleski</cp:lastModifiedBy>
  <cp:revision>47</cp:revision>
  <dcterms:created xsi:type="dcterms:W3CDTF">2006-08-12T18:01:29Z</dcterms:created>
  <dcterms:modified xsi:type="dcterms:W3CDTF">2014-09-11T12:54:40Z</dcterms:modified>
</cp:coreProperties>
</file>