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57" r:id="rId18"/>
    <p:sldId id="281" r:id="rId19"/>
    <p:sldId id="258" r:id="rId20"/>
    <p:sldId id="259" r:id="rId21"/>
    <p:sldId id="260" r:id="rId22"/>
    <p:sldId id="261" r:id="rId23"/>
    <p:sldId id="262" r:id="rId24"/>
    <p:sldId id="284" r:id="rId25"/>
    <p:sldId id="263" r:id="rId26"/>
    <p:sldId id="282" r:id="rId27"/>
    <p:sldId id="283" r:id="rId28"/>
    <p:sldId id="285" r:id="rId29"/>
    <p:sldId id="264" r:id="rId30"/>
    <p:sldId id="28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CCF147-D9AD-4712-8AA6-2E657A60348F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F4CA51-174D-405C-9748-E4079DAF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f/f4/Paleontologist_chipping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Skills of a Scientist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can we think more like a scientist?</a:t>
            </a:r>
          </a:p>
          <a:p>
            <a:r>
              <a:rPr lang="en-US" dirty="0" smtClean="0"/>
              <a:t>Who are scientists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Forensic Scientist</a:t>
            </a:r>
            <a:endParaRPr lang="en-US" dirty="0"/>
          </a:p>
        </p:txBody>
      </p:sp>
      <p:pic>
        <p:nvPicPr>
          <p:cNvPr id="23554" name="Picture 2" descr="http://www.risesmart.com/risesmart/sites/default/files/wp-content/uploads/2008/10/hot-jobs-forensic-sci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" y="990600"/>
            <a:ext cx="59436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0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Virologist</a:t>
            </a:r>
            <a:endParaRPr lang="en-US" dirty="0"/>
          </a:p>
        </p:txBody>
      </p:sp>
      <p:pic>
        <p:nvPicPr>
          <p:cNvPr id="24578" name="Picture 2" descr="http://t0.gstatic.com/images?q=tbn:ANd9GcTd4-7l7M8esy7fMwM18_oBp9nhfMkwihisxzZgABM84DP-THLWf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5926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t2.gstatic.com/images?q=tbn:ANd9GcQ9rWZhn98izs7Z85hivQPnryEGVxuFxa4mVFIWLCGQYPgFDtql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6147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7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Archeologist</a:t>
            </a:r>
            <a:endParaRPr lang="en-US" dirty="0"/>
          </a:p>
        </p:txBody>
      </p:sp>
      <p:pic>
        <p:nvPicPr>
          <p:cNvPr id="25602" name="Picture 2" descr="http://api.ning.com/files/RyuXpIqt7TzLP60mgy5lo52R7MyW7Ebwx6tTXUKEzsGcV8M*8Bus2Y6IlAt87KJtevXfy5SDoqlLV4ct4yfMtrBgTvjTEBQx/hawass_zahi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0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Botanist</a:t>
            </a:r>
            <a:endParaRPr lang="en-US" dirty="0"/>
          </a:p>
        </p:txBody>
      </p:sp>
      <p:pic>
        <p:nvPicPr>
          <p:cNvPr id="26626" name="Picture 2" descr="http://www.studydiscussions.com/wp-content/uploads/2009/07/botan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533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Anthropologist – UD K. Rosenberg</a:t>
            </a:r>
            <a:endParaRPr lang="en-US" dirty="0"/>
          </a:p>
        </p:txBody>
      </p:sp>
      <p:pic>
        <p:nvPicPr>
          <p:cNvPr id="27650" name="Picture 2" descr="http://www.fossilscience.com/Images/650945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9436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scientist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White</a:t>
            </a:r>
          </a:p>
          <a:p>
            <a:r>
              <a:rPr lang="en-US" dirty="0" smtClean="0"/>
              <a:t>Grey Hair</a:t>
            </a:r>
          </a:p>
          <a:p>
            <a:r>
              <a:rPr lang="en-US" dirty="0" smtClean="0"/>
              <a:t>Lab coat</a:t>
            </a:r>
          </a:p>
          <a:p>
            <a:r>
              <a:rPr lang="en-US" dirty="0" smtClean="0"/>
              <a:t>Lab equipment</a:t>
            </a:r>
          </a:p>
          <a:p>
            <a:r>
              <a:rPr lang="en-US" dirty="0" smtClean="0"/>
              <a:t>Inside a Lab</a:t>
            </a:r>
            <a:endParaRPr lang="en-US" dirty="0"/>
          </a:p>
        </p:txBody>
      </p:sp>
      <p:pic>
        <p:nvPicPr>
          <p:cNvPr id="1026" name="Picture 2" descr="https://encrypted-tbn0.gstatic.com/images?q=tbn:ANd9GcTm-AI1JfdxDc1HCwQnV9io3CSnU5ljmEVTDnO4Mswv-NCEhJy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514600" cy="35846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scientist</a:t>
            </a:r>
            <a:endParaRPr lang="en-US" dirty="0"/>
          </a:p>
        </p:txBody>
      </p:sp>
      <p:pic>
        <p:nvPicPr>
          <p:cNvPr id="24578" name="Picture 2" descr="https://nationalcareersservice.direct.gov.uk/SiteCollectionImages/Job%20Profile%20Photos/Job%20Profile%20Photos/Forensic-Scientist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667000" cy="1781176"/>
          </a:xfrm>
          <a:prstGeom prst="rect">
            <a:avLst/>
          </a:prstGeom>
          <a:noFill/>
        </p:spPr>
      </p:pic>
      <p:pic>
        <p:nvPicPr>
          <p:cNvPr id="24580" name="Picture 4" descr="http://images.wisegeek.com/researcher-testing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2967455" cy="2133600"/>
          </a:xfrm>
          <a:prstGeom prst="rect">
            <a:avLst/>
          </a:prstGeom>
          <a:noFill/>
        </p:spPr>
      </p:pic>
      <p:pic>
        <p:nvPicPr>
          <p:cNvPr id="24582" name="Picture 6" descr="http://www.worldwidelearn.com/hqedu/img/quidget/dtsp/criminal-justice-legal-safety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0"/>
            <a:ext cx="2895600" cy="1931909"/>
          </a:xfrm>
          <a:prstGeom prst="rect">
            <a:avLst/>
          </a:prstGeom>
          <a:noFill/>
        </p:spPr>
      </p:pic>
      <p:pic>
        <p:nvPicPr>
          <p:cNvPr id="24584" name="Picture 8" descr="http://polarfield.wpengine.netdna-cdn.com/wp-content/uploads/2010/12/2801189210_d230906b9e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tab foldable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Get out three pieces of paper. </a:t>
            </a:r>
          </a:p>
          <a:p>
            <a:r>
              <a:rPr lang="en-US" dirty="0" smtClean="0"/>
              <a:t>Align them on top of each other so you can only see about one inch of the paper below it. </a:t>
            </a:r>
          </a:p>
          <a:p>
            <a:r>
              <a:rPr lang="en-US" dirty="0" smtClean="0"/>
              <a:t>Fold the paper hamburger style so you now have 6 distinct tabs.</a:t>
            </a:r>
          </a:p>
          <a:p>
            <a:r>
              <a:rPr lang="en-US" dirty="0" smtClean="0"/>
              <a:t>Staple the top and label each tab- Observation, Inference, Classify, Order, Measurement.</a:t>
            </a:r>
          </a:p>
          <a:p>
            <a:r>
              <a:rPr lang="en-US" dirty="0" smtClean="0"/>
              <a:t>Title- Skills of a Scientist should be on the front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44" name="Picture 4" descr="http://4.bp.blogspot.com/-z_qRi3asElw/TwCyTQGkjQI/AAAAAAAAAvo/1A2ycxj-j6w/s1600/DSCF9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p. 4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95800" y="990600"/>
            <a:ext cx="3733800" cy="4648200"/>
            <a:chOff x="3886200" y="533400"/>
            <a:chExt cx="3733800" cy="464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65305" y="533400"/>
              <a:ext cx="0" cy="464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3886200" y="703302"/>
              <a:ext cx="3733800" cy="4009430"/>
              <a:chOff x="3886200" y="703302"/>
              <a:chExt cx="3733800" cy="400943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038600" y="3962400"/>
                <a:ext cx="327660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91000" y="2133600"/>
                <a:ext cx="304800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962401" y="703302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Observation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19800" y="7620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Inference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886200" y="2590800"/>
                <a:ext cx="1524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Classify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67400" y="25908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Order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62401" y="434340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Measure</a:t>
                </a:r>
                <a:endParaRPr lang="en-US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38200" y="1066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the page: Skills of a Scientist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98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Definition- Using your five senses to gather information.</a:t>
            </a:r>
          </a:p>
          <a:p>
            <a:endParaRPr lang="en-US" dirty="0"/>
          </a:p>
          <a:p>
            <a:r>
              <a:rPr lang="en-US" dirty="0" smtClean="0"/>
              <a:t>Examples- The trees contain green leaves, There are three birds perched on the limb.</a:t>
            </a:r>
          </a:p>
          <a:p>
            <a:endParaRPr lang="en-US" dirty="0" smtClean="0"/>
          </a:p>
          <a:p>
            <a:r>
              <a:rPr lang="en-US" dirty="0" smtClean="0"/>
              <a:t>Types-</a:t>
            </a:r>
          </a:p>
          <a:p>
            <a:pPr lvl="1"/>
            <a:r>
              <a:rPr lang="en-US" dirty="0" smtClean="0"/>
              <a:t>Quantitative- a measured quantity- refers to a numerical value</a:t>
            </a:r>
          </a:p>
          <a:p>
            <a:pPr lvl="1"/>
            <a:r>
              <a:rPr lang="en-US" dirty="0" smtClean="0"/>
              <a:t>Qualitative- a description in words of your observation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your perception of a scientist in your notebook (pg. 5). What are they wearing? Where are they working? What equipment are they using?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Definition- The interpretation of an observation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Example- If you observe your dog barking you may conclude someone in at the door.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Definition- Grouping together items that are alike.</a:t>
            </a:r>
          </a:p>
          <a:p>
            <a:endParaRPr lang="en-US" dirty="0"/>
          </a:p>
          <a:p>
            <a:r>
              <a:rPr lang="en-US" dirty="0" smtClean="0"/>
              <a:t>Examples- A librarian classifies books by subject.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Definition- To place objects, ideas, or events in a logical sequence based on common characteristics.</a:t>
            </a:r>
          </a:p>
          <a:p>
            <a:endParaRPr lang="en-US" dirty="0"/>
          </a:p>
          <a:p>
            <a:r>
              <a:rPr lang="en-US" dirty="0" smtClean="0"/>
              <a:t>Examples- Historical events are usually placed in chronological order.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Definition- to determine a specific value or quantity using an accurate and reliable tool</a:t>
            </a:r>
          </a:p>
          <a:p>
            <a:endParaRPr lang="en-US" dirty="0"/>
          </a:p>
          <a:p>
            <a:r>
              <a:rPr lang="en-US" dirty="0" smtClean="0"/>
              <a:t>Example- Using a triple beam balance to measure the mass of a penny.</a:t>
            </a:r>
          </a:p>
          <a:p>
            <a:r>
              <a:rPr lang="en-US" dirty="0" smtClean="0"/>
              <a:t>Using a stopwatch to determine how fast you can run.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bag?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contents in the bag.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is making accurate observations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9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 the foldable in your notebook (page ____)</a:t>
            </a:r>
          </a:p>
          <a:p>
            <a:endParaRPr lang="en-US" dirty="0" smtClean="0"/>
          </a:p>
          <a:p>
            <a:pPr>
              <a:buNone/>
            </a:pPr>
            <a:endParaRPr lang="en-US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p.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picture below and write </a:t>
            </a:r>
            <a:r>
              <a:rPr lang="en-US" b="1" dirty="0" smtClean="0"/>
              <a:t>three</a:t>
            </a:r>
            <a:r>
              <a:rPr lang="en-US" dirty="0" smtClean="0"/>
              <a:t> inferences, </a:t>
            </a:r>
            <a:r>
              <a:rPr lang="en-US" b="1" dirty="0" smtClean="0"/>
              <a:t>three</a:t>
            </a:r>
            <a:r>
              <a:rPr lang="en-US" dirty="0" smtClean="0"/>
              <a:t> qualitative observations and </a:t>
            </a:r>
            <a:r>
              <a:rPr lang="en-US" b="1" dirty="0" smtClean="0"/>
              <a:t>three</a:t>
            </a:r>
            <a:r>
              <a:rPr lang="en-US" dirty="0" smtClean="0"/>
              <a:t> quantitative observations. </a:t>
            </a:r>
            <a:endParaRPr lang="en-US" dirty="0"/>
          </a:p>
        </p:txBody>
      </p:sp>
      <p:pic>
        <p:nvPicPr>
          <p:cNvPr id="4" name="Picture 8" descr="http://cache2.asset-cache.net/xc/200189277-003.jpg?v=1&amp;c=NewsMaker&amp;k=2&amp;d=405954B421854B6A90D2CEE6BC85F36602EAABC08936AC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505200" cy="434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9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stat.columbia.edu/~cook/movabletype/archives/inoki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0352"/>
            <a:ext cx="7162800" cy="6350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1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handout identifying whether each statement is an inference or </a:t>
            </a:r>
            <a:r>
              <a:rPr lang="en-US" smtClean="0"/>
              <a:t>an observation.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of science is nothing more than the refinement of everyday thinking.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Albert Einstein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beaker_muppet_scientis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19538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rof-albert-einste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09733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33400"/>
            <a:ext cx="5562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Typical Scientist?</a:t>
            </a:r>
          </a:p>
        </p:txBody>
      </p:sp>
    </p:spTree>
    <p:extLst>
      <p:ext uri="{BB962C8B-B14F-4D97-AF65-F5344CB8AC3E}">
        <p14:creationId xmlns:p14="http://schemas.microsoft.com/office/powerpoint/2010/main" val="100421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list of at least 10 of your favorite animals.</a:t>
            </a:r>
          </a:p>
          <a:p>
            <a:r>
              <a:rPr lang="en-US" b="1" dirty="0" smtClean="0"/>
              <a:t>Classify</a:t>
            </a:r>
            <a:r>
              <a:rPr lang="en-US" dirty="0" smtClean="0"/>
              <a:t> or group them by the number of legs they have. </a:t>
            </a:r>
          </a:p>
          <a:p>
            <a:r>
              <a:rPr lang="en-US" dirty="0" smtClean="0"/>
              <a:t>Put them in </a:t>
            </a:r>
            <a:r>
              <a:rPr lang="en-US" b="1" dirty="0" smtClean="0"/>
              <a:t>order</a:t>
            </a:r>
            <a:r>
              <a:rPr lang="en-US" dirty="0" smtClean="0"/>
              <a:t> by size. </a:t>
            </a:r>
          </a:p>
          <a:p>
            <a:r>
              <a:rPr lang="en-US" dirty="0" smtClean="0"/>
              <a:t>Choose your favorite animal and write 2 </a:t>
            </a:r>
            <a:r>
              <a:rPr lang="en-US" b="1" dirty="0" smtClean="0"/>
              <a:t>observations</a:t>
            </a:r>
            <a:r>
              <a:rPr lang="en-US" dirty="0" smtClean="0"/>
              <a:t> and 2 </a:t>
            </a:r>
            <a:r>
              <a:rPr lang="en-US" b="1" dirty="0" smtClean="0"/>
              <a:t>inferences</a:t>
            </a:r>
            <a:r>
              <a:rPr lang="en-US" dirty="0" smtClean="0"/>
              <a:t> about them.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ndg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995488"/>
            <a:ext cx="67881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 txBox="1">
            <a:spLocks/>
          </p:cNvSpPr>
          <p:nvPr/>
        </p:nvSpPr>
        <p:spPr bwMode="auto">
          <a:xfrm>
            <a:off x="5334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chemeClr val="tx2"/>
                </a:solidFill>
                <a:latin typeface="Calibri" panose="020F0502020204030204" pitchFamily="34" charset="0"/>
              </a:rPr>
              <a:t>Neil deGrasse Tyson</a:t>
            </a:r>
            <a:endParaRPr lang="en-US" altLang="en-US" sz="45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81000" y="1335088"/>
            <a:ext cx="838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Astrophysicist</a:t>
            </a:r>
            <a:r>
              <a:rPr lang="en-US" altLang="en-US" sz="1800"/>
              <a:t> - Director of the Hayden Planetarium at the American Museum of Natural History on Manhattan's Upper West Side.</a:t>
            </a:r>
          </a:p>
        </p:txBody>
      </p:sp>
    </p:spTree>
    <p:extLst>
      <p:ext uri="{BB962C8B-B14F-4D97-AF65-F5344CB8AC3E}">
        <p14:creationId xmlns:p14="http://schemas.microsoft.com/office/powerpoint/2010/main" val="1340705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nye_degras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198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 txBox="1">
            <a:spLocks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chemeClr val="tx2"/>
                </a:solidFill>
                <a:latin typeface="Calibri" panose="020F0502020204030204" pitchFamily="34" charset="0"/>
              </a:rPr>
              <a:t>Bill Nye – The Science Guy</a:t>
            </a:r>
            <a:endParaRPr lang="en-US" altLang="en-US" sz="45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371600" y="1371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American theoretical physicist</a:t>
            </a: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chemeClr val="tx2"/>
                </a:solidFill>
                <a:latin typeface="Calibri" panose="020F0502020204030204" pitchFamily="34" charset="0"/>
              </a:rPr>
              <a:t>Michio Kaku </a:t>
            </a:r>
            <a:endParaRPr lang="en-US" altLang="en-US" sz="45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4" descr="michio-kak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5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3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Jane </a:t>
            </a:r>
            <a:r>
              <a:rPr lang="en-US" dirty="0" err="1" smtClean="0"/>
              <a:t>Goodall</a:t>
            </a:r>
            <a:r>
              <a:rPr lang="en-US" dirty="0" smtClean="0"/>
              <a:t> - Primatologist</a:t>
            </a:r>
            <a:endParaRPr lang="en-US" dirty="0"/>
          </a:p>
        </p:txBody>
      </p:sp>
      <p:pic>
        <p:nvPicPr>
          <p:cNvPr id="18434" name="Picture 2" descr="http://superstarsofscience.com/wp-content/gallery/jane-goodall/goodal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" y="762000"/>
            <a:ext cx="70770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8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Paleontologist </a:t>
            </a:r>
            <a:endParaRPr lang="en-US" dirty="0"/>
          </a:p>
        </p:txBody>
      </p:sp>
      <p:pic>
        <p:nvPicPr>
          <p:cNvPr id="21506" name="Picture 2" descr="File:Paleontologist chipp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0671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9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Fisheries Biologist</a:t>
            </a:r>
            <a:endParaRPr lang="en-US" dirty="0"/>
          </a:p>
        </p:txBody>
      </p:sp>
      <p:pic>
        <p:nvPicPr>
          <p:cNvPr id="4" name="Picture 8" descr="http://polarfield.wpengine.netdna-cdn.com/wp-content/uploads/2010/12/2801189210_d230906b9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760" y="838200"/>
            <a:ext cx="5918200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93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2427</TotalTime>
  <Words>490</Words>
  <Application>Microsoft Office PowerPoint</Application>
  <PresentationFormat>On-screen Show (4:3)</PresentationFormat>
  <Paragraphs>85</Paragraphs>
  <Slides>30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Verdana</vt:lpstr>
      <vt:lpstr>Wingdings 2</vt:lpstr>
      <vt:lpstr>Aspect</vt:lpstr>
      <vt:lpstr>Skills of a Scientist</vt:lpstr>
      <vt:lpstr>Draw a scientist</vt:lpstr>
      <vt:lpstr>PowerPoint Presentation</vt:lpstr>
      <vt:lpstr>PowerPoint Presentation</vt:lpstr>
      <vt:lpstr>PowerPoint Presentation</vt:lpstr>
      <vt:lpstr>PowerPoint Presentation</vt:lpstr>
      <vt:lpstr>Jane Goodall - Primatologist</vt:lpstr>
      <vt:lpstr>Paleontologist </vt:lpstr>
      <vt:lpstr>Fisheries Biologist</vt:lpstr>
      <vt:lpstr>Forensic Scientist</vt:lpstr>
      <vt:lpstr>Virologist</vt:lpstr>
      <vt:lpstr>Archeologist</vt:lpstr>
      <vt:lpstr>Botanist</vt:lpstr>
      <vt:lpstr>Anthropologist – UD K. Rosenberg</vt:lpstr>
      <vt:lpstr>Draw a scientist</vt:lpstr>
      <vt:lpstr>Drawing a scientist</vt:lpstr>
      <vt:lpstr>Making a tab foldable</vt:lpstr>
      <vt:lpstr>Notebook p. 4</vt:lpstr>
      <vt:lpstr>Observation</vt:lpstr>
      <vt:lpstr>Inference</vt:lpstr>
      <vt:lpstr>Classify</vt:lpstr>
      <vt:lpstr>Order</vt:lpstr>
      <vt:lpstr>Measurement</vt:lpstr>
      <vt:lpstr>What’s in the bag?</vt:lpstr>
      <vt:lpstr>PowerPoint Presentation</vt:lpstr>
      <vt:lpstr>Notebook p. 3</vt:lpstr>
      <vt:lpstr>PowerPoint Presentation</vt:lpstr>
      <vt:lpstr>Homework</vt:lpstr>
      <vt:lpstr>All of science is nothing more than the refinement of everyday thinking.</vt:lpstr>
      <vt:lpstr>Homework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of a Scientist</dc:title>
  <dc:creator>rkowaleski</dc:creator>
  <cp:lastModifiedBy>rkowaleski</cp:lastModifiedBy>
  <cp:revision>54</cp:revision>
  <cp:lastPrinted>2017-08-31T17:09:18Z</cp:lastPrinted>
  <dcterms:created xsi:type="dcterms:W3CDTF">2014-08-21T17:37:36Z</dcterms:created>
  <dcterms:modified xsi:type="dcterms:W3CDTF">2018-08-30T18:52:45Z</dcterms:modified>
</cp:coreProperties>
</file>