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59D6D5-01E1-47BC-AAAB-F9BE6A4C762C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B8BD68-F278-4DEE-AF27-A534D47719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eok12.com/php/watch.php?v=zX065d1b4547625169575f77&amp;t=Microorganism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pj0emEGSh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Pathogens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Describe the characteristics of different types of pathogens.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Classify pathogens by their characteristics. </a:t>
            </a:r>
            <a:endParaRPr lang="en-US" dirty="0"/>
          </a:p>
        </p:txBody>
      </p:sp>
      <p:sp>
        <p:nvSpPr>
          <p:cNvPr id="14338" name="AutoShape 2" descr="data:image/jpeg;base64,/9j/4AAQSkZJRgABAQAAAQABAAD/2wCEAAkGBxQTEhUTExQWFhQXGSAaGBgYGSAfIRwgGx0gHh4gIB4eHSgiHh0oHR0cITEhJiktLi4uHR8zODMtNygtLisBCgoKDg0OGxAQGywkICYsLDAtLC80Lyw0LCwtLDQsLCwsLCwsLCwvLCwsLC8sLCwsLCwtLCwsLCwsLywsLCwsLP/AABEIALEBHAMBIgACEQEDEQH/xAAcAAACAwEBAQEAAAAAAAAAAAAFBgMEBwACAQj/xABHEAACAQEGAwUEBwcCBAUFAAABAhEDAAQFEiExBkFREyJhcYEykbHwBxQjQlKhwTNicoLR4fEVsjSSosIWJDVDc1OTs8PS/8QAGgEAAgMBAQAAAAAAAAAAAAAAAgMAAQQFBv/EADERAAEDAgQDBwQDAAMAAAAAAAEAAhEDIQQSMUFRkfATIjJhcYGxocHR4RQz8QU0Qv/aAAwDAQACEQMRAD8AsduYzZkK0wO1XKcpP3VHdkCJEbaeNqz1nVFr1EpVBUgKD7QExrpudiZm1m/03lS+XMJeqo0zqGj2p1nQRFh/aXdqrNVSotAg5BEANz0B9PO3rxESOuvhZoVujRakVpsi54L0WDzrO0lhAGo89bdiNzFWgVNDu5WJyswVSTqCBJZttup6WH3VkKMxZjWU/ZK0nSeYIiMu9jN3C6vDgNDvWptJDA6idN+YAJmwvEi6gCyz/QyxelUARxLJEnTwJ9qPvDfY9becHwVpq0KumZAwPIgGM4PPKSCRvAPSx3FKlWjeC60qtagWzMwGaDPtrBJXyaPQ62bsLulJ2p1GUFHUvSWDrnWCUOhAKkyh2NuWzDsc62o+o635phJSBVwKp/pxUoe0p1YK857QpHvf4WrY3gLFkVeSimp5HKWLMfALlJ/jHlbW6uMU0qqq5coXLM6DYCdJ0G82ivl1SpUpKgAIEqI7uWZBJmcoIzZeZy+FmHBAgA8ByEqsyzG9YW91p51qNRy6CDBMxmZgN5gADy8LKuIX5qrSzFoECTr6+JOps48T4Re7xeXVl7OmjEDNuY+9CydRqDAWOYsJTh5DIQ540LMwRAehaYJ0MBSdjMWw1qbnGGCG/PoEYMaqjwvfrzTrqLrValUYxIMCBJ7w1DACTBB8BNtkvXG/1e71K2RbwYVsxOTNLZPw6AQTEbm2JC71ad4Cfs6ocAfuknTUTpruJkdbFeJrxVNOmHdyCWnNIzFQsEjaBJgcpbrYaLgyk+QZUcJIThW+mOqf2V0pqx2zOzDXwAX42IV8UxCowepeaL0ZyVqKLlCmNVBJBM6gNm0I22Fscs6XnG6ypdTmAk5m7xUMQiQXIgmMxMc5O82mHqAy582iOapzeC0Sqbx2Z7NeyV4gbhY2huQYc53A/FpFjlBqlJAXYuoCmnG3l1B6762luuLV71RyU6YdSB5ZepIPNtdCYiJJtLUw+utdK2VFRCoyTMgCNd+XW3ca4amFlIVSvirV0W6in9qO5PgNJ9LQ4fidbDlKMgZTt52sV1QV0qUHLVgxnSIOxBGulq1/xSrVqIa9IZKZ1CD3kzNiLJtFkKq4ZfiLwa9ZSA536Wv3qt9avS1VY01gKCZmBzJtNiN8u94QUaMhQ8sxXaeQjxG9p6uG5qYoUnQlWnOOQI2OnXXTpahFievsqIVgU7yaxqU6ilQoksPbEb5epHwmy9xjilSoveTJOjAiMx6jU8uREjkbHKvb0lpVe0UCn3QV7weCdwNdBofSLBeLrtUIWqAmV+aQZ57wLAQqSZRcg20OheaKpTNIkFgO0ESQQI95J2jYDyKldsraOsH8Q098f0PpZgwu6BSBm32DaT5GYb+U2lJsaqnlMfFFwF5uJZHUNTZayMdRKddRoVYjyNs8fARUvFKtTdB2boHJM5kMdmwOxJBCEzvls+X+50qlNqLapVJV6RkajvA+AJEg8iJ1Ga33hzh6hdkpntGc0wUOcAQGckBxJmAY6GPS2N1ISZFvuNEwOt1ok/ifh169JadIezeV5eylRZB8hJJ8AbSYjwr2tW7giKS56rztHcWmsfwrt0VrOuD32mzMFljBV/w5VJifHWPUWlxasrJ2RYAaZlA7zhtQoPIExNmOogvNtY5BAHkN5/VJtDhvtSjzlpBi4gEliDIYgci+Zjr90cgbALzwctE1KoapeSgzMcgEEnoCddRrOgltABbSMSo1VApoAgIl6o2A/Co8NAPfYNhl3IVxWSKbAgId4IOnLeZLHe0dQY4ZuSEVHCyyP/UXp3gVWUHQ9yfuOCpXTY5SfXWLe75xFWLA02akgUKqKxiOp2ljM5o8ogWI45c7td+7TZS43YAseugJgeB187LNWoDsPUmSbcipnZLZW9uV14XxKhBDAkMDIIOoPWetv0JwlxDWrXcLfafZ11UQ5IiqI3hScrbSIidRvA/PKqSYGpOwtomBreaNE1ryWQbKCApUAasQBMkd0TynwmYbNnshr+FaKt1WuSMhU/p105W8Hhn90/D4WzW7/SneqVQmmqGlsqVMxgdZDjvH8uXieo/TWY79zUt1WqQPcUPxtuH/ACOyyfwymO7V6VQqbvTY5faqFoKgqPvz1J03PvtX7OoA1LtVIpsMxdNB972o9mdYnWbDuDuBL3d6DmsyAvqtGdZIAJZwYHdnQT5izZUuBADArpm7g0WGIAmImAG38Olt9DEBzAT9evwtpahdPOzhgKIYgCjE6kknSDuDuD4WrYhjNK501Ofs3Mo1PKSM2UFm0Bg6iDzizNdbmkMmY5dDSYnvIQI0+PjNlviTDKq1atXPUqqaZYUkhWTLDGIBLagxJ1zRGk2p9We6OuvlSEp4bxVTqvlCS4OhytO+4Kh49RbQLyteo65WDMNmEdzTWWHd8J5xtZOuFYj9oOyDahUIzHn0Pie4Tz1G1m27X5uwFQViqyEVRMg8jmmXkTJiNPC10y6LkE+kdfRQhB8YxylTvNPNdlBpz2iiIYkbiBB66ixYXCvUYXkDKtU5oTvFBGmhGuw2tXxjCKJamzh3qyDVMzIO4nadoA5edrd9uwpZShqCjAgAnuA6MYPsgWcDpl/P35IYQfi2pWQTTWpWkaqCqldvaZwWaTyURpytmjcQ1qbstamGQnWm0iImCG3nUjmPCzrxbjdO718jIXpiAlYhXnujRtFIA5cyIIMWVsXxVagmnUEdGmP0ZfWfO3OxD5u15BG36t90QHkhmP0DU/8AMrqpCz4CAqn8sp6MD1FqOFUBXr06dRyFJiSddJIUToCToPE2auALq95rm7ZUIKlxzXLIVwfAgz4FRzNtBuf0RXGk5ao1WsOSEwo8yoDH3i2F7A8h431Hn+0cxZZNxHhVOlTVgrU2LFQjEmQBq2o0IMDxnwtZ4lw51u1FmQgIQrSIgtRpQD01R7foEXe7oFApU+4IQlR3QABoSJ5D3WrLff8AzBU0wtLLq2Uak67xr0+NtHYZ8+URI+EExCxbhHixqa1AzqpOVUGUaDnGUF25ADYTpbRBVrVa6tnQKoCFmMB2GpEb84mx/FOE7heCHagi1AQwqU4RgRsTGjeoNlr/AMHXmg4btfrFIVM4Ld3IBEDIDHXVYUak7ZS7DVnN7r+fXwge2bhSU8PUXhqjOUqs5ZFGgifxbeYt5qVKtSpUo1EQU1bM5Hdkk82JiPCw7A8TorUKoRViocxYSq6CcsTzYAn93wm16+4hRvFR1ViKTkDNpqyjUqJ1UAGSbb2uBNr+aUQrGHXOiKlahTDZmgyy6r18DodD0k29YNcVRrxR7SQQGzKNRB21jUyNbUKWNXe6stUPnpBMheNCCZXroZ8eenKw6+cQ0Xd6gqomsNBRZXR4IOjarHdBLBtPBbqoE32B65Ksvkmjh5C4NCWKAkgwQyHo0ehHntavj2EEc+6PmbZthnFtem7XstlMZUXwESoJ1IJC+5jysYwT6SLxeS1C8pSZGBJdVKsoGvI5SJgbDztnGNaKgjQ9T7ojROVHqGEIfbbKvXQH0kxHhY/Qo3fJ2emUgaGWE9ZE+8GbL174+rAUuwuSnMgZlZyMv7vIfIt13xCnV794SjTc7rOYj/lIO0fO721u1MXHXollmVNmG3TsgxDs9NlICk5gJ/OLLvE5bOGDyzfdUEe/ra99Udbv2l3NNVbXYqTlPjPxtJh/E6q57WmCeTIgzT+tjAcCXC/0QGDY2VPgS4vVZmzBaakB15tzA/vYZiF+qfWpeM9No7v7u1hN/wAfrLear0S1IOdQP18bN+G4Zdal0VnqBajas8y2bmCvS1B8OJPkNFRbZFMHvtatTjupGhEyx8SToB4xbPuJql+qM4CpTUEZftUbMJM5iW8jptytoVG8KsgVQ2VdYSTHu105WWr+bvBNCnTqseWx9JDR5mLKewGdQPL/ABW0x+1lTcNViT3qRJ3ioCfytFXwMoO/URT0Jj3TE2v8SC9FjNOui807Quo/5QAPKy0RbjVMjTAaff8AwLczMRMqe7VzSqrUQgtTYMp5SpkekizRxRxDRrUClLTO4fKM0iAZzZjHMaLOus2T7dZbarmtLRoUTmBxBOy60tO7swlVYjwBNorHcE4pq3amaaLTILFpYGdQByYdLCwNJ7xhW4mLLbLzizU0AqOWI3PM/lYDfeKy5KBIUmQZ19DaDGKjOSF5D8QAHLcwJP8AX0BYjd6tEAupXMNJET/a3qsjWXhUja4yep+Hw2NjvDN8lmNXvkkQTuI8/kWzmlePGx3AaxLqoPeJEf5sWZtQEKQnHjjCaZRa1FVVmZVqlU5EwGIVdSGhRm0EluVk2/Y6tFqaUmli0Ak8p1afQknoAAdSx0ajVUUitaArd2H0BJECfCdbYBxNi9SpWYOoVkLKdZ1JhjJ8ojkLcqpWNBscvv16K4Wmni2nVFOiUB7Ul1fnoFck/wAUsOUZY1tUxji2pXSuKUI9BypUfe7N4HiMy7RBBVvC2efXct6pHlTyp6RB/wBxt9+uZL3V17tRmDfzE6+BBO/nZX8onXiRzGvMSpCb8MvdO/04qFVCsquG6OSdCB3ToSD7MwYGy9jPBOelV7GgtNqYBpw+rd4Ahsza6EmdNgLIuHYpUu7vlymdGVhKmD0BG3UdTbU/ojvwvleo1ShTmigioB+KQFIM7jMdCB3RpaDEUqrYqDvdacD91IITXwDwuuH3UDRrxUAaq494UH8K/mZPSLuIYvl03PS3niG8NdqRejHP7MiR6dLJP+qswzONTqff8++23CYVpE7IHFMbY0swYmdPnl8drFb5fKYokBxKgEQTuQenn+VstveIEnf87UqN6bNIY+8201KdORCC60jD8Y8e71Aj8rMuH37MND8/DpbLLjf52iRrz090EelmfCL+JHn7iAdes+MdbVXw7XCWqgYS3xrhLXQVaophaGactNQoZmMDNA0E8+Ww3Fs1qYzVLM2bLmj2dAAuwHQCSPUzvb9MVadK80KlOpBp1FKvryI/I855EeFscuf0eUVqZa16DQSAEGUEjYZzIltBGm9uTXbWqGGiAPZMblGqQWvDmmFk5FkDpqQY94mLQW0fG8Qo3e7IhRklXRaAHdIj2mDGR3j7RkmP3bZxbHiKXZOyl0nfyRtMolimLdsACsGZJmeUQojur4SbTcPYyt3LlqeeQI1jUcjvoeca2D2sX27dm+XMG0BldtQD+thFR+bPN1MoiEZxPiVqioKehHtSqmTCjx5hjOntRGlmfgijeszPWqPTQr3dddCNk2E7SYjyslYbfRR70AtyA39W3HkseNp3xS83p1pKx12VTA9egA3O2ltNOtDg9xJPAJbmWgLbrne0vWa7U63sgsyhs7ame806CSIVdh4C1jC8PWlUarPdRIbSe8d48h+ZFkrhe707oqKGyhjmL7GoQCS/hTVZKg+Lc9Wq+3pKoFFTkUOFzyegLk+MkDz0t1GZsuU24gbLK4CZCr9ld617z1EyplgT+Lq1vWNYaEqO1OnlVQu3MkToPOfdazeqVNXotRqgoSQxEEwNQT7m91rtbGaedshDsFUEHTKxAZZ/lcHTTfXSzM+Ugs4aeiDLIgoa63endxV07Z/ZUVMrEj2hBOpA6DmOtlfHr8rqStNnj2oCdqvmGXvDx73kLDK1+TEKfZ10NGqddRAJGmZJjXkRzGmhCtYRhlzvNNmR6kZGVEDAsJYHKQ0hkQgbg9dNCLZH4gkwJIOh4eV0wUgNdQqr3ipVJ7A9qV1KlGDD3d3108rAbxec/tAz/ET8Zs44LjaVA7ZArjvkkaEqrZSSIkASYMaaeNky/KQ7ZjmJM5hsZ1m3Or+EOBmet7rTT1IhQW63W62VOXW63W60UWt4nUyEgqGB3B8CddCCCPDqbU+J+IGvFOlTKhRTECJ10HWzLj+HDMqndh3dN4+YssXzDiDqI+fOLete3tBIUhAbvTswYUgDI2+Vp89edo7rh5Jgc+os34Xw1kTM7AsDqBtHWQdR/awMaKXiUhMlxu63ilFRQVkNG0RttrtbAuJsGqC81nRc6NUZlKa6MxIlR3hoeY99to4j4jW4XSrU0NQHs6a9WZVPuUEn0A52yipiaVyHqZqbtJAzgBo8WUqrbEd0TOpJtyq4ZUJaT6e/Q4KJWpXeo7KQpl3Cg7AsToJOm9iOI8P1lBqDLUBYg9nJynxBAMeI0tcxbHirFEJeCsMWBHdIfYCCQRlJGhgmNYtXv3FDugRadOmN2gZix/nJgeA16k2y5aDQQ4kn77qKj/pNZj7InnLqD7i1tu+hrCOwudRiVL1Hk5dYAEKJ5x3j071sTp47WBkMn/26f/8ANtk+hXiBrxRr0akZ6ZVgQIkNI2GmhHIDcWjDR2mfOFSNcSPIYe71/Wf1tn1/r6wPTyFtAxtNG66keED9f69bZ/jVEq2mx29dvd/W3oaJilZAQgtZjauGNrDqenrb3htNe1XNqs62QQS5UvVzqMpHz+lmDB7wQw13kievLb0NjfECUj2Yu12WpTyjvDNM9NDpYVdrnkqZVkidPy006FspItppaICE04JhqNWdnllbVVnTUnfyjlZD+mzA2p3hayR2Rpr3B90yRIXYAwNue+9tNwajAEcv1H9PzJsvfS9RSqtNajhBuPtUploPMP7QEzy19LcvGTUJbO3GETbLCHckySSeptLcqyo4ZkDrzB+fn87F6vD6z3K6HSe81Pr1So3wswpwFTY01NV0YGmHJQ5W7R1QFDP4mG428tea3DVdQNPRMLgosG4Ea9UQyFKaZgRWae+DMgKNZGgiI03BkWPXj6MKbFCL13hlUg0jlOUbkh5WQPHWLMGOXlbtRWnTLdzuqNAAo22A5addJ1srXfiarOXNKk7eXjvbqNwVPKM2pSDUdNku41wtUu15Pa0wKcjIFIIqToI2iSDoQI15Am0d/vKXTOlNAKz+1zCc41Akc4iCdxAC21dKpvNArkV2UFkzjUMFMRodT7P81sXxivWrkFqOUoDMKZjxJ1PXzLHnbLXp9hIGvXJE05tVdwfEalWs1aq0qgBM7aGVHXLmAY9Qmtjd4xr/AMxSpLMU1Z36lgjNr45iSeXs9LKFC+dmipynOw6x7IP5e/xNpsDvJFSrVbUhCxnmSRPvBIsqnWIAbOpk/PXurczdNOC4oTe61OdEpZV86asD73dj62L0eIkqVMub8K1JEEaZdOUHTveMGCRbOMHvhSozTqUfU9cpPxFpO3dbzNMFmJACxOfMAMsDfNtA62ZTxha0E8b/AChdRBPsnbi+q9ZCEzdqpSp7RIOVWpnKsd3vZpGs9z8UC1whcq18pDtaD5SpRarDKGDcgx0IO3r42dLpwolIKawz1DTZVOYgoSBoYMN3VXUgx2fU2sVMYKplqOGMRIEe/qbaxTLn5mmRw64aJBcAIKRMJ+jC9U6dVHNMO4YDv6DukLPqxmJsMvf0XXimiZg5csAxSHUSTIAXXQAakgEkDSZto6Y6Bzn1/XY2tXfHadV1o5oJ1fkIGseu1gdg4ABFh/qgr31WC8R4Qt3KAFwWBlHEMsc+Wh5acjaTBbmiTUvGVRAC51mCT7RXn3ZgRznYTbdMc4Lut6bt1pot4/GBuepWQpb94g+PKPz5jF8epUOZSmUkBDMrrrM6l53J1noAAML2tpuzR6D8rQ0lwj6rxirUzVY0Z7PSJEawMxAnQFpIHIRapbrdbKTJlOAgL9M0sRud4JU1qXbHTIxAInUKAddRr1OtquJ4Mqav7M6np5/Pw1/PlwqM1Ze8AXYBmbUHMdc07jmbavh+MArTomoyBVyFGJUEKQJIJJWCBrJGpB1i3YwldziYsEYTYnDoOxjpFoDfKKUlQ1uzquxApg6tlBkRyWNZ25WVuJrteOyNKlWqU5PcyuVDGP2bkEDUaqTp6Wt4Lw/VrG61ailXVM5zggyaZpuDO0kI2v4WtofUqZsp8iD5TdSEqfSOjVqqESS1QqOf3UE+vPyHSyvxKAtRaa7IoHrz/SPCLbA2E5qZcCezlxpJDNJVo20UmfdpJsmvwmBXa8P36Ry9in4zlEZuijx3GvUHPicMXE5NyPYAKoSObiVXM+mk+QO3qenIam1SOcaWfrzgbViWqI0Ek01BgsVEsSD7IOgAOoA5E6rHEmHtSKMYyOCUCiAIO3nqJPjbDWw5YMwFlSDW0n6HqbUL1TrtURUqqyFDmkrPtaLlEMoOp2B2shVMOZaIqtoGYACORDQfCcpjrB9SnDtavVIuquEQq0tlBISCzAcyDrpOs8gTZdFoD4eDfSOJ0UX6LxnDsxEaE7H58bZpjlA9q9MjSTBAP5e78xZ74WvhvF3p0g7E0lyO7CGaBAOhIkjczy8bfMcw4aDIIHOP7/Phbt4aoaZ7N6ohZPWux12PiP62jCx/ezzecIDciT5f0/z5WC4jcUpGG59Zn59PdbbkadCgQ26z799xI6HT8tTtY/gl270f33/vHO3zD8MzQ0mDtodt9gNrG0waoUikO+esDl0/rYnOa0QShhM2EUZWfK2CfSri4vGJVSplaUUV/k9r/rLW1DiLierc7g9NabfWlWJjRQZBq+MfGDtNsBJt5zGkh+UpjV8s1YXxJWJo00pk0qZUlMzGIbcagIeh5HWZk2VrTXPMWyK2XP3SSYHrbLTeWmysiVu/EeFfWFV6JDo4lCDoRE77WR6eEOj6qZB+BtDgvFX+n0uyKGsgbuL2hEkaswIkBDm0Ea6HWbMNXja6ii1V7vUYHLCiIAcHdjzBG8aZk627dPFMyjtNQFnLDsmKhiLUaVSu4ZmyswyqTLBTlGghZIA5C2DVL9Wk5qlSTIaWOs7g6/lZv434vr1KqdlUi75ZVVGhOzF9TmP+0EaAzKtjOJmuwYiAohQTJjxMCbc7GVm1HWtGyZTaQqBNpaVaFdfxR+Rm0NruEUqTVIqtCwTvEnkMxBC+cWxtkmAmFUwban9C2CLUq1L7UEikBTpz+Mr3j5hY/wCaeVlahRwzLlZ2GrS/fL/u5YXIRyOZQf01PgW7LRw4m6AVqbMzyXg5oCkEZF2ygRbTRod4XHMJb32RbHr7oRqSASFG5jX0/wA2Vcaw+qKQrxFMgaEiRPhz921uxi9PoTo4+O9gOMY7WqUxRZu6sx4+du6W9k0ALD4iqj34zuZ+eliGG3slgRqfLXfSyyGNmjgy806VXPWjIBsRMnlp1sqnVJKt7BCfsFxE5Z1/vrH6WzXj3DaFa8PeoekrwGByqDUG5DHmREiJ3PO2gXWqtWoKiSqgFQgiNTv8i1b6Vbpd2uNLt3NPLVlMu5JUz90zvNkYtrIktvyhXRLpsVmWH4tdKVPs1ZgJJqAqWFZSIyzA8QAVAEzvNk6xyjcLo1RQK7ZSdiMv/W0KvmRFqWM3VKdTLTJIiYJDFTroWXQ7Tp1jlbl1cxaJi3BbGQDabqe7UrtUMMWot7x+f65R42Mf+Eb13atCqtWAMjBoPgBPdjlGaLBbnjdZSAXBH78x65dTbQ+E72zKzBkQRmLJTbUgbmaCyP5jpOln0GUqhg/j8/CeIKcbpg+W7FmgTOVG1GWT3T4HfLsDMaG1O6Y2e0RMpVSsKpJ1AMbk+0GBIk6gx5z4VU+sDK2dZMyh7p92noZ57W88UYAKNJX1fs9SYymC3LfUSD77dgFoOR5uUUIh/p1ZRVMsyVFJk6GSIAI3nWwTAbwKV4F3qmAUGU81Yj8tDHusycOYsjUNKwJH4jHvG1lrHsJK1GvbmVkZYO5kSfCBPvFqY4uJY78Soi3FOFrTQtSGoUhYGgnc+J1PvNly4YHTvQu92roCyhnUEkaaQDGoB1Pj3bOgvTCiHpRUkb9P5evjtZJwqtWF97VlJ17x8Oc9BFqa0vplrr+v3CqFFxTg1OmrLVCs5dSqrsMoIEjkoBjL+lq44d7Cp9Z+9lSGYaKBTUHLMySQQdCdY0BLWdcaw271F7V2FMRmE6+O2+3KwuniFK8sUOlKjTgvEljsNOn9LVkZUh0X3tw4dFVCR6+JXh79TC1XppQAqN2fdiYb7u5YFRrMa9DZ/pfSjdC/YXqUqAd6oBKA9Dlkg9YBA1GkWW8RIq1X+q0+9GZm0BY01hRPLeJJMTpFkinw0UYNXddGllXXaWInQTlDHSdt7Y69J7fCJJMzwGwQrc8OrUryzqk90weY6b9LesZwNOxMgMFYMNNuXLwPwtgvEuK1O1VFdlNKSxUx9o3tHQ6ECE/lPWzd9HnEF6KVmvFatVoxlVWqFiSB3guYkiA6EnytG4gur5GaT8Klr13w5MqnQLlHwHM62S+MPpOu9zzUbqBWrrKk/cQjeT98g8hp48rL+N4q7AslSoFJzJTqGcuSAwU811UxGne3m2eYjhNY1azJSqMoYksqMQAe8JMaGCN7KxYe0a/pQIvh3G1ZnIvbNXRmzZmPeQnmh2C/ubdI1BZrzwVd6rVTRpmmAR2ZL915II0I0kTEHmdNrZldAMwlsvjbYOF7wKl2ASoarUj9mzggBm3CkABoA03M2vBEVRkqX4eSF1ksY3wU1NSUUsSdI1jeZI0073/T42SL9dDSbKYkb+Ft0Kl1q55yHQLGWIGuRsx0zEgQZ0BHQY7xLkFQqlJqYn70T7wSDz52mOw7WDMFGlCHqsQASSBsCdvLpa1fr9UqRm0UADKJA02MT/jQCAALVBTMTGli+F3IsURhIf2GGoJ5ofHoNwYPO3PYHOsiKr0S700T/wBsNB02JnKSf5j8xaOpcm7JXA/dPnmMWYcBws07w9Bx3XQlWO3dhgfMb+47GzRV4c+ydAJIcN/1tI/5hbYzCOe2Ttb36+UsvAWaUrsSk9W/JQSTavVp5dDvEnwn+1ngYUtKhmeIVduuuvgQxpk+XnZToXGrWJcDQnVuX9/7iyatAshsXRNdKoW2/wCg+/ipcq93J71Opmj92oB/3K3vtj1PD2qFhSGbLqzEgD0JIB/XltZ04BxCnh9fNJq1nGR0U6Ks6zykEDU6zpl1mw0WODp69lHkRCeuJcP1MWSL5dtdRp8/391tLulNr2z1gUFKcuQEErH4gNm5kbibUMQwCDt+X6GLegD2uAaTdc8ggyFmf1Ug2JXSgZgC2gYdhdBQTVpruNW26Rr7/faa5cOKpzsABvPIDewDIwmVDmKH8O0KwdYTNTHtQQD1572Wvpmq1bw93p0aVRqdMMWhSe+xAgqNQQFETvmMc7PWLcYXK4UwzvmY+wid5jymJEL4mJ1ibZdiWMms9WujdpTqmXp5yqkgyCP/AKbyNiIaTGsWxYh4rEt0jnyTaTSy6QKiFSVYEEGCDoQRuCOtvNiGOVqlSqatSmaZeIBBGigKN99AP7WH25DhBhbRonLh/h6hW1AqPz1BA3jSBqN56ettKwLhbIo7IohJ17MBB5sSpPpbJsExwBhTdVVPuEHLlbrmgxOxO207SNOwLiJbu2Wt2sj7r9fMCbdrC5HU5pxI8k5sRZeMQw2rdL3FAkKxkAHSCf7flZpxAs11dKklmUzPlIHvsFxvE6qqt7oz2bEjK2sGeUiQP72iwHiSpe6yLU0Uat6W1uBIBMW52VwhvD+BV1lyCF3+fytPxTf6tSkEiADCgfOp+edruK4+90qsit9mSYHKD08LfeGL+leq1StBUbAgRNmbSeFuKkIRgdaqtPvq2Qazr5ctrWMX4pzoKKDKkwep8/OzO+LUir03VYklfDnobK+FYRRvFRmdiigwII+HutYNpcIj36KqESxajTvFCkV0qFQNOcae/SLfeEcJa7s61V7tRYkjQ6z/AFt9xPDhd6BqXeXpo0Q5684HKbDsOx+veXFIMVUkA5dN7DZzYaePtv8ARUmq74NQUszEBWUgyQCDM87Lt8w2kai9kpqqpIZlJCpmIMkxDMAo30AkfetQxzCav1lkVj2WbSNo+dPSxytwk2cICTTCjug6GBJnxJ6/pYIA8btb3QkLEsYwhqdbs1ftix0YbsSYnc6FtAZ1sYfDb5c6LMlSmcnebIZalmhSwJXyUlSY9Jta4xxl6N4FNfapsCx1CysHIo5KNidztoJm5dsTu9e7VlohkrVBlIciFLKdjpIMFc3KdQBrblilRzva1xnaOroUn4beqtW80sztUYsE77E6MYIk6gQT5W0Rr0vZUipf7HusE0mAxBGu5gjzi2W0mem4IlXRpHIqVP5EGzdw5itaqKxqMDkyOFyqBKuAe6oA2b42mAr5SWblUUo3mvnqM+UDMxbKNhJmPKzLgHFVSmygtCKDCjnpOvUQCI5kjpZfxO5GlVdI9kmPKdD6iD62qWxsqPpOU1Wv4bjq3ijUqPLU1ypkB5mcx2MKQgIA8bLmI8OU3dq2eo1LKhQGO0JdnUKzaggdmTmgkyo3mK3Cl5N1u1WqVBFTUBtopZgDp1qNl/zbzVxOqlNrw5+1bKFGUZV3KKFOkKhZtZ1ZZkzPSL2PptNQX1PptzQRwVK9YG1CuVpnOIDAEhWhhMEawRtqIMT5MGDYWASQpCkjtKbDLHQjWARpDKdxzOoT6F2rXhzULjtCdWdoPvPus7cIfWqdVFepTenIzBXJaJ1gBSG0nQiT1Fl4UAnwGOfX1Ucnm54RSlKtQGN0JEENsd4iQToRzPjPuhiQKLT7OXzBe6ASVVpmfL4m3t69OmHJpsLszd5XG2m6qTMT0sLw3ErqyXgAOKrN9kqAkgDVcsbd4a+FuqALkg7de26QVJxBw9RqUeyh2bOCQg0I0IUn7i91e9roD1myrxXSoXemqVHERGSmIH8I1kjrBE82E94/w9ilQ1vtcxJ7u0wVGnd070aWh4t4du14vBrVGRCVAILEHQfhziPnSbIr0naNEk7nr6KNI3WWPjtQH7MLTUbLlU+uqxPiAPzNilTiFRdclMxUYKPZAKsPbYPH3tTMz3j52vYvh1OlpQpUmHJ2Jn3FR7wbKj0GeoFJWSYGug+J9Lcp/a0jBMzb/E4ZXKxw/wAQXi51O0u9QoT7Q3VgOTKdD8ROkW2nhz6Qu2oZ71QyPEjIZzCJzZTqgMGJJ5dRbBqlFgJI0mA3Ix0POxrBL3eKpFIElFUzAA0CkLmaJImAAT08LLw7ofBlXUEiy1PHfpLw8ZqLUa7kQTlCgAxtJaZEwdOtlXH/AKWq9ROyutJaCRGZj2jxtpICrp4E9DZAxEntakiDnaR6m0mGYe9ZoQAxuSYA8yNddrR1ao85Qd7BQMaBJTRSw5sQu4qaCqmYCBuR3ip/CDJYcgcw+8Ip3Dhe8pUpsO5MS2sCTABjcNp059LaJgOAi7UhUpCm8ANAMmZ1BZdgB15jnra69WmHVNlpiGpR2kz3pB2kbco1t0W4MPhztVkNctsNFnvE2G1GVwtNqdNJqHMZzEJMIIEKomT1PhZSTD6hAOUwdRMCR115W26lfh3quVnepA7yAhCRlIBI9nLy57crU8Rw24SBXNVqgGrLoGliQdvH4WDEYIuOYXV08QAIVTh/gzD5Ha02aNZqOV2/cBk/CzxjmD0LyFdQq5dz+6NpA5+HgLIXAuGPfKZrdi1PLzP7Op4pmMyI8R48rHMfwG9pTzJVZlH3divu09RbRSFEkOpGF1QBsiN4p9pR+rr4BRppqT8J+RYVfcB+rKCCMx9rXbnHjzNvnBFyctUFR2RiO6Z59PEGw3ixKqEqWzDzNtbTDiB6wiUIwqrfKgK66R7ptLjGAVrrqsx4eVmb6N7yiUWUmHOviLUuM8U7jKSDOmhsIe41CIgcVW6TKSV67QoJk8hYjeLhebtDMrZT88vfYp9HV4QMZjN18LPXEF8ptd3Dkag+mlgNRzXgAEzuhSJdMfepSFBVJzb+Vra8O1LuVrr7K6/l/Wydh1RhW03J5W0+5sBd3arUMFSAs/pzizXPIEgb381SH4TiVJlY1CSpPtRsfPb0/pa1euMFosTGdSYkERPxBjwtQuyVFdg8NQywtMEbRtl3kEdN9fG1650bpeaisIAXTszoVgCRHWZmLBUaw3cJCopd4kN3vo7Spd9QpIl1QxuSBmmOcwOtswu1elTvUIfsm7p6CdjJ3gwSdJg8rbji+A0HY1leGIIK/dGmWCRMDaOllnhPgK5ULwxvDms6nuU2EKv8X42G34eca6YcRTLsrqTdNeKAoPcuEPr1bulEqARUDHmugaI1mCrZfA8yRoPD30cXe7vWd6pftgoKhYCxq0GdZPgItI2GUlrNWOhYzpp6bGPSOdrVfG1Tn6j9J3sbqJLs1L191SqY99G1xvJkmqhOXMUZROUQN0I90SdbD759Flz7Iqr5VCRJRC0x7RcANM69OURpYuMZnbMOhjfmOVvNXERUBRoPkdvSLCMK+ZPvuqKR6PDXb06i0Rmp0RTQCCc6rrsNO86qx9eds/4uqla/YmQaU5/F2gufgv8ALb9AcKU0u+YIdGgkWDfSJ9G9O/Zrxd4S9RJ/DUjk34WjZh69QvHO1Y0WtyA0VBYnc77Rp6k1XPQMQPyI/WzDhvGVQsqUqVVo5drl05yQogeJaLKS4cVqMlY9l2ZyuGHeBG4jrZ24RyqM6KtKkpH2lTVmJ2IHLn/UDdOGNRxDQY9NVToWmVqa1qRGd1pEZR2hgnkCS3L4mwHD8Pa5L9ap1FzglMrLo2vLnMa2q3LiCq95qUzTGVRlpzrJYSHUzGsqJOpziY2B6reUcUVR5BzK8gatAIPhOh8iLddhBEbSfpr8JJUWEXnWo1VMuZu0ZtQJJGw1OhO86CbDeO8LDqDSrGkUJUmk+VZ374B7zeI12td4i4kRGpIVhXLTPM+B5GJ0+9lYdAVTGcWamwCd7SArHcc1zfmJkRtPtBdUscCXcvhUAZsl27YTWLtRrl3zwEOrEMTpGpKnUbAjXfTVmw36P6KLTN4vC50YsOxUd4SCMzHciNh5cpt5+ju9ipfGZX0FN27N/aVhABAOmgLartPrabie8EQVcyScyxttBnnOunKLZqFCk8FxmAre5wshnEnADijmuj9qiSxQ6MZJJIA0OURpudYHIqyLVulOWCzUImmwOyyQZVhG+3jbUOCazaHMNTGXmNN/Iz+Vg3EvC12a9PK1AK1T9rnHcZjqMkbKdCCZgHbSwVsJDppawqbUtDlmF6rmo7O27Ekx42ePotuKvVNRadR6iAyuaEIOmvcOYiQcpYTpExZDYQY38RZ++jm+QSKlVssQiUz3weZnYCJ3B57Ww4W9UT19Qm1fAtAxjsUK9orUyWzQqgz11DAQYG3Uc7UL9XqoPrFJqeRu6sCGgHnoNQRE67WlxTEwqaTUWmwUZlg6z3gdDBjn0Fq10vSE1EvZYoWIRFHdUr0A2006nUnx9BcBc4r1eBeKRXPVQrWkaTClva0/W1n/AFMXf7OvlqPvmbMZBGkaaCOVhVxp0h2hrmoAJ7Kc0+EeMxa5cruuWa7UhUOv2maY5ctrXHFAVaw3i8Uu85Vo2p0+9722/Mm17BOJPrLuH7qbsegnT89LUeAcNp0qTpeKv1hokltVQ7ZUJ1356TyA5sN7wW7KhcJ9nIMAkb6bAxPjbMHNJ77SCeua9F6hKPEuO0lqfY7DQRz1/P8Axa/g+E/W1+sVDpz9NB+Q3t9xnhi7uoNLN3to5efW0nDmI0aQN2rOywd9gTHPy9LPLnZO7+/NXslXGkNCpmpsfT5GlvuC4JUvhzFjHz7rGOLqFE6I5J22n/Nu4Dx+ldiUq6Ane1vJiRw0VFVMR4WqUBnpkyOlg1CvWrv2bMxA3E/3tofFXEV3FIqjSTppqbZ7gN8WnWzsDE8rDTcSBIjyVJyuHBiPSJ1zAEz/AI0so1b261ezksqmB77Pd84xoUqX2ay7CP0ssYZdwzduUzZtfLwixUjUJM2uqTC1/WpdSMuWoF7p8ANp6x8bK+FYbeazg5HkbONCI21MAj5mzEnE6PVWiFVacgGIE+PjB5eViuL4saNRKVPvSQwjmTtau8DDRrJ165ISoeH7rXS8Ba1MEqJFSTqOp1g+tr2J4ZRNcVCO+TO8CeUjzsyYlVC684/pPxsmYxe+956R5kfoCTbNRe6s7MLWhArd/uzsCynQAzrqOvn86WVK9/CGCQB74/SfK1jijijQCnIYAT0I+ff62SGvJ3za+QtrpOLGw5Umr/UFmIYHl1Pz4i3pbydwT11HLqPCZFlD6z4k6+nutYoXr0+d41E2c2s0oCnu633b8xtv4z+elm3Cr+dpkx79/n/Fstw69nr1jx+d7OWF1jAbT9CYkjw/sfCycTRa5soV44+4Iu96YXzKc6D7RVMdoo2J/h57EjnoLZdimPXZCtNVLAHvGkYG3Vgc/LwjYm2+4ZVDhlYCGBBB1nTUEeX62xXHuCKNCq+UVMiGZZ1VQNTBYqZIg8pi3LaKjZbTAB3Pl7qzG6hu+PZnGUZIAprJmMql2k7aQBPj4WtYGKuRqj9wmaqIWhymUBTHggHOSBPSQd2xC7UyadIZmMwQO7MbFqgLaxqVUetreHcSmrnQUclbJBfOx6KYU/eIOWSTv11sbKozAudJvpxQkKPH8R+s3YH74UVlI8DD6/uljHmell6tfzWpgMe8vP4H9D6EWcMI4dapdgFKqTTIUuTBDlmVtpCtkmI0kWVsV4arUalRSuUKsq0yHG3dI3zQdN+Ri2auKlnRqLq2wrmFX9aRo1lH2hOWozkiV1zAFCNCO7m0NtDo3y431WqJUCxOZX0YR6QesidOmts0xm6dnQQfyjznvfmk/wA1vF5qC7UexK/aVFJcyRExGn6eFjp1n0SeEX9UDmhy02ri91uaZ6VSlWfNlVVeQWgkAsoIAmLZxd+IavbN9YgNUeajFQpB5EgATlJB15SOegCleMqssAho35ROo8dbOVPhBayU5rMbzVpq6kxllgCqn72xAzesRYDWq4h0t1CmVrBdL3EOF9k2dVIpsSI/Cw9pJ8Nx1BHjaLAMQW71lrFczIZTwYbHXmOXjrytsODfR0a9BVrP3GRQ7cyygZHTxAOWecNPtG0uEfRBcqWtd6l4M7T2a+5Tmn+b0sqpSIfLI4+nkra/uwUIxDExWuSN3ySFZu0IJBfNAkADbvDwYWvUKTPdxBRSSGBIEsSFOhPLWfQ2acQ4XuzIKaDIojRZO20kknSxLC8OpU6a0mVXVTK5htFuq3EBrATcrI6nJSa9F3qgPUV2pgnIFAE9TpEE7mbW7rhoqrmqqM4kaREDYLrqI6Wca+E0amYiAzLl11EeUzE+NhT8NssJ2iZVELMTlkkTMdbQYphtMITScPNZxheJfWiKSXimsAsQARoIl3IQJ66DWALFr5eq70lo0Fd0Xd4MMecDpED+lgXDWMXUMVpIAgEswUroD3VYwCza6anYmdzZ/uvEuWgzMuUSMpPidvKBY6b3uYDY+nRld4EkIXw/eKlClU7ZTmywsjUnlHpP5WWsRwqs7GqUaCZ0HL3Wf77ilN7u9dCAw0B6T4+n5WpYJjRvkUi0EfMe6xhxguI9fYKKpwrhqVabFxDIJ8dvk2pXzhrOGeIUSZ+RzsHvl5rJeGFJm3ggTB6zY3imPXo0VkQBoQugGnSzSH5jGnn9lEMwnh7tyeq/nY5hvCqMHzCAok9R+Vl7AMaq06hKgzPIWLcQcWVRIVSpYDNHOPX/ADanZv8AzEcVRQtOHzWquKY9k6CD6Wa8IotQp1KNRYYr3SefKwnhypWZQ6kwAS2ux9Oth9/xmubyrVScoPp8gWt4kxaEJRKrw5QRDUrVSDP3d9eQJietm7hXD6Y7NmYVdJTMO8uWTvOom1PEuHFvKAB8oyyOe+snw1tU+j2mQ8LUFSkA2Q7GDp7J1KnkfXY2y1amem6HXQFMuKt3p+fD87IuN1Y9AdfEGffAj1s74zOWRuP7xZExsSSBqOQ8SfznX8rHgRZCEm4kZPPnv0/xagza/D9LX78NJ8z6Hr89LUDSJ23j5/xY6s5kJXhj5W9Ud/1tEBae70wT0Gmp+NktklCVeu14Ka/Ou/vi2rYJSV7uG7MiRqxYASdAP7/1tm10pqSojdYY+IlhHoJJsw4PfnBWmT3R3YGwgkz421vpucyAUKb73dqrqBQqBTMmJBIPjA6fC2d/SXcqpvFHvlq9JAzKToUc5ZHINKtJ8VEyFB1fCUiPK2f8b4vTqYkbuy96miQw6uJK+EgjT722jBTbmOfmPZmPXfmp5rJ8XuBouKqiFzAwRGU7wR0MHTkQw5Walw3JWSvSIFOtSLRO7oM4gc5ifR7MGNYetVQIFQkaR/7qcxt+1UwfMSLX+F8Fm606dQhgrEI/gZyHwIBZD0zNvobEML2b52sfQjb3E/CEukK1eapZpUDvojKI0gl1AjoMwEWpX25dpcxUrwTTcVKY/e1A2O0nbymxbD8FqpVpIynSnBPKRUzgT6RatxTQYNRoQJzmcu0LB67d6fCPC20ljiGdQEm4uhzXRUqU6QpCUpwapElSQJKzoAD79eRiyhxTw41ar2qsgkQ4B7pI3NM+zr+EkGSeR0d8bv14em31ckFmyI0eyBu7GNFiT5qAJJAKvVvlP6z9XU1BUVR2lUAZc3PtFA7o2mJALRGmueu2m7uPEaX4nrrRW2RcLObxdnRsjoyt+FgQfcbbp9FfDNUXda98VRoOwUg5wBsW1Ay7QImOcQLUsHohaqJeKCuPaQ6FYPNdJGn4SAeYto96vfdk6d33Wx/xX0Xd06ojUDhcL2t7YrkjvAbDYjqPCwPFcTZJ3A9QPHl/a1PHMbFOjnWe0XVdfMH4E/5sn/6lUqS7wvj166QZPwttoYcAy4LO952TG2LmZJIB2218gCPSbcmMjSTHjP8AQ2V2rhjPd84+MaDpaFLz4tHQCPTST6W15WcEgytEueO01E1KsD9ffvb6A15+1X2ToNeQ8jbPLxTDiCdY0IM/0IMWM4bfalFAiyRuCIOhAI5iPKyuxgks1V57QVn2DYZWFBXSslIlWqCVEZVMSz65WkGIHIazZy4bwpq9JQ9dqyITLB+0k8yWzEKNgBvA2mbZQl4qFeyDOUmQgJif4dptqP0PUOxNZazhe3UBFJGpUkgD8TEEwFnnOuluThq0OGVugvddxjr2CYsRw1XCXahCKYao7Np4DUAkwZ25ixHCsEu93aAxNVDsTHu/Le3hMOY1e0qAyTCrr3Ryzf0Fgtam9e+OVbJTDZQ3iNAB4268Tadk9EcQdbiQ701d3EljqASToBI0+NrWE4jSro6FdXG8bfHbrahj9EXkXejTZmOZsxaNAI6chJ99rOCYxSpt9XSnqNCfvH56Woglul+W6oqvgaULuGar7RJyr5EiTJ8x77FK+F0LxTInvbgxt7uVhHHeEQadZBAYgHznw8LG8ExOig7AA5h7bbaga69BB187C8ktzsmUJ4hC8DxBbun1dwMzOQfIAR6GbT8R4jdm+ydB2gHJTvGgBGs+hsI42WglWnUp1AXPeK84UjMVncCfj0Nq2P4mWo30EKKoptlcKA2QyQMwEwVAHlpztRLYNQajbS6E8VfumNPRGTMAcsjPvlUclXfugblZjawrCuPqNzvnZuXamIQlUVVVSBByzJAB9wsicP3O+ZlRMyqRnXNOXcDuwdG7w2IOwNrQwI5wbwe0qjQ00iPDMy+ug8NRbI6rUrNhjYJ1SySV+hcQAYMBBsiYjR7xWQDpEmPAb+XzraTg5L2apepJWBIPIH2e7uBpppysdx/DZhgPf+fl/b36qBFF2QnVRZ3fsP70AbnaNY0kek+sG0N/4Tr06YcroRP6dOse+zJeaQRRUqE9wBZiSfAg6HSee3usz3jGqRu4KDMWWBptGmvj5WfWNxAmVRWLNSOxB9TazRpjTWPI8v8AFil7urM5ga+fzHrb3dcOgagQdZIE+nh6ddLWKMFAV4oprr11G28aT5b9LHcEu0tm88o8OdhV4p5ZIVo8BBPOYGw5667WcOEbiXQVIG+w+fOzKjwxhJQJvwWnK6bGI8LZVx5gYbEKl4oOQ5IzaZx3QFIZN8sDdZGmw3tofFHEAw67hxTerUbuoiAz4sY2AHvMDSZGdXOot9YsBUp1SZkSCD+8h7w5aqWXxFuRRbTqPOc+ihsmTD8MWvTHfQEgEFWzAVBzU6ESJkEAnTSdLG60ZMpcd1DrtLSDP5H32VLq1a6VSKiCoW0MgqxA1J07rHTxNpb9j6VaNT7NsyRBnUyQNdNdDPpbeab3EXkeyXKYLrjC1Ciq0Mfa10Ec/wBbDuIarvSzUwplmBOmYAxsekb2z4X3KSFkT0s/8IYOj00qNUZ5+7yHmbWW06ff4IDJsjNwulIXVAxCFVksYGok6zvBM2Q7phdJCSpGUNJdjIzcz3talQ695tuQFmDE6YvZJWoEVGyhZIBA8hbqvDSVHD52NFAAqxCjzMiZOp5mwNa1pzP1+EJk2CZMCuKG7pU0O7gn3bnUzEyd55bWH4vVJMa77flMdNPfpZhrUezoU6Y5IBMAbDeBp6WUMQqTBJ38dtz+ZH52Rhyajy7zUqWEJfxOqD5Rppp4z4TPnFl6+XzkAdeZ1Mbe7ytdxNjOh3B+fzPwsBvG822VnRYJDRK9tXb5+dLSLWBEGZ5HWRHnvaiKkGRpbkc2y9ojLUVudcggqdfD9fTlYlTvAI1AMaDWNOX5WX6NSdefzFiNNmI028Y/pZ9N6U9qBYH+zT+E/wC+3y/f+qUv/lpfFbdbrcN/9Q9fsuyfCt8vntP6/Cynh3/s/wDyN/ut1ut2sP4T1stLV94b3qfwN/uW1O5f+oVf5rdbrNf43dbKHVEsQ/4cfxp/3WDXL/irx/DU+Bt1usTd/dUlPiz/AIy6fwf/ALHtKf8Ahm/+Ct/vqW63W5R/tq+/2SNynPC//Tk/iT/bYRwd7VTyt1utuo+HrgrC0bhb9tV8m/8AyvYpf/ZPzzt1uthq/wB3JAdUh8V/sW80+DWHUf8Ahk8z/wBlut1uxS0HWyhQ++/tB88rE8R9gfxH9LdbrO3QFS1v+5fgbN3Cf7L1H62+W62TG/1ckKo/SF7dP+H9Tafhf7vpbrdZA/6gQnVe+K/bofxfrZco/s3/AI1/2m3y3Wdhv6R1ulu1SNU9s+dtE+jr9mfM/C323Wqr4HId0KwT23/iNtGunsi3W6ysdsqpqxjW38pshYv+p+Fvlusv/j9ENZAKnte/4WXcU/aP5m3W62zEeFKZqhZ5etvVO3W63N3Tip6f9PhYjR29bdbraKaS9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QTEhUTExQWFhQXGSAaGBgYGSAfIRwgGx0gHh4gIB4eHSgiHh0oHR0cITEhJiktLi4uHR8zODMtNygtLisBCgoKDg0OGxAQGywkICYsLDAtLC80Lyw0LCwtLDQsLCwsLCwsLCwvLCwsLC8sLCwsLCwtLCwsLCwsLywsLCwsLP/AABEIALEBHAMBIgACEQEDEQH/xAAcAAACAwEBAQEAAAAAAAAAAAAFBgMEBwACAQj/xABHEAACAQEGAwUEBwcCBAUFAAABAhEDAAQFEiExBkFREyJhcYEykbHwBxQjQlKhwTNicoLR4fEVsjSSosIWJDVDc1OTs8PS/8QAGgEAAgMBAQAAAAAAAAAAAAAAAgMAAQQFBv/EADERAAEDAgQDBwQDAAMAAAAAAAEAAhEDIQQSMUFRkfATIjJhcYGxocHR4RQz8QU0Qv/aAAwDAQACEQMRAD8AsduYzZkK0wO1XKcpP3VHdkCJEbaeNqz1nVFr1EpVBUgKD7QExrpudiZm1m/03lS+XMJeqo0zqGj2p1nQRFh/aXdqrNVSotAg5BEANz0B9PO3rxESOuvhZoVujRakVpsi54L0WDzrO0lhAGo89bdiNzFWgVNDu5WJyswVSTqCBJZttup6WH3VkKMxZjWU/ZK0nSeYIiMu9jN3C6vDgNDvWptJDA6idN+YAJmwvEi6gCyz/QyxelUARxLJEnTwJ9qPvDfY9becHwVpq0KumZAwPIgGM4PPKSCRvAPSx3FKlWjeC60qtagWzMwGaDPtrBJXyaPQ62bsLulJ2p1GUFHUvSWDrnWCUOhAKkyh2NuWzDsc62o+o635phJSBVwKp/pxUoe0p1YK857QpHvf4WrY3gLFkVeSimp5HKWLMfALlJ/jHlbW6uMU0qqq5coXLM6DYCdJ0G82ivl1SpUpKgAIEqI7uWZBJmcoIzZeZy+FmHBAgA8ByEqsyzG9YW91p51qNRy6CDBMxmZgN5gADy8LKuIX5qrSzFoECTr6+JOps48T4Re7xeXVl7OmjEDNuY+9CydRqDAWOYsJTh5DIQ540LMwRAehaYJ0MBSdjMWw1qbnGGCG/PoEYMaqjwvfrzTrqLrValUYxIMCBJ7w1DACTBB8BNtkvXG/1e71K2RbwYVsxOTNLZPw6AQTEbm2JC71ad4Cfs6ocAfuknTUTpruJkdbFeJrxVNOmHdyCWnNIzFQsEjaBJgcpbrYaLgyk+QZUcJIThW+mOqf2V0pqx2zOzDXwAX42IV8UxCowepeaL0ZyVqKLlCmNVBJBM6gNm0I22Fscs6XnG6ypdTmAk5m7xUMQiQXIgmMxMc5O82mHqAy582iOapzeC0Sqbx2Z7NeyV4gbhY2huQYc53A/FpFjlBqlJAXYuoCmnG3l1B6762luuLV71RyU6YdSB5ZepIPNtdCYiJJtLUw+utdK2VFRCoyTMgCNd+XW3ca4amFlIVSvirV0W6in9qO5PgNJ9LQ4fidbDlKMgZTt52sV1QV0qUHLVgxnSIOxBGulq1/xSrVqIa9IZKZ1CD3kzNiLJtFkKq4ZfiLwa9ZSA536Wv3qt9avS1VY01gKCZmBzJtNiN8u94QUaMhQ8sxXaeQjxG9p6uG5qYoUnQlWnOOQI2OnXXTpahFievsqIVgU7yaxqU6ilQoksPbEb5epHwmy9xjilSoveTJOjAiMx6jU8uREjkbHKvb0lpVe0UCn3QV7weCdwNdBofSLBeLrtUIWqAmV+aQZ57wLAQqSZRcg20OheaKpTNIkFgO0ESQQI95J2jYDyKldsraOsH8Q098f0PpZgwu6BSBm32DaT5GYb+U2lJsaqnlMfFFwF5uJZHUNTZayMdRKddRoVYjyNs8fARUvFKtTdB2boHJM5kMdmwOxJBCEzvls+X+50qlNqLapVJV6RkajvA+AJEg8iJ1Ga33hzh6hdkpntGc0wUOcAQGckBxJmAY6GPS2N1ISZFvuNEwOt1ok/ifh169JadIezeV5eylRZB8hJJ8AbSYjwr2tW7giKS56rztHcWmsfwrt0VrOuD32mzMFljBV/w5VJifHWPUWlxasrJ2RYAaZlA7zhtQoPIExNmOogvNtY5BAHkN5/VJtDhvtSjzlpBi4gEliDIYgci+Zjr90cgbALzwctE1KoapeSgzMcgEEnoCddRrOgltABbSMSo1VApoAgIl6o2A/Co8NAPfYNhl3IVxWSKbAgId4IOnLeZLHe0dQY4ZuSEVHCyyP/UXp3gVWUHQ9yfuOCpXTY5SfXWLe75xFWLA02akgUKqKxiOp2ljM5o8ogWI45c7td+7TZS43YAseugJgeB187LNWoDsPUmSbcipnZLZW9uV14XxKhBDAkMDIIOoPWetv0JwlxDWrXcLfafZ11UQ5IiqI3hScrbSIidRvA/PKqSYGpOwtomBreaNE1ryWQbKCApUAasQBMkd0TynwmYbNnshr+FaKt1WuSMhU/p105W8Hhn90/D4WzW7/SneqVQmmqGlsqVMxgdZDjvH8uXieo/TWY79zUt1WqQPcUPxtuH/ACOyyfwymO7V6VQqbvTY5faqFoKgqPvz1J03PvtX7OoA1LtVIpsMxdNB972o9mdYnWbDuDuBL3d6DmsyAvqtGdZIAJZwYHdnQT5izZUuBADArpm7g0WGIAmImAG38Olt9DEBzAT9evwtpahdPOzhgKIYgCjE6kknSDuDuD4WrYhjNK501Ofs3Mo1PKSM2UFm0Bg6iDzizNdbmkMmY5dDSYnvIQI0+PjNlviTDKq1atXPUqqaZYUkhWTLDGIBLagxJ1zRGk2p9We6OuvlSEp4bxVTqvlCS4OhytO+4Kh49RbQLyteo65WDMNmEdzTWWHd8J5xtZOuFYj9oOyDahUIzHn0Pie4Tz1G1m27X5uwFQViqyEVRMg8jmmXkTJiNPC10y6LkE+kdfRQhB8YxylTvNPNdlBpz2iiIYkbiBB66ixYXCvUYXkDKtU5oTvFBGmhGuw2tXxjCKJamzh3qyDVMzIO4nadoA5edrd9uwpZShqCjAgAnuA6MYPsgWcDpl/P35IYQfi2pWQTTWpWkaqCqldvaZwWaTyURpytmjcQ1qbstamGQnWm0iImCG3nUjmPCzrxbjdO718jIXpiAlYhXnujRtFIA5cyIIMWVsXxVagmnUEdGmP0ZfWfO3OxD5u15BG36t90QHkhmP0DU/8AMrqpCz4CAqn8sp6MD1FqOFUBXr06dRyFJiSddJIUToCToPE2auALq95rm7ZUIKlxzXLIVwfAgz4FRzNtBuf0RXGk5ao1WsOSEwo8yoDH3i2F7A8h431Hn+0cxZZNxHhVOlTVgrU2LFQjEmQBq2o0IMDxnwtZ4lw51u1FmQgIQrSIgtRpQD01R7foEXe7oFApU+4IQlR3QABoSJ5D3WrLff8AzBU0wtLLq2Uak67xr0+NtHYZ8+URI+EExCxbhHixqa1AzqpOVUGUaDnGUF25ADYTpbRBVrVa6tnQKoCFmMB2GpEb84mx/FOE7heCHagi1AQwqU4RgRsTGjeoNlr/AMHXmg4btfrFIVM4Ld3IBEDIDHXVYUak7ZS7DVnN7r+fXwge2bhSU8PUXhqjOUqs5ZFGgifxbeYt5qVKtSpUo1EQU1bM5Hdkk82JiPCw7A8TorUKoRViocxYSq6CcsTzYAn93wm16+4hRvFR1ViKTkDNpqyjUqJ1UAGSbb2uBNr+aUQrGHXOiKlahTDZmgyy6r18DodD0k29YNcVRrxR7SQQGzKNRB21jUyNbUKWNXe6stUPnpBMheNCCZXroZ8eenKw6+cQ0Xd6gqomsNBRZXR4IOjarHdBLBtPBbqoE32B65Ksvkmjh5C4NCWKAkgwQyHo0ehHntavj2EEc+6PmbZthnFtem7XstlMZUXwESoJ1IJC+5jysYwT6SLxeS1C8pSZGBJdVKsoGvI5SJgbDztnGNaKgjQ9T7ojROVHqGEIfbbKvXQH0kxHhY/Qo3fJ2emUgaGWE9ZE+8GbL174+rAUuwuSnMgZlZyMv7vIfIt13xCnV794SjTc7rOYj/lIO0fO721u1MXHXollmVNmG3TsgxDs9NlICk5gJ/OLLvE5bOGDyzfdUEe/ra99Udbv2l3NNVbXYqTlPjPxtJh/E6q57WmCeTIgzT+tjAcCXC/0QGDY2VPgS4vVZmzBaakB15tzA/vYZiF+qfWpeM9No7v7u1hN/wAfrLear0S1IOdQP18bN+G4Zdal0VnqBajas8y2bmCvS1B8OJPkNFRbZFMHvtatTjupGhEyx8SToB4xbPuJql+qM4CpTUEZftUbMJM5iW8jptytoVG8KsgVQ2VdYSTHu105WWr+bvBNCnTqseWx9JDR5mLKewGdQPL/ABW0x+1lTcNViT3qRJ3ioCfytFXwMoO/URT0Jj3TE2v8SC9FjNOui807Quo/5QAPKy0RbjVMjTAaff8AwLczMRMqe7VzSqrUQgtTYMp5SpkekizRxRxDRrUClLTO4fKM0iAZzZjHMaLOus2T7dZbarmtLRoUTmBxBOy60tO7swlVYjwBNorHcE4pq3amaaLTILFpYGdQByYdLCwNJ7xhW4mLLbLzizU0AqOWI3PM/lYDfeKy5KBIUmQZ19DaDGKjOSF5D8QAHLcwJP8AX0BYjd6tEAupXMNJET/a3qsjWXhUja4yep+Hw2NjvDN8lmNXvkkQTuI8/kWzmlePGx3AaxLqoPeJEf5sWZtQEKQnHjjCaZRa1FVVmZVqlU5EwGIVdSGhRm0EluVk2/Y6tFqaUmli0Ak8p1afQknoAAdSx0ajVUUitaArd2H0BJECfCdbYBxNi9SpWYOoVkLKdZ1JhjJ8ojkLcqpWNBscvv16K4Wmni2nVFOiUB7Ul1fnoFck/wAUsOUZY1tUxji2pXSuKUI9BypUfe7N4HiMy7RBBVvC2efXct6pHlTyp6RB/wBxt9+uZL3V17tRmDfzE6+BBO/nZX8onXiRzGvMSpCb8MvdO/04qFVCsquG6OSdCB3ToSD7MwYGy9jPBOelV7GgtNqYBpw+rd4Ahsza6EmdNgLIuHYpUu7vlymdGVhKmD0BG3UdTbU/ojvwvleo1ShTmigioB+KQFIM7jMdCB3RpaDEUqrYqDvdacD91IITXwDwuuH3UDRrxUAaq494UH8K/mZPSLuIYvl03PS3niG8NdqRejHP7MiR6dLJP+qswzONTqff8++23CYVpE7IHFMbY0swYmdPnl8drFb5fKYokBxKgEQTuQenn+VstveIEnf87UqN6bNIY+8201KdORCC60jD8Y8e71Aj8rMuH37MND8/DpbLLjf52iRrz090EelmfCL+JHn7iAdes+MdbVXw7XCWqgYS3xrhLXQVaophaGactNQoZmMDNA0E8+Ww3Fs1qYzVLM2bLmj2dAAuwHQCSPUzvb9MVadK80KlOpBp1FKvryI/I855EeFscuf0eUVqZa16DQSAEGUEjYZzIltBGm9uTXbWqGGiAPZMblGqQWvDmmFk5FkDpqQY94mLQW0fG8Qo3e7IhRklXRaAHdIj2mDGR3j7RkmP3bZxbHiKXZOyl0nfyRtMolimLdsACsGZJmeUQojur4SbTcPYyt3LlqeeQI1jUcjvoeca2D2sX27dm+XMG0BldtQD+thFR+bPN1MoiEZxPiVqioKehHtSqmTCjx5hjOntRGlmfgijeszPWqPTQr3dddCNk2E7SYjyslYbfRR70AtyA39W3HkseNp3xS83p1pKx12VTA9egA3O2ltNOtDg9xJPAJbmWgLbrne0vWa7U63sgsyhs7ame806CSIVdh4C1jC8PWlUarPdRIbSe8d48h+ZFkrhe707oqKGyhjmL7GoQCS/hTVZKg+Lc9Wq+3pKoFFTkUOFzyegLk+MkDz0t1GZsuU24gbLK4CZCr9ld617z1EyplgT+Lq1vWNYaEqO1OnlVQu3MkToPOfdazeqVNXotRqgoSQxEEwNQT7m91rtbGaedshDsFUEHTKxAZZ/lcHTTfXSzM+Ugs4aeiDLIgoa63endxV07Z/ZUVMrEj2hBOpA6DmOtlfHr8rqStNnj2oCdqvmGXvDx73kLDK1+TEKfZ10NGqddRAJGmZJjXkRzGmhCtYRhlzvNNmR6kZGVEDAsJYHKQ0hkQgbg9dNCLZH4gkwJIOh4eV0wUgNdQqr3ipVJ7A9qV1KlGDD3d3108rAbxec/tAz/ET8Zs44LjaVA7ZArjvkkaEqrZSSIkASYMaaeNky/KQ7ZjmJM5hsZ1m3Or+EOBmet7rTT1IhQW63W62VOXW63W60UWt4nUyEgqGB3B8CddCCCPDqbU+J+IGvFOlTKhRTECJ10HWzLj+HDMqndh3dN4+YssXzDiDqI+fOLete3tBIUhAbvTswYUgDI2+Vp89edo7rh5Jgc+os34Xw1kTM7AsDqBtHWQdR/awMaKXiUhMlxu63ilFRQVkNG0RttrtbAuJsGqC81nRc6NUZlKa6MxIlR3hoeY99to4j4jW4XSrU0NQHs6a9WZVPuUEn0A52yipiaVyHqZqbtJAzgBo8WUqrbEd0TOpJtyq4ZUJaT6e/Q4KJWpXeo7KQpl3Cg7AsToJOm9iOI8P1lBqDLUBYg9nJynxBAMeI0tcxbHirFEJeCsMWBHdIfYCCQRlJGhgmNYtXv3FDugRadOmN2gZix/nJgeA16k2y5aDQQ4kn77qKj/pNZj7InnLqD7i1tu+hrCOwudRiVL1Hk5dYAEKJ5x3j071sTp47WBkMn/26f/8ANtk+hXiBrxRr0akZ6ZVgQIkNI2GmhHIDcWjDR2mfOFSNcSPIYe71/Wf1tn1/r6wPTyFtAxtNG66keED9f69bZ/jVEq2mx29dvd/W3oaJilZAQgtZjauGNrDqenrb3htNe1XNqs62QQS5UvVzqMpHz+lmDB7wQw13kievLb0NjfECUj2Yu12WpTyjvDNM9NDpYVdrnkqZVkidPy006FspItppaICE04JhqNWdnllbVVnTUnfyjlZD+mzA2p3hayR2Rpr3B90yRIXYAwNue+9tNwajAEcv1H9PzJsvfS9RSqtNajhBuPtUploPMP7QEzy19LcvGTUJbO3GETbLCHckySSeptLcqyo4ZkDrzB+fn87F6vD6z3K6HSe81Pr1So3wswpwFTY01NV0YGmHJQ5W7R1QFDP4mG428tea3DVdQNPRMLgosG4Ea9UQyFKaZgRWae+DMgKNZGgiI03BkWPXj6MKbFCL13hlUg0jlOUbkh5WQPHWLMGOXlbtRWnTLdzuqNAAo22A5addJ1srXfiarOXNKk7eXjvbqNwVPKM2pSDUdNku41wtUu15Pa0wKcjIFIIqToI2iSDoQI15Am0d/vKXTOlNAKz+1zCc41Akc4iCdxAC21dKpvNArkV2UFkzjUMFMRodT7P81sXxivWrkFqOUoDMKZjxJ1PXzLHnbLXp9hIGvXJE05tVdwfEalWs1aq0qgBM7aGVHXLmAY9Qmtjd4xr/AMxSpLMU1Z36lgjNr45iSeXs9LKFC+dmipynOw6x7IP5e/xNpsDvJFSrVbUhCxnmSRPvBIsqnWIAbOpk/PXurczdNOC4oTe61OdEpZV86asD73dj62L0eIkqVMub8K1JEEaZdOUHTveMGCRbOMHvhSozTqUfU9cpPxFpO3dbzNMFmJACxOfMAMsDfNtA62ZTxha0E8b/AChdRBPsnbi+q9ZCEzdqpSp7RIOVWpnKsd3vZpGs9z8UC1whcq18pDtaD5SpRarDKGDcgx0IO3r42dLpwolIKawz1DTZVOYgoSBoYMN3VXUgx2fU2sVMYKplqOGMRIEe/qbaxTLn5mmRw64aJBcAIKRMJ+jC9U6dVHNMO4YDv6DukLPqxmJsMvf0XXimiZg5csAxSHUSTIAXXQAakgEkDSZto6Y6Bzn1/XY2tXfHadV1o5oJ1fkIGseu1gdg4ABFh/qgr31WC8R4Qt3KAFwWBlHEMsc+Wh5acjaTBbmiTUvGVRAC51mCT7RXn3ZgRznYTbdMc4Lut6bt1pot4/GBuepWQpb94g+PKPz5jF8epUOZSmUkBDMrrrM6l53J1noAAML2tpuzR6D8rQ0lwj6rxirUzVY0Z7PSJEawMxAnQFpIHIRapbrdbKTJlOAgL9M0sRud4JU1qXbHTIxAInUKAddRr1OtquJ4Mqav7M6np5/Pw1/PlwqM1Ze8AXYBmbUHMdc07jmbavh+MArTomoyBVyFGJUEKQJIJJWCBrJGpB1i3YwldziYsEYTYnDoOxjpFoDfKKUlQ1uzquxApg6tlBkRyWNZ25WVuJrteOyNKlWqU5PcyuVDGP2bkEDUaqTp6Wt4Lw/VrG61ailXVM5zggyaZpuDO0kI2v4WtofUqZsp8iD5TdSEqfSOjVqqESS1QqOf3UE+vPyHSyvxKAtRaa7IoHrz/SPCLbA2E5qZcCezlxpJDNJVo20UmfdpJsmvwmBXa8P36Ry9in4zlEZuijx3GvUHPicMXE5NyPYAKoSObiVXM+mk+QO3qenIam1SOcaWfrzgbViWqI0Ek01BgsVEsSD7IOgAOoA5E6rHEmHtSKMYyOCUCiAIO3nqJPjbDWw5YMwFlSDW0n6HqbUL1TrtURUqqyFDmkrPtaLlEMoOp2B2shVMOZaIqtoGYACORDQfCcpjrB9SnDtavVIuquEQq0tlBISCzAcyDrpOs8gTZdFoD4eDfSOJ0UX6LxnDsxEaE7H58bZpjlA9q9MjSTBAP5e78xZ74WvhvF3p0g7E0lyO7CGaBAOhIkjczy8bfMcw4aDIIHOP7/Phbt4aoaZ7N6ohZPWux12PiP62jCx/ezzecIDciT5f0/z5WC4jcUpGG59Zn59PdbbkadCgQ26z799xI6HT8tTtY/gl270f33/vHO3zD8MzQ0mDtodt9gNrG0waoUikO+esDl0/rYnOa0QShhM2EUZWfK2CfSri4vGJVSplaUUV/k9r/rLW1DiLierc7g9NabfWlWJjRQZBq+MfGDtNsBJt5zGkh+UpjV8s1YXxJWJo00pk0qZUlMzGIbcagIeh5HWZk2VrTXPMWyK2XP3SSYHrbLTeWmysiVu/EeFfWFV6JDo4lCDoRE77WR6eEOj6qZB+BtDgvFX+n0uyKGsgbuL2hEkaswIkBDm0Ea6HWbMNXja6ii1V7vUYHLCiIAcHdjzBG8aZk627dPFMyjtNQFnLDsmKhiLUaVSu4ZmyswyqTLBTlGghZIA5C2DVL9Wk5qlSTIaWOs7g6/lZv434vr1KqdlUi75ZVVGhOzF9TmP+0EaAzKtjOJmuwYiAohQTJjxMCbc7GVm1HWtGyZTaQqBNpaVaFdfxR+Rm0NruEUqTVIqtCwTvEnkMxBC+cWxtkmAmFUwban9C2CLUq1L7UEikBTpz+Mr3j5hY/wCaeVlahRwzLlZ2GrS/fL/u5YXIRyOZQf01PgW7LRw4m6AVqbMzyXg5oCkEZF2ygRbTRod4XHMJb32RbHr7oRqSASFG5jX0/wA2Vcaw+qKQrxFMgaEiRPhz921uxi9PoTo4+O9gOMY7WqUxRZu6sx4+du6W9k0ALD4iqj34zuZ+eliGG3slgRqfLXfSyyGNmjgy806VXPWjIBsRMnlp1sqnVJKt7BCfsFxE5Z1/vrH6WzXj3DaFa8PeoekrwGByqDUG5DHmREiJ3PO2gXWqtWoKiSqgFQgiNTv8i1b6Vbpd2uNLt3NPLVlMu5JUz90zvNkYtrIktvyhXRLpsVmWH4tdKVPs1ZgJJqAqWFZSIyzA8QAVAEzvNk6xyjcLo1RQK7ZSdiMv/W0KvmRFqWM3VKdTLTJIiYJDFTroWXQ7Tp1jlbl1cxaJi3BbGQDabqe7UrtUMMWot7x+f65R42Mf+Eb13atCqtWAMjBoPgBPdjlGaLBbnjdZSAXBH78x65dTbQ+E72zKzBkQRmLJTbUgbmaCyP5jpOln0GUqhg/j8/CeIKcbpg+W7FmgTOVG1GWT3T4HfLsDMaG1O6Y2e0RMpVSsKpJ1AMbk+0GBIk6gx5z4VU+sDK2dZMyh7p92noZ57W88UYAKNJX1fs9SYymC3LfUSD77dgFoOR5uUUIh/p1ZRVMsyVFJk6GSIAI3nWwTAbwKV4F3qmAUGU81Yj8tDHusycOYsjUNKwJH4jHvG1lrHsJK1GvbmVkZYO5kSfCBPvFqY4uJY78Soi3FOFrTQtSGoUhYGgnc+J1PvNly4YHTvQu92roCyhnUEkaaQDGoB1Pj3bOgvTCiHpRUkb9P5evjtZJwqtWF97VlJ17x8Oc9BFqa0vplrr+v3CqFFxTg1OmrLVCs5dSqrsMoIEjkoBjL+lq44d7Cp9Z+9lSGYaKBTUHLMySQQdCdY0BLWdcaw271F7V2FMRmE6+O2+3KwuniFK8sUOlKjTgvEljsNOn9LVkZUh0X3tw4dFVCR6+JXh79TC1XppQAqN2fdiYb7u5YFRrMa9DZ/pfSjdC/YXqUqAd6oBKA9Dlkg9YBA1GkWW8RIq1X+q0+9GZm0BY01hRPLeJJMTpFkinw0UYNXddGllXXaWInQTlDHSdt7Y69J7fCJJMzwGwQrc8OrUryzqk90weY6b9LesZwNOxMgMFYMNNuXLwPwtgvEuK1O1VFdlNKSxUx9o3tHQ6ECE/lPWzd9HnEF6KVmvFatVoxlVWqFiSB3guYkiA6EnytG4gur5GaT8Klr13w5MqnQLlHwHM62S+MPpOu9zzUbqBWrrKk/cQjeT98g8hp48rL+N4q7AslSoFJzJTqGcuSAwU811UxGne3m2eYjhNY1azJSqMoYksqMQAe8JMaGCN7KxYe0a/pQIvh3G1ZnIvbNXRmzZmPeQnmh2C/ubdI1BZrzwVd6rVTRpmmAR2ZL915II0I0kTEHmdNrZldAMwlsvjbYOF7wKl2ASoarUj9mzggBm3CkABoA03M2vBEVRkqX4eSF1ksY3wU1NSUUsSdI1jeZI0073/T42SL9dDSbKYkb+Ft0Kl1q55yHQLGWIGuRsx0zEgQZ0BHQY7xLkFQqlJqYn70T7wSDz52mOw7WDMFGlCHqsQASSBsCdvLpa1fr9UqRm0UADKJA02MT/jQCAALVBTMTGli+F3IsURhIf2GGoJ5ofHoNwYPO3PYHOsiKr0S700T/wBsNB02JnKSf5j8xaOpcm7JXA/dPnmMWYcBws07w9Bx3XQlWO3dhgfMb+47GzRV4c+ydAJIcN/1tI/5hbYzCOe2Ttb36+UsvAWaUrsSk9W/JQSTavVp5dDvEnwn+1ngYUtKhmeIVduuuvgQxpk+XnZToXGrWJcDQnVuX9/7iyatAshsXRNdKoW2/wCg+/ipcq93J71Opmj92oB/3K3vtj1PD2qFhSGbLqzEgD0JIB/XltZ04BxCnh9fNJq1nGR0U6Ks6zykEDU6zpl1mw0WODp69lHkRCeuJcP1MWSL5dtdRp8/391tLulNr2z1gUFKcuQEErH4gNm5kbibUMQwCDt+X6GLegD2uAaTdc8ggyFmf1Ug2JXSgZgC2gYdhdBQTVpruNW26Rr7/faa5cOKpzsABvPIDewDIwmVDmKH8O0KwdYTNTHtQQD1572Wvpmq1bw93p0aVRqdMMWhSe+xAgqNQQFETvmMc7PWLcYXK4UwzvmY+wid5jymJEL4mJ1ibZdiWMms9WujdpTqmXp5yqkgyCP/AKbyNiIaTGsWxYh4rEt0jnyTaTSy6QKiFSVYEEGCDoQRuCOtvNiGOVqlSqatSmaZeIBBGigKN99AP7WH25DhBhbRonLh/h6hW1AqPz1BA3jSBqN56ettKwLhbIo7IohJ17MBB5sSpPpbJsExwBhTdVVPuEHLlbrmgxOxO207SNOwLiJbu2Wt2sj7r9fMCbdrC5HU5pxI8k5sRZeMQw2rdL3FAkKxkAHSCf7flZpxAs11dKklmUzPlIHvsFxvE6qqt7oz2bEjK2sGeUiQP72iwHiSpe6yLU0Uat6W1uBIBMW52VwhvD+BV1lyCF3+fytPxTf6tSkEiADCgfOp+edruK4+90qsit9mSYHKD08LfeGL+leq1StBUbAgRNmbSeFuKkIRgdaqtPvq2Qazr5ctrWMX4pzoKKDKkwep8/OzO+LUir03VYklfDnobK+FYRRvFRmdiigwII+HutYNpcIj36KqESxajTvFCkV0qFQNOcae/SLfeEcJa7s61V7tRYkjQ6z/AFt9xPDhd6BqXeXpo0Q5684HKbDsOx+veXFIMVUkA5dN7DZzYaePtv8ARUmq74NQUszEBWUgyQCDM87Lt8w2kai9kpqqpIZlJCpmIMkxDMAo30AkfetQxzCav1lkVj2WbSNo+dPSxytwk2cICTTCjug6GBJnxJ6/pYIA8btb3QkLEsYwhqdbs1ftix0YbsSYnc6FtAZ1sYfDb5c6LMlSmcnebIZalmhSwJXyUlSY9Jta4xxl6N4FNfapsCx1CysHIo5KNidztoJm5dsTu9e7VlohkrVBlIciFLKdjpIMFc3KdQBrblilRzva1xnaOroUn4beqtW80sztUYsE77E6MYIk6gQT5W0Rr0vZUipf7HusE0mAxBGu5gjzi2W0mem4IlXRpHIqVP5EGzdw5itaqKxqMDkyOFyqBKuAe6oA2b42mAr5SWblUUo3mvnqM+UDMxbKNhJmPKzLgHFVSmygtCKDCjnpOvUQCI5kjpZfxO5GlVdI9kmPKdD6iD62qWxsqPpOU1Wv4bjq3ijUqPLU1ypkB5mcx2MKQgIA8bLmI8OU3dq2eo1LKhQGO0JdnUKzaggdmTmgkyo3mK3Cl5N1u1WqVBFTUBtopZgDp1qNl/zbzVxOqlNrw5+1bKFGUZV3KKFOkKhZtZ1ZZkzPSL2PptNQX1PptzQRwVK9YG1CuVpnOIDAEhWhhMEawRtqIMT5MGDYWASQpCkjtKbDLHQjWARpDKdxzOoT6F2rXhzULjtCdWdoPvPus7cIfWqdVFepTenIzBXJaJ1gBSG0nQiT1Fl4UAnwGOfX1Ucnm54RSlKtQGN0JEENsd4iQToRzPjPuhiQKLT7OXzBe6ASVVpmfL4m3t69OmHJpsLszd5XG2m6qTMT0sLw3ErqyXgAOKrN9kqAkgDVcsbd4a+FuqALkg7de26QVJxBw9RqUeyh2bOCQg0I0IUn7i91e9roD1myrxXSoXemqVHERGSmIH8I1kjrBE82E94/w9ilQ1vtcxJ7u0wVGnd070aWh4t4du14vBrVGRCVAILEHQfhziPnSbIr0naNEk7nr6KNI3WWPjtQH7MLTUbLlU+uqxPiAPzNilTiFRdclMxUYKPZAKsPbYPH3tTMz3j52vYvh1OlpQpUmHJ2Jn3FR7wbKj0GeoFJWSYGug+J9Lcp/a0jBMzb/E4ZXKxw/wAQXi51O0u9QoT7Q3VgOTKdD8ROkW2nhz6Qu2oZ71QyPEjIZzCJzZTqgMGJJ5dRbBqlFgJI0mA3Ix0POxrBL3eKpFIElFUzAA0CkLmaJImAAT08LLw7ofBlXUEiy1PHfpLw8ZqLUa7kQTlCgAxtJaZEwdOtlXH/AKWq9ROyutJaCRGZj2jxtpICrp4E9DZAxEntakiDnaR6m0mGYe9ZoQAxuSYA8yNddrR1ao85Qd7BQMaBJTRSw5sQu4qaCqmYCBuR3ip/CDJYcgcw+8Ip3Dhe8pUpsO5MS2sCTABjcNp059LaJgOAi7UhUpCm8ANAMmZ1BZdgB15jnra69WmHVNlpiGpR2kz3pB2kbco1t0W4MPhztVkNctsNFnvE2G1GVwtNqdNJqHMZzEJMIIEKomT1PhZSTD6hAOUwdRMCR115W26lfh3quVnepA7yAhCRlIBI9nLy57crU8Rw24SBXNVqgGrLoGliQdvH4WDEYIuOYXV08QAIVTh/gzD5Ha02aNZqOV2/cBk/CzxjmD0LyFdQq5dz+6NpA5+HgLIXAuGPfKZrdi1PLzP7Op4pmMyI8R48rHMfwG9pTzJVZlH3divu09RbRSFEkOpGF1QBsiN4p9pR+rr4BRppqT8J+RYVfcB+rKCCMx9rXbnHjzNvnBFyctUFR2RiO6Z59PEGw3ixKqEqWzDzNtbTDiB6wiUIwqrfKgK66R7ptLjGAVrrqsx4eVmb6N7yiUWUmHOviLUuM8U7jKSDOmhsIe41CIgcVW6TKSV67QoJk8hYjeLhebtDMrZT88vfYp9HV4QMZjN18LPXEF8ptd3Dkag+mlgNRzXgAEzuhSJdMfepSFBVJzb+Vra8O1LuVrr7K6/l/Wydh1RhW03J5W0+5sBd3arUMFSAs/pzizXPIEgb381SH4TiVJlY1CSpPtRsfPb0/pa1euMFosTGdSYkERPxBjwtQuyVFdg8NQywtMEbRtl3kEdN9fG1650bpeaisIAXTszoVgCRHWZmLBUaw3cJCopd4kN3vo7Spd9QpIl1QxuSBmmOcwOtswu1elTvUIfsm7p6CdjJ3gwSdJg8rbji+A0HY1leGIIK/dGmWCRMDaOllnhPgK5ULwxvDms6nuU2EKv8X42G34eca6YcRTLsrqTdNeKAoPcuEPr1bulEqARUDHmugaI1mCrZfA8yRoPD30cXe7vWd6pftgoKhYCxq0GdZPgItI2GUlrNWOhYzpp6bGPSOdrVfG1Tn6j9J3sbqJLs1L191SqY99G1xvJkmqhOXMUZROUQN0I90SdbD759Flz7Iqr5VCRJRC0x7RcANM69OURpYuMZnbMOhjfmOVvNXERUBRoPkdvSLCMK+ZPvuqKR6PDXb06i0Rmp0RTQCCc6rrsNO86qx9eds/4uqla/YmQaU5/F2gufgv8ALb9AcKU0u+YIdGgkWDfSJ9G9O/Zrxd4S9RJ/DUjk34WjZh69QvHO1Y0WtyA0VBYnc77Rp6k1XPQMQPyI/WzDhvGVQsqUqVVo5drl05yQogeJaLKS4cVqMlY9l2ZyuGHeBG4jrZ24RyqM6KtKkpH2lTVmJ2IHLn/UDdOGNRxDQY9NVToWmVqa1qRGd1pEZR2hgnkCS3L4mwHD8Pa5L9ap1FzglMrLo2vLnMa2q3LiCq95qUzTGVRlpzrJYSHUzGsqJOpziY2B6reUcUVR5BzK8gatAIPhOh8iLddhBEbSfpr8JJUWEXnWo1VMuZu0ZtQJJGw1OhO86CbDeO8LDqDSrGkUJUmk+VZ374B7zeI12td4i4kRGpIVhXLTPM+B5GJ0+9lYdAVTGcWamwCd7SArHcc1zfmJkRtPtBdUscCXcvhUAZsl27YTWLtRrl3zwEOrEMTpGpKnUbAjXfTVmw36P6KLTN4vC50YsOxUd4SCMzHciNh5cpt5+ju9ipfGZX0FN27N/aVhABAOmgLartPrabie8EQVcyScyxttBnnOunKLZqFCk8FxmAre5wshnEnADijmuj9qiSxQ6MZJJIA0OURpudYHIqyLVulOWCzUImmwOyyQZVhG+3jbUOCazaHMNTGXmNN/Iz+Vg3EvC12a9PK1AK1T9rnHcZjqMkbKdCCZgHbSwVsJDppawqbUtDlmF6rmo7O27Ekx42ePotuKvVNRadR6iAyuaEIOmvcOYiQcpYTpExZDYQY38RZ++jm+QSKlVssQiUz3weZnYCJ3B57Ww4W9UT19Qm1fAtAxjsUK9orUyWzQqgz11DAQYG3Uc7UL9XqoPrFJqeRu6sCGgHnoNQRE67WlxTEwqaTUWmwUZlg6z3gdDBjn0Fq10vSE1EvZYoWIRFHdUr0A2006nUnx9BcBc4r1eBeKRXPVQrWkaTClva0/W1n/AFMXf7OvlqPvmbMZBGkaaCOVhVxp0h2hrmoAJ7Kc0+EeMxa5cruuWa7UhUOv2maY5ctrXHFAVaw3i8Uu85Vo2p0+9722/Mm17BOJPrLuH7qbsegnT89LUeAcNp0qTpeKv1hokltVQ7ZUJ1356TyA5sN7wW7KhcJ9nIMAkb6bAxPjbMHNJ77SCeua9F6hKPEuO0lqfY7DQRz1/P8Axa/g+E/W1+sVDpz9NB+Q3t9xnhi7uoNLN3to5efW0nDmI0aQN2rOywd9gTHPy9LPLnZO7+/NXslXGkNCpmpsfT5GlvuC4JUvhzFjHz7rGOLqFE6I5J22n/Nu4Dx+ldiUq6Ane1vJiRw0VFVMR4WqUBnpkyOlg1CvWrv2bMxA3E/3tofFXEV3FIqjSTppqbZ7gN8WnWzsDE8rDTcSBIjyVJyuHBiPSJ1zAEz/AI0so1b261ezksqmB77Pd84xoUqX2ay7CP0ssYZdwzduUzZtfLwixUjUJM2uqTC1/WpdSMuWoF7p8ANp6x8bK+FYbeazg5HkbONCI21MAj5mzEnE6PVWiFVacgGIE+PjB5eViuL4saNRKVPvSQwjmTtau8DDRrJ165ISoeH7rXS8Ba1MEqJFSTqOp1g+tr2J4ZRNcVCO+TO8CeUjzsyYlVC684/pPxsmYxe+956R5kfoCTbNRe6s7MLWhArd/uzsCynQAzrqOvn86WVK9/CGCQB74/SfK1jijijQCnIYAT0I+ff62SGvJ3za+QtrpOLGw5Umr/UFmIYHl1Pz4i3pbydwT11HLqPCZFlD6z4k6+nutYoXr0+d41E2c2s0oCnu633b8xtv4z+elm3Cr+dpkx79/n/Fstw69nr1jx+d7OWF1jAbT9CYkjw/sfCycTRa5soV44+4Iu96YXzKc6D7RVMdoo2J/h57EjnoLZdimPXZCtNVLAHvGkYG3Vgc/LwjYm2+4ZVDhlYCGBBB1nTUEeX62xXHuCKNCq+UVMiGZZ1VQNTBYqZIg8pi3LaKjZbTAB3Pl7qzG6hu+PZnGUZIAprJmMql2k7aQBPj4WtYGKuRqj9wmaqIWhymUBTHggHOSBPSQd2xC7UyadIZmMwQO7MbFqgLaxqVUetreHcSmrnQUclbJBfOx6KYU/eIOWSTv11sbKozAudJvpxQkKPH8R+s3YH74UVlI8DD6/uljHmell6tfzWpgMe8vP4H9D6EWcMI4dapdgFKqTTIUuTBDlmVtpCtkmI0kWVsV4arUalRSuUKsq0yHG3dI3zQdN+Ri2auKlnRqLq2wrmFX9aRo1lH2hOWozkiV1zAFCNCO7m0NtDo3y431WqJUCxOZX0YR6QesidOmts0xm6dnQQfyjznvfmk/wA1vF5qC7UexK/aVFJcyRExGn6eFjp1n0SeEX9UDmhy02ri91uaZ6VSlWfNlVVeQWgkAsoIAmLZxd+IavbN9YgNUeajFQpB5EgATlJB15SOegCleMqssAho35ROo8dbOVPhBayU5rMbzVpq6kxllgCqn72xAzesRYDWq4h0t1CmVrBdL3EOF9k2dVIpsSI/Cw9pJ8Nx1BHjaLAMQW71lrFczIZTwYbHXmOXjrytsODfR0a9BVrP3GRQ7cyygZHTxAOWecNPtG0uEfRBcqWtd6l4M7T2a+5Tmn+b0sqpSIfLI4+nkra/uwUIxDExWuSN3ySFZu0IJBfNAkADbvDwYWvUKTPdxBRSSGBIEsSFOhPLWfQ2acQ4XuzIKaDIojRZO20kknSxLC8OpU6a0mVXVTK5htFuq3EBrATcrI6nJSa9F3qgPUV2pgnIFAE9TpEE7mbW7rhoqrmqqM4kaREDYLrqI6Wca+E0amYiAzLl11EeUzE+NhT8NssJ2iZVELMTlkkTMdbQYphtMITScPNZxheJfWiKSXimsAsQARoIl3IQJ66DWALFr5eq70lo0Fd0Xd4MMecDpED+lgXDWMXUMVpIAgEswUroD3VYwCza6anYmdzZ/uvEuWgzMuUSMpPidvKBY6b3uYDY+nRld4EkIXw/eKlClU7ZTmywsjUnlHpP5WWsRwqs7GqUaCZ0HL3Wf77ilN7u9dCAw0B6T4+n5WpYJjRvkUi0EfMe6xhxguI9fYKKpwrhqVabFxDIJ8dvk2pXzhrOGeIUSZ+RzsHvl5rJeGFJm3ggTB6zY3imPXo0VkQBoQugGnSzSH5jGnn9lEMwnh7tyeq/nY5hvCqMHzCAok9R+Vl7AMaq06hKgzPIWLcQcWVRIVSpYDNHOPX/ADanZv8AzEcVRQtOHzWquKY9k6CD6Wa8IotQp1KNRYYr3SefKwnhypWZQ6kwAS2ux9Oth9/xmubyrVScoPp8gWt4kxaEJRKrw5QRDUrVSDP3d9eQJietm7hXD6Y7NmYVdJTMO8uWTvOom1PEuHFvKAB8oyyOe+snw1tU+j2mQ8LUFSkA2Q7GDp7J1KnkfXY2y1amem6HXQFMuKt3p+fD87IuN1Y9AdfEGffAj1s74zOWRuP7xZExsSSBqOQ8SfznX8rHgRZCEm4kZPPnv0/xagza/D9LX78NJ8z6Hr89LUDSJ23j5/xY6s5kJXhj5W9Ud/1tEBae70wT0Gmp+NktklCVeu14Ka/Ou/vi2rYJSV7uG7MiRqxYASdAP7/1tm10pqSojdYY+IlhHoJJsw4PfnBWmT3R3YGwgkz421vpucyAUKb73dqrqBQqBTMmJBIPjA6fC2d/SXcqpvFHvlq9JAzKToUc5ZHINKtJ8VEyFB1fCUiPK2f8b4vTqYkbuy96miQw6uJK+EgjT722jBTbmOfmPZmPXfmp5rJ8XuBouKqiFzAwRGU7wR0MHTkQw5Walw3JWSvSIFOtSLRO7oM4gc5ifR7MGNYetVQIFQkaR/7qcxt+1UwfMSLX+F8Fm606dQhgrEI/gZyHwIBZD0zNvobEML2b52sfQjb3E/CEukK1eapZpUDvojKI0gl1AjoMwEWpX25dpcxUrwTTcVKY/e1A2O0nbymxbD8FqpVpIynSnBPKRUzgT6RatxTQYNRoQJzmcu0LB67d6fCPC20ljiGdQEm4uhzXRUqU6QpCUpwapElSQJKzoAD79eRiyhxTw41ar2qsgkQ4B7pI3NM+zr+EkGSeR0d8bv14em31ckFmyI0eyBu7GNFiT5qAJJAKvVvlP6z9XU1BUVR2lUAZc3PtFA7o2mJALRGmueu2m7uPEaX4nrrRW2RcLObxdnRsjoyt+FgQfcbbp9FfDNUXda98VRoOwUg5wBsW1Ay7QImOcQLUsHohaqJeKCuPaQ6FYPNdJGn4SAeYto96vfdk6d33Wx/xX0Xd06ojUDhcL2t7YrkjvAbDYjqPCwPFcTZJ3A9QPHl/a1PHMbFOjnWe0XVdfMH4E/5sn/6lUqS7wvj166QZPwttoYcAy4LO952TG2LmZJIB2218gCPSbcmMjSTHjP8AQ2V2rhjPd84+MaDpaFLz4tHQCPTST6W15WcEgytEueO01E1KsD9ffvb6A15+1X2ToNeQ8jbPLxTDiCdY0IM/0IMWM4bfalFAiyRuCIOhAI5iPKyuxgks1V57QVn2DYZWFBXSslIlWqCVEZVMSz65WkGIHIazZy4bwpq9JQ9dqyITLB+0k8yWzEKNgBvA2mbZQl4qFeyDOUmQgJif4dptqP0PUOxNZazhe3UBFJGpUkgD8TEEwFnnOuluThq0OGVugvddxjr2CYsRw1XCXahCKYao7Np4DUAkwZ25ixHCsEu93aAxNVDsTHu/Le3hMOY1e0qAyTCrr3Ryzf0Fgtam9e+OVbJTDZQ3iNAB4268Tadk9EcQdbiQ701d3EljqASToBI0+NrWE4jSro6FdXG8bfHbrahj9EXkXejTZmOZsxaNAI6chJ99rOCYxSpt9XSnqNCfvH56Woglul+W6oqvgaULuGar7RJyr5EiTJ8x77FK+F0LxTInvbgxt7uVhHHeEQadZBAYgHznw8LG8ExOig7AA5h7bbaga69BB187C8ktzsmUJ4hC8DxBbun1dwMzOQfIAR6GbT8R4jdm+ydB2gHJTvGgBGs+hsI42WglWnUp1AXPeK84UjMVncCfj0Nq2P4mWo30EKKoptlcKA2QyQMwEwVAHlpztRLYNQajbS6E8VfumNPRGTMAcsjPvlUclXfugblZjawrCuPqNzvnZuXamIQlUVVVSBByzJAB9wsicP3O+ZlRMyqRnXNOXcDuwdG7w2IOwNrQwI5wbwe0qjQ00iPDMy+ug8NRbI6rUrNhjYJ1SySV+hcQAYMBBsiYjR7xWQDpEmPAb+XzraTg5L2apepJWBIPIH2e7uBpppysdx/DZhgPf+fl/b36qBFF2QnVRZ3fsP70AbnaNY0kek+sG0N/4Tr06YcroRP6dOse+zJeaQRRUqE9wBZiSfAg6HSee3usz3jGqRu4KDMWWBptGmvj5WfWNxAmVRWLNSOxB9TazRpjTWPI8v8AFil7urM5ga+fzHrb3dcOgagQdZIE+nh6ddLWKMFAV4oprr11G28aT5b9LHcEu0tm88o8OdhV4p5ZIVo8BBPOYGw5667WcOEbiXQVIG+w+fOzKjwxhJQJvwWnK6bGI8LZVx5gYbEKl4oOQ5IzaZx3QFIZN8sDdZGmw3tofFHEAw67hxTerUbuoiAz4sY2AHvMDSZGdXOot9YsBUp1SZkSCD+8h7w5aqWXxFuRRbTqPOc+ihsmTD8MWvTHfQEgEFWzAVBzU6ESJkEAnTSdLG60ZMpcd1DrtLSDP5H32VLq1a6VSKiCoW0MgqxA1J07rHTxNpb9j6VaNT7NsyRBnUyQNdNdDPpbeab3EXkeyXKYLrjC1Ciq0Mfa10Ec/wBbDuIarvSzUwplmBOmYAxsekb2z4X3KSFkT0s/8IYOj00qNUZ5+7yHmbWW06ff4IDJsjNwulIXVAxCFVksYGok6zvBM2Q7phdJCSpGUNJdjIzcz3talQ695tuQFmDE6YvZJWoEVGyhZIBA8hbqvDSVHD52NFAAqxCjzMiZOp5mwNa1pzP1+EJk2CZMCuKG7pU0O7gn3bnUzEyd55bWH4vVJMa77flMdNPfpZhrUezoU6Y5IBMAbDeBp6WUMQqTBJ38dtz+ZH52Rhyajy7zUqWEJfxOqD5Rppp4z4TPnFl6+XzkAdeZ1Mbe7ytdxNjOh3B+fzPwsBvG822VnRYJDRK9tXb5+dLSLWBEGZ5HWRHnvaiKkGRpbkc2y9ojLUVudcggqdfD9fTlYlTvAI1AMaDWNOX5WX6NSdefzFiNNmI028Y/pZ9N6U9qBYH+zT+E/wC+3y/f+qUv/lpfFbdbrcN/9Q9fsuyfCt8vntP6/Cynh3/s/wDyN/ut1ut2sP4T1stLV94b3qfwN/uW1O5f+oVf5rdbrNf43dbKHVEsQ/4cfxp/3WDXL/irx/DU+Bt1usTd/dUlPiz/AIy6fwf/ALHtKf8Ahm/+Ct/vqW63W5R/tq+/2SNynPC//Tk/iT/bYRwd7VTyt1utuo+HrgrC0bhb9tV8m/8AyvYpf/ZPzzt1uthq/wB3JAdUh8V/sW80+DWHUf8Ahk8z/wBlut1uxS0HWyhQ++/tB88rE8R9gfxH9LdbrO3QFS1v+5fgbN3Cf7L1H62+W62TG/1ckKo/SF7dP+H9Tafhf7vpbrdZA/6gQnVe+K/bofxfrZco/s3/AI1/2m3y3Wdhv6R1ulu1SNU9s+dtE+jr9mfM/C323Wqr4HId0KwT23/iNtGunsi3W6ysdsqpqxjW38pshYv+p+Fvlusv/j9ENZAKnte/4WXcU/aP5m3W62zEeFKZqhZ5etvVO3W63N3Tip6f9PhYjR29bdbraKaS9f/Z"/>
          <p:cNvSpPr>
            <a:spLocks noChangeAspect="1" noChangeArrowheads="1"/>
          </p:cNvSpPr>
          <p:nvPr/>
        </p:nvSpPr>
        <p:spPr bwMode="auto">
          <a:xfrm>
            <a:off x="155575" y="-1363663"/>
            <a:ext cx="4562475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s://encrypted-tbn2.gstatic.com/images?q=tbn:ANd9GcSapJVdH4-6kqta_a59GAuHvubP4iGEj4z2LNDbaseRqnCkRN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540000" cy="1905000"/>
          </a:xfrm>
          <a:prstGeom prst="rect">
            <a:avLst/>
          </a:prstGeom>
          <a:noFill/>
        </p:spPr>
      </p:pic>
      <p:pic>
        <p:nvPicPr>
          <p:cNvPr id="15362" name="Picture 2" descr="http://blogs.plos.org/everyone/files/2013/05/Staphylococcus_aureus_VISA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648200"/>
            <a:ext cx="3135086" cy="1828800"/>
          </a:xfrm>
          <a:prstGeom prst="rect">
            <a:avLst/>
          </a:prstGeom>
          <a:noFill/>
        </p:spPr>
      </p:pic>
      <p:pic>
        <p:nvPicPr>
          <p:cNvPr id="15364" name="Picture 4" descr="https://encrypted-tbn2.gstatic.com/images?q=tbn:ANd9GcT7WwDJZavPMcxb28svuGiiaHP7XmGQwYfP4gHHTrKFW__LTh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"/>
            <a:ext cx="4562475" cy="1714500"/>
          </a:xfrm>
          <a:prstGeom prst="rect">
            <a:avLst/>
          </a:prstGeom>
          <a:noFill/>
        </p:spPr>
      </p:pic>
      <p:pic>
        <p:nvPicPr>
          <p:cNvPr id="15366" name="Picture 6" descr="http://www.scimathmn.org/stemtc/sites/default/files/images/frameworks/science/4.4.4.2/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2971800" cy="354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Bacteria may have simple, single stranded </a:t>
            </a:r>
            <a:r>
              <a:rPr lang="en-US" b="1" u="sng" dirty="0"/>
              <a:t>flagella</a:t>
            </a:r>
            <a:r>
              <a:rPr lang="en-US" u="sng" dirty="0"/>
              <a:t> that rotates and allows the </a:t>
            </a:r>
            <a:r>
              <a:rPr lang="en-US" dirty="0"/>
              <a:t>bacteria to move.</a:t>
            </a:r>
          </a:p>
          <a:p>
            <a:pPr lvl="0"/>
            <a:r>
              <a:rPr lang="en-US" dirty="0"/>
              <a:t>Bacteria can cause disease but are also </a:t>
            </a:r>
            <a:r>
              <a:rPr lang="en-US" u="sng" dirty="0"/>
              <a:t>useful</a:t>
            </a:r>
            <a:r>
              <a:rPr lang="en-US" dirty="0"/>
              <a:t> in oxygen and food production, environmental recycling and medicine production.</a:t>
            </a:r>
          </a:p>
          <a:p>
            <a:pPr lvl="0"/>
            <a:r>
              <a:rPr lang="en-US" u="sng" dirty="0"/>
              <a:t>Antibiotics</a:t>
            </a:r>
            <a:r>
              <a:rPr lang="en-US" dirty="0"/>
              <a:t> are chemicals that kill bacterial cells.</a:t>
            </a:r>
          </a:p>
          <a:p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181600"/>
            <a:ext cx="1287573" cy="1192515"/>
          </a:xfrm>
        </p:spPr>
      </p:pic>
      <p:pic>
        <p:nvPicPr>
          <p:cNvPr id="8194" name="Picture 2" descr="http://www.pbs.org/wgbh/nova/assets/img/posters/putting-bacteria-to-work-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848" y="1651428"/>
            <a:ext cx="433666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Examples</a:t>
            </a:r>
            <a:r>
              <a:rPr lang="en-US" dirty="0" smtClean="0"/>
              <a:t>: :Rabies, Lyme Disease and Leprosy.</a:t>
            </a:r>
          </a:p>
          <a:p>
            <a:endParaRPr lang="en-US" dirty="0"/>
          </a:p>
          <a:p>
            <a:r>
              <a:rPr lang="en-US" dirty="0"/>
              <a:t>Treatments: </a:t>
            </a:r>
            <a:r>
              <a:rPr lang="en-US" dirty="0" smtClean="0"/>
              <a:t>antibiotics </a:t>
            </a:r>
            <a:r>
              <a:rPr lang="en-US" dirty="0"/>
              <a:t>such as Penicillin, amoxicillin, or others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upload.wikimedia.org/wikipedia/commons/a/a6/Couple_of_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33600"/>
            <a:ext cx="3333750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Most </a:t>
            </a:r>
            <a:r>
              <a:rPr lang="en-US" dirty="0" err="1"/>
              <a:t>protists</a:t>
            </a:r>
            <a:r>
              <a:rPr lang="en-US" dirty="0"/>
              <a:t> are single celled </a:t>
            </a:r>
            <a:r>
              <a:rPr lang="en-US" u="sng" dirty="0"/>
              <a:t>organisms</a:t>
            </a:r>
            <a:r>
              <a:rPr lang="en-US" dirty="0"/>
              <a:t>, but some are multi cellular.</a:t>
            </a:r>
          </a:p>
          <a:p>
            <a:pPr lvl="0"/>
            <a:r>
              <a:rPr lang="en-US" dirty="0" err="1"/>
              <a:t>Protists</a:t>
            </a:r>
            <a:r>
              <a:rPr lang="en-US" dirty="0"/>
              <a:t> are </a:t>
            </a:r>
            <a:r>
              <a:rPr lang="en-US" b="1" u="sng" dirty="0"/>
              <a:t>eukaryotes</a:t>
            </a:r>
            <a:r>
              <a:rPr lang="en-US" dirty="0"/>
              <a:t>; they have a distinct nucleus containing genetic material.</a:t>
            </a:r>
          </a:p>
          <a:p>
            <a:pPr lvl="0"/>
            <a:r>
              <a:rPr lang="en-US" dirty="0" err="1"/>
              <a:t>Protists</a:t>
            </a:r>
            <a:r>
              <a:rPr lang="en-US" dirty="0"/>
              <a:t> may contain </a:t>
            </a:r>
            <a:r>
              <a:rPr lang="en-US" b="1" u="sng" dirty="0"/>
              <a:t>flagella</a:t>
            </a:r>
            <a:r>
              <a:rPr lang="en-US" dirty="0"/>
              <a:t> or </a:t>
            </a:r>
            <a:r>
              <a:rPr lang="en-US" b="1" u="sng" dirty="0"/>
              <a:t>cilia</a:t>
            </a:r>
            <a:r>
              <a:rPr lang="en-US" dirty="0"/>
              <a:t> that allow the cell to move. Some contain </a:t>
            </a:r>
            <a:r>
              <a:rPr lang="en-US" b="1" u="sng" dirty="0" err="1"/>
              <a:t>pseudopods</a:t>
            </a:r>
            <a:r>
              <a:rPr lang="en-US" dirty="0"/>
              <a:t> which are temporary bulges of the cell used for movement and trap food.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146" name="Picture 2" descr="http://img.docstoccdn.com/thumb/orig/1262551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343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Many </a:t>
            </a:r>
            <a:r>
              <a:rPr lang="en-US" dirty="0" err="1"/>
              <a:t>Protists</a:t>
            </a:r>
            <a:r>
              <a:rPr lang="en-US" dirty="0"/>
              <a:t> are carried by a </a:t>
            </a:r>
            <a:r>
              <a:rPr lang="en-US" u="sng" dirty="0"/>
              <a:t>vecto</a:t>
            </a:r>
            <a:r>
              <a:rPr lang="en-US" dirty="0"/>
              <a:t>r, a carrier of a disease that passes it on to a human host </a:t>
            </a:r>
            <a:r>
              <a:rPr lang="en-US" dirty="0" err="1"/>
              <a:t>ie</a:t>
            </a:r>
            <a:r>
              <a:rPr lang="en-US" dirty="0"/>
              <a:t>. mosquito, tick.</a:t>
            </a:r>
          </a:p>
          <a:p>
            <a:pPr lvl="0"/>
            <a:r>
              <a:rPr lang="en-US" dirty="0"/>
              <a:t>Diseases caused by </a:t>
            </a:r>
            <a:r>
              <a:rPr lang="en-US" dirty="0" err="1"/>
              <a:t>Protists</a:t>
            </a:r>
            <a:r>
              <a:rPr lang="en-US" dirty="0"/>
              <a:t> include: Malaria (</a:t>
            </a:r>
            <a:r>
              <a:rPr lang="en-US" i="1" dirty="0"/>
              <a:t>Plasmodia</a:t>
            </a:r>
            <a:r>
              <a:rPr lang="en-US" dirty="0"/>
              <a:t>)</a:t>
            </a:r>
          </a:p>
          <a:p>
            <a:r>
              <a:rPr lang="en-US" dirty="0"/>
              <a:t>	Amoebic Dysentery (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  <a:r>
              <a:rPr lang="en-US" dirty="0" err="1"/>
              <a:t>Giardiasis</a:t>
            </a:r>
            <a:r>
              <a:rPr lang="en-US" dirty="0"/>
              <a:t> (</a:t>
            </a:r>
            <a:r>
              <a:rPr lang="en-US" i="1" dirty="0" err="1"/>
              <a:t>Giardia</a:t>
            </a:r>
            <a:r>
              <a:rPr lang="en-US" i="1" dirty="0"/>
              <a:t> </a:t>
            </a:r>
            <a:r>
              <a:rPr lang="en-US" i="1" dirty="0" err="1"/>
              <a:t>lamblia</a:t>
            </a:r>
            <a:r>
              <a:rPr lang="en-US" dirty="0"/>
              <a:t>)</a:t>
            </a:r>
          </a:p>
          <a:p>
            <a:r>
              <a:rPr lang="en-US" dirty="0"/>
              <a:t>Treatment of Protozoan infectious: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http://4.bp.blogspot.com/-hAa1QOsLbrI/UnO6rkfcTkI/AAAAAAAADz4/iSUcleMpkVU/s1600/mosqu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26933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Most fungi are </a:t>
            </a:r>
            <a:r>
              <a:rPr lang="en-US" u="sng" dirty="0"/>
              <a:t>eukaryotes</a:t>
            </a:r>
            <a:r>
              <a:rPr lang="en-US" dirty="0"/>
              <a:t>, they have a distinct nucleus.</a:t>
            </a:r>
          </a:p>
          <a:p>
            <a:pPr lvl="0"/>
            <a:r>
              <a:rPr lang="en-US" dirty="0"/>
              <a:t>They obtain energy from their environment, meaning they are </a:t>
            </a:r>
            <a:r>
              <a:rPr lang="en-US" u="sng" dirty="0" err="1"/>
              <a:t>heterotrophes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They live in wet, moist environments.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 descr="http://images.nationalgeographic.com/wpf/media-live/photos/000/626/overrides/holiday-themed-fungus-petri-dishes-white-tree_62642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343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Reproduction: They reproduce through both sexual and asexual reproduction.</a:t>
            </a:r>
            <a:endParaRPr lang="en-US" sz="3200" dirty="0"/>
          </a:p>
          <a:p>
            <a:pPr lvl="1"/>
            <a:r>
              <a:rPr lang="en-US" u="sng" dirty="0"/>
              <a:t>Asexual</a:t>
            </a:r>
            <a:r>
              <a:rPr lang="en-US" dirty="0"/>
              <a:t> reproduction- similar to mitosis and binary fission certain fungi go through </a:t>
            </a:r>
            <a:r>
              <a:rPr lang="en-US" u="sng" dirty="0"/>
              <a:t>budding</a:t>
            </a:r>
            <a:r>
              <a:rPr lang="en-US" dirty="0"/>
              <a:t> or create spores. </a:t>
            </a:r>
            <a:endParaRPr lang="en-US" sz="2800" dirty="0"/>
          </a:p>
          <a:p>
            <a:pPr lvl="1"/>
            <a:r>
              <a:rPr lang="en-US" dirty="0"/>
              <a:t>Sexual reproduction- fungi will </a:t>
            </a:r>
            <a:r>
              <a:rPr lang="en-US" u="sng" dirty="0"/>
              <a:t>exchange</a:t>
            </a:r>
            <a:r>
              <a:rPr lang="en-US" dirty="0"/>
              <a:t> DNA and produce spores with the new DNA.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3074" name="Picture 2" descr="http://www.biologyjunction.com/images/modbudd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1485900" cy="2600325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QEY4Is0Xd-Jc0PIWKVnJPM-h3zOVj4NQ1mSQWsn-qKd2PtcvHq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0"/>
            <a:ext cx="242887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Examples of Fungal infections are ringworm, and Athlete’s foot (</a:t>
            </a:r>
            <a:r>
              <a:rPr lang="en-US" dirty="0" err="1"/>
              <a:t>Tinea</a:t>
            </a:r>
            <a:r>
              <a:rPr lang="en-US" dirty="0"/>
              <a:t>).</a:t>
            </a:r>
          </a:p>
          <a:p>
            <a:pPr lvl="0"/>
            <a:r>
              <a:rPr lang="en-US" dirty="0"/>
              <a:t>Treatments include antifungal medications.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2.gstatic.com/images?q=tbn:ANd9GcSgjwVBSQak9NDDIk6d0I3Sm4XcHvFfNYB3Tz0b2AG9oFV2KItm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067175" cy="2286001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Sv-bXyhLiBg9kr0H7YYgHD_opMrlWiWQDwkY8tKEHT24Fx46sr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5048249"/>
            <a:ext cx="2533650" cy="1809751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TOy8nsoTIOejx2g_18Lx1VA6t23SEPRTxkIkP5zAx50fxX05V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228600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Classwork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2971800"/>
          <a:ext cx="79248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Pathogen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828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page 83 of your notebook: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Using the Cards at your desk classify each microorganism based on their description.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22642"/>
              </p:ext>
            </p:extLst>
          </p:nvPr>
        </p:nvGraphicFramePr>
        <p:xfrm>
          <a:off x="1295400" y="3276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Protist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Viruses are a tiny, </a:t>
            </a:r>
            <a:r>
              <a:rPr lang="en-US" b="1" u="sng" dirty="0"/>
              <a:t>nonliving</a:t>
            </a:r>
            <a:r>
              <a:rPr lang="en-US" dirty="0"/>
              <a:t> particle that enters and then reproduces inside a living cell.</a:t>
            </a:r>
          </a:p>
          <a:p>
            <a:pPr lvl="0"/>
            <a:r>
              <a:rPr lang="en-US" dirty="0"/>
              <a:t>A virus is composed of </a:t>
            </a:r>
            <a:r>
              <a:rPr lang="en-US" u="sng" dirty="0"/>
              <a:t>genetic material </a:t>
            </a:r>
            <a:r>
              <a:rPr lang="en-US" dirty="0"/>
              <a:t>(DNA or RNA) inside a protein coat.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4" name="AutoShape 2" descr="data:image/jpeg;base64,/9j/4AAQSkZJRgABAQAAAQABAAD/2wCEAAkGBxQTEhUTExQWFhQXGSAaGBgYGSAfIRwgGx0gHh4gIB4eHSgiHh0oHR0cITEhJiktLi4uHR8zODMtNygtLisBCgoKDg0OGxAQGywkICYsLDAtLC80Lyw0LCwtLDQsLCwsLCwsLCwvLCwsLC8sLCwsLCwtLCwsLCwsLywsLCwsLP/AABEIALEBHAMBIgACEQEDEQH/xAAcAAACAwEBAQEAAAAAAAAAAAAFBgMEBwACAQj/xABHEAACAQEGAwUEBwcCBAUFAAABAhEDAAQFEiExBkFREyJhcYEykbHwBxQjQlKhwTNicoLR4fEVsjSSosIWJDVDc1OTs8PS/8QAGgEAAgMBAQAAAAAAAAAAAAAAAgMAAQQFBv/EADERAAEDAgQDBwQDAAMAAAAAAAEAAhEDIQQSMUFRkfATIjJhcYGxocHR4RQz8QU0Qv/aAAwDAQACEQMRAD8AsduYzZkK0wO1XKcpP3VHdkCJEbaeNqz1nVFr1EpVBUgKD7QExrpudiZm1m/03lS+XMJeqo0zqGj2p1nQRFh/aXdqrNVSotAg5BEANz0B9PO3rxESOuvhZoVujRakVpsi54L0WDzrO0lhAGo89bdiNzFWgVNDu5WJyswVSTqCBJZttup6WH3VkKMxZjWU/ZK0nSeYIiMu9jN3C6vDgNDvWptJDA6idN+YAJmwvEi6gCyz/QyxelUARxLJEnTwJ9qPvDfY9becHwVpq0KumZAwPIgGM4PPKSCRvAPSx3FKlWjeC60qtagWzMwGaDPtrBJXyaPQ62bsLulJ2p1GUFHUvSWDrnWCUOhAKkyh2NuWzDsc62o+o635phJSBVwKp/pxUoe0p1YK857QpHvf4WrY3gLFkVeSimp5HKWLMfALlJ/jHlbW6uMU0qqq5coXLM6DYCdJ0G82ivl1SpUpKgAIEqI7uWZBJmcoIzZeZy+FmHBAgA8ByEqsyzG9YW91p51qNRy6CDBMxmZgN5gADy8LKuIX5qrSzFoECTr6+JOps48T4Re7xeXVl7OmjEDNuY+9CydRqDAWOYsJTh5DIQ540LMwRAehaYJ0MBSdjMWw1qbnGGCG/PoEYMaqjwvfrzTrqLrValUYxIMCBJ7w1DACTBB8BNtkvXG/1e71K2RbwYVsxOTNLZPw6AQTEbm2JC71ad4Cfs6ocAfuknTUTpruJkdbFeJrxVNOmHdyCWnNIzFQsEjaBJgcpbrYaLgyk+QZUcJIThW+mOqf2V0pqx2zOzDXwAX42IV8UxCowepeaL0ZyVqKLlCmNVBJBM6gNm0I22Fscs6XnG6ypdTmAk5m7xUMQiQXIgmMxMc5O82mHqAy582iOapzeC0Sqbx2Z7NeyV4gbhY2huQYc53A/FpFjlBqlJAXYuoCmnG3l1B6762luuLV71RyU6YdSB5ZepIPNtdCYiJJtLUw+utdK2VFRCoyTMgCNd+XW3ca4amFlIVSvirV0W6in9qO5PgNJ9LQ4fidbDlKMgZTt52sV1QV0qUHLVgxnSIOxBGulq1/xSrVqIa9IZKZ1CD3kzNiLJtFkKq4ZfiLwa9ZSA536Wv3qt9avS1VY01gKCZmBzJtNiN8u94QUaMhQ8sxXaeQjxG9p6uG5qYoUnQlWnOOQI2OnXXTpahFievsqIVgU7yaxqU6ilQoksPbEb5epHwmy9xjilSoveTJOjAiMx6jU8uREjkbHKvb0lpVe0UCn3QV7weCdwNdBofSLBeLrtUIWqAmV+aQZ57wLAQqSZRcg20OheaKpTNIkFgO0ESQQI95J2jYDyKldsraOsH8Q098f0PpZgwu6BSBm32DaT5GYb+U2lJsaqnlMfFFwF5uJZHUNTZayMdRKddRoVYjyNs8fARUvFKtTdB2boHJM5kMdmwOxJBCEzvls+X+50qlNqLapVJV6RkajvA+AJEg8iJ1Ga33hzh6hdkpntGc0wUOcAQGckBxJmAY6GPS2N1ISZFvuNEwOt1ok/ifh169JadIezeV5eylRZB8hJJ8AbSYjwr2tW7giKS56rztHcWmsfwrt0VrOuD32mzMFljBV/w5VJifHWPUWlxasrJ2RYAaZlA7zhtQoPIExNmOogvNtY5BAHkN5/VJtDhvtSjzlpBi4gEliDIYgci+Zjr90cgbALzwctE1KoapeSgzMcgEEnoCddRrOgltABbSMSo1VApoAgIl6o2A/Co8NAPfYNhl3IVxWSKbAgId4IOnLeZLHe0dQY4ZuSEVHCyyP/UXp3gVWUHQ9yfuOCpXTY5SfXWLe75xFWLA02akgUKqKxiOp2ljM5o8ogWI45c7td+7TZS43YAseugJgeB187LNWoDsPUmSbcipnZLZW9uV14XxKhBDAkMDIIOoPWetv0JwlxDWrXcLfafZ11UQ5IiqI3hScrbSIidRvA/PKqSYGpOwtomBreaNE1ryWQbKCApUAasQBMkd0TynwmYbNnshr+FaKt1WuSMhU/p105W8Hhn90/D4WzW7/SneqVQmmqGlsqVMxgdZDjvH8uXieo/TWY79zUt1WqQPcUPxtuH/ACOyyfwymO7V6VQqbvTY5faqFoKgqPvz1J03PvtX7OoA1LtVIpsMxdNB972o9mdYnWbDuDuBL3d6DmsyAvqtGdZIAJZwYHdnQT5izZUuBADArpm7g0WGIAmImAG38Olt9DEBzAT9evwtpahdPOzhgKIYgCjE6kknSDuDuD4WrYhjNK501Ofs3Mo1PKSM2UFm0Bg6iDzizNdbmkMmY5dDSYnvIQI0+PjNlviTDKq1atXPUqqaZYUkhWTLDGIBLagxJ1zRGk2p9We6OuvlSEp4bxVTqvlCS4OhytO+4Kh49RbQLyteo65WDMNmEdzTWWHd8J5xtZOuFYj9oOyDahUIzHn0Pie4Tz1G1m27X5uwFQViqyEVRMg8jmmXkTJiNPC10y6LkE+kdfRQhB8YxylTvNPNdlBpz2iiIYkbiBB66ixYXCvUYXkDKtU5oTvFBGmhGuw2tXxjCKJamzh3qyDVMzIO4nadoA5edrd9uwpZShqCjAgAnuA6MYPsgWcDpl/P35IYQfi2pWQTTWpWkaqCqldvaZwWaTyURpytmjcQ1qbstamGQnWm0iImCG3nUjmPCzrxbjdO718jIXpiAlYhXnujRtFIA5cyIIMWVsXxVagmnUEdGmP0ZfWfO3OxD5u15BG36t90QHkhmP0DU/8AMrqpCz4CAqn8sp6MD1FqOFUBXr06dRyFJiSddJIUToCToPE2auALq95rm7ZUIKlxzXLIVwfAgz4FRzNtBuf0RXGk5ao1WsOSEwo8yoDH3i2F7A8h431Hn+0cxZZNxHhVOlTVgrU2LFQjEmQBq2o0IMDxnwtZ4lw51u1FmQgIQrSIgtRpQD01R7foEXe7oFApU+4IQlR3QABoSJ5D3WrLff8AzBU0wtLLq2Uak67xr0+NtHYZ8+URI+EExCxbhHixqa1AzqpOVUGUaDnGUF25ADYTpbRBVrVa6tnQKoCFmMB2GpEb84mx/FOE7heCHagi1AQwqU4RgRsTGjeoNlr/AMHXmg4btfrFIVM4Ld3IBEDIDHXVYUak7ZS7DVnN7r+fXwge2bhSU8PUXhqjOUqs5ZFGgifxbeYt5qVKtSpUo1EQU1bM5Hdkk82JiPCw7A8TorUKoRViocxYSq6CcsTzYAn93wm16+4hRvFR1ViKTkDNpqyjUqJ1UAGSbb2uBNr+aUQrGHXOiKlahTDZmgyy6r18DodD0k29YNcVRrxR7SQQGzKNRB21jUyNbUKWNXe6stUPnpBMheNCCZXroZ8eenKw6+cQ0Xd6gqomsNBRZXR4IOjarHdBLBtPBbqoE32B65Ksvkmjh5C4NCWKAkgwQyHo0ehHntavj2EEc+6PmbZthnFtem7XstlMZUXwESoJ1IJC+5jysYwT6SLxeS1C8pSZGBJdVKsoGvI5SJgbDztnGNaKgjQ9T7ojROVHqGEIfbbKvXQH0kxHhY/Qo3fJ2emUgaGWE9ZE+8GbL174+rAUuwuSnMgZlZyMv7vIfIt13xCnV794SjTc7rOYj/lIO0fO721u1MXHXollmVNmG3TsgxDs9NlICk5gJ/OLLvE5bOGDyzfdUEe/ra99Udbv2l3NNVbXYqTlPjPxtJh/E6q57WmCeTIgzT+tjAcCXC/0QGDY2VPgS4vVZmzBaakB15tzA/vYZiF+qfWpeM9No7v7u1hN/wAfrLear0S1IOdQP18bN+G4Zdal0VnqBajas8y2bmCvS1B8OJPkNFRbZFMHvtatTjupGhEyx8SToB4xbPuJql+qM4CpTUEZftUbMJM5iW8jptytoVG8KsgVQ2VdYSTHu105WWr+bvBNCnTqseWx9JDR5mLKewGdQPL/ABW0x+1lTcNViT3qRJ3ioCfytFXwMoO/URT0Jj3TE2v8SC9FjNOui807Quo/5QAPKy0RbjVMjTAaff8AwLczMRMqe7VzSqrUQgtTYMp5SpkekizRxRxDRrUClLTO4fKM0iAZzZjHMaLOus2T7dZbarmtLRoUTmBxBOy60tO7swlVYjwBNorHcE4pq3amaaLTILFpYGdQByYdLCwNJ7xhW4mLLbLzizU0AqOWI3PM/lYDfeKy5KBIUmQZ19DaDGKjOSF5D8QAHLcwJP8AX0BYjd6tEAupXMNJET/a3qsjWXhUja4yep+Hw2NjvDN8lmNXvkkQTuI8/kWzmlePGx3AaxLqoPeJEf5sWZtQEKQnHjjCaZRa1FVVmZVqlU5EwGIVdSGhRm0EluVk2/Y6tFqaUmli0Ak8p1afQknoAAdSx0ajVUUitaArd2H0BJECfCdbYBxNi9SpWYOoVkLKdZ1JhjJ8ojkLcqpWNBscvv16K4Wmni2nVFOiUB7Ul1fnoFck/wAUsOUZY1tUxji2pXSuKUI9BypUfe7N4HiMy7RBBVvC2efXct6pHlTyp6RB/wBxt9+uZL3V17tRmDfzE6+BBO/nZX8onXiRzGvMSpCb8MvdO/04qFVCsquG6OSdCB3ToSD7MwYGy9jPBOelV7GgtNqYBpw+rd4Ahsza6EmdNgLIuHYpUu7vlymdGVhKmD0BG3UdTbU/ojvwvleo1ShTmigioB+KQFIM7jMdCB3RpaDEUqrYqDvdacD91IITXwDwuuH3UDRrxUAaq494UH8K/mZPSLuIYvl03PS3niG8NdqRejHP7MiR6dLJP+qswzONTqff8++23CYVpE7IHFMbY0swYmdPnl8drFb5fKYokBxKgEQTuQenn+VstveIEnf87UqN6bNIY+8201KdORCC60jD8Y8e71Aj8rMuH37MND8/DpbLLjf52iRrz090EelmfCL+JHn7iAdes+MdbVXw7XCWqgYS3xrhLXQVaophaGactNQoZmMDNA0E8+Ww3Fs1qYzVLM2bLmj2dAAuwHQCSPUzvb9MVadK80KlOpBp1FKvryI/I855EeFscuf0eUVqZa16DQSAEGUEjYZzIltBGm9uTXbWqGGiAPZMblGqQWvDmmFk5FkDpqQY94mLQW0fG8Qo3e7IhRklXRaAHdIj2mDGR3j7RkmP3bZxbHiKXZOyl0nfyRtMolimLdsACsGZJmeUQojur4SbTcPYyt3LlqeeQI1jUcjvoeca2D2sX27dm+XMG0BldtQD+thFR+bPN1MoiEZxPiVqioKehHtSqmTCjx5hjOntRGlmfgijeszPWqPTQr3dddCNk2E7SYjyslYbfRR70AtyA39W3HkseNp3xS83p1pKx12VTA9egA3O2ltNOtDg9xJPAJbmWgLbrne0vWa7U63sgsyhs7ame806CSIVdh4C1jC8PWlUarPdRIbSe8d48h+ZFkrhe707oqKGyhjmL7GoQCS/hTVZKg+Lc9Wq+3pKoFFTkUOFzyegLk+MkDz0t1GZsuU24gbLK4CZCr9ld617z1EyplgT+Lq1vWNYaEqO1OnlVQu3MkToPOfdazeqVNXotRqgoSQxEEwNQT7m91rtbGaedshDsFUEHTKxAZZ/lcHTTfXSzM+Ugs4aeiDLIgoa63endxV07Z/ZUVMrEj2hBOpA6DmOtlfHr8rqStNnj2oCdqvmGXvDx73kLDK1+TEKfZ10NGqddRAJGmZJjXkRzGmhCtYRhlzvNNmR6kZGVEDAsJYHKQ0hkQgbg9dNCLZH4gkwJIOh4eV0wUgNdQqr3ipVJ7A9qV1KlGDD3d3108rAbxec/tAz/ET8Zs44LjaVA7ZArjvkkaEqrZSSIkASYMaaeNky/KQ7ZjmJM5hsZ1m3Or+EOBmet7rTT1IhQW63W62VOXW63W60UWt4nUyEgqGB3B8CddCCCPDqbU+J+IGvFOlTKhRTECJ10HWzLj+HDMqndh3dN4+YssXzDiDqI+fOLete3tBIUhAbvTswYUgDI2+Vp89edo7rh5Jgc+os34Xw1kTM7AsDqBtHWQdR/awMaKXiUhMlxu63ilFRQVkNG0RttrtbAuJsGqC81nRc6NUZlKa6MxIlR3hoeY99to4j4jW4XSrU0NQHs6a9WZVPuUEn0A52yipiaVyHqZqbtJAzgBo8WUqrbEd0TOpJtyq4ZUJaT6e/Q4KJWpXeo7KQpl3Cg7AsToJOm9iOI8P1lBqDLUBYg9nJynxBAMeI0tcxbHirFEJeCsMWBHdIfYCCQRlJGhgmNYtXv3FDugRadOmN2gZix/nJgeA16k2y5aDQQ4kn77qKj/pNZj7InnLqD7i1tu+hrCOwudRiVL1Hk5dYAEKJ5x3j071sTp47WBkMn/26f/8ANtk+hXiBrxRr0akZ6ZVgQIkNI2GmhHIDcWjDR2mfOFSNcSPIYe71/Wf1tn1/r6wPTyFtAxtNG66keED9f69bZ/jVEq2mx29dvd/W3oaJilZAQgtZjauGNrDqenrb3htNe1XNqs62QQS5UvVzqMpHz+lmDB7wQw13kievLb0NjfECUj2Yu12WpTyjvDNM9NDpYVdrnkqZVkidPy006FspItppaICE04JhqNWdnllbVVnTUnfyjlZD+mzA2p3hayR2Rpr3B90yRIXYAwNue+9tNwajAEcv1H9PzJsvfS9RSqtNajhBuPtUploPMP7QEzy19LcvGTUJbO3GETbLCHckySSeptLcqyo4ZkDrzB+fn87F6vD6z3K6HSe81Pr1So3wswpwFTY01NV0YGmHJQ5W7R1QFDP4mG428tea3DVdQNPRMLgosG4Ea9UQyFKaZgRWae+DMgKNZGgiI03BkWPXj6MKbFCL13hlUg0jlOUbkh5WQPHWLMGOXlbtRWnTLdzuqNAAo22A5addJ1srXfiarOXNKk7eXjvbqNwVPKM2pSDUdNku41wtUu15Pa0wKcjIFIIqToI2iSDoQI15Am0d/vKXTOlNAKz+1zCc41Akc4iCdxAC21dKpvNArkV2UFkzjUMFMRodT7P81sXxivWrkFqOUoDMKZjxJ1PXzLHnbLXp9hIGvXJE05tVdwfEalWs1aq0qgBM7aGVHXLmAY9Qmtjd4xr/AMxSpLMU1Z36lgjNr45iSeXs9LKFC+dmipynOw6x7IP5e/xNpsDvJFSrVbUhCxnmSRPvBIsqnWIAbOpk/PXurczdNOC4oTe61OdEpZV86asD73dj62L0eIkqVMub8K1JEEaZdOUHTveMGCRbOMHvhSozTqUfU9cpPxFpO3dbzNMFmJACxOfMAMsDfNtA62ZTxha0E8b/AChdRBPsnbi+q9ZCEzdqpSp7RIOVWpnKsd3vZpGs9z8UC1whcq18pDtaD5SpRarDKGDcgx0IO3r42dLpwolIKawz1DTZVOYgoSBoYMN3VXUgx2fU2sVMYKplqOGMRIEe/qbaxTLn5mmRw64aJBcAIKRMJ+jC9U6dVHNMO4YDv6DukLPqxmJsMvf0XXimiZg5csAxSHUSTIAXXQAakgEkDSZto6Y6Bzn1/XY2tXfHadV1o5oJ1fkIGseu1gdg4ABFh/qgr31WC8R4Qt3KAFwWBlHEMsc+Wh5acjaTBbmiTUvGVRAC51mCT7RXn3ZgRznYTbdMc4Lut6bt1pot4/GBuepWQpb94g+PKPz5jF8epUOZSmUkBDMrrrM6l53J1noAAML2tpuzR6D8rQ0lwj6rxirUzVY0Z7PSJEawMxAnQFpIHIRapbrdbKTJlOAgL9M0sRud4JU1qXbHTIxAInUKAddRr1OtquJ4Mqav7M6np5/Pw1/PlwqM1Ze8AXYBmbUHMdc07jmbavh+MArTomoyBVyFGJUEKQJIJJWCBrJGpB1i3YwldziYsEYTYnDoOxjpFoDfKKUlQ1uzquxApg6tlBkRyWNZ25WVuJrteOyNKlWqU5PcyuVDGP2bkEDUaqTp6Wt4Lw/VrG61ailXVM5zggyaZpuDO0kI2v4WtofUqZsp8iD5TdSEqfSOjVqqESS1QqOf3UE+vPyHSyvxKAtRaa7IoHrz/SPCLbA2E5qZcCezlxpJDNJVo20UmfdpJsmvwmBXa8P36Ry9in4zlEZuijx3GvUHPicMXE5NyPYAKoSObiVXM+mk+QO3qenIam1SOcaWfrzgbViWqI0Ek01BgsVEsSD7IOgAOoA5E6rHEmHtSKMYyOCUCiAIO3nqJPjbDWw5YMwFlSDW0n6HqbUL1TrtURUqqyFDmkrPtaLlEMoOp2B2shVMOZaIqtoGYACORDQfCcpjrB9SnDtavVIuquEQq0tlBISCzAcyDrpOs8gTZdFoD4eDfSOJ0UX6LxnDsxEaE7H58bZpjlA9q9MjSTBAP5e78xZ74WvhvF3p0g7E0lyO7CGaBAOhIkjczy8bfMcw4aDIIHOP7/Phbt4aoaZ7N6ohZPWux12PiP62jCx/ezzecIDciT5f0/z5WC4jcUpGG59Zn59PdbbkadCgQ26z799xI6HT8tTtY/gl270f33/vHO3zD8MzQ0mDtodt9gNrG0waoUikO+esDl0/rYnOa0QShhM2EUZWfK2CfSri4vGJVSplaUUV/k9r/rLW1DiLierc7g9NabfWlWJjRQZBq+MfGDtNsBJt5zGkh+UpjV8s1YXxJWJo00pk0qZUlMzGIbcagIeh5HWZk2VrTXPMWyK2XP3SSYHrbLTeWmysiVu/EeFfWFV6JDo4lCDoRE77WR6eEOj6qZB+BtDgvFX+n0uyKGsgbuL2hEkaswIkBDm0Ea6HWbMNXja6ii1V7vUYHLCiIAcHdjzBG8aZk627dPFMyjtNQFnLDsmKhiLUaVSu4ZmyswyqTLBTlGghZIA5C2DVL9Wk5qlSTIaWOs7g6/lZv434vr1KqdlUi75ZVVGhOzF9TmP+0EaAzKtjOJmuwYiAohQTJjxMCbc7GVm1HWtGyZTaQqBNpaVaFdfxR+Rm0NruEUqTVIqtCwTvEnkMxBC+cWxtkmAmFUwban9C2CLUq1L7UEikBTpz+Mr3j5hY/wCaeVlahRwzLlZ2GrS/fL/u5YXIRyOZQf01PgW7LRw4m6AVqbMzyXg5oCkEZF2ygRbTRod4XHMJb32RbHr7oRqSASFG5jX0/wA2Vcaw+qKQrxFMgaEiRPhz921uxi9PoTo4+O9gOMY7WqUxRZu6sx4+du6W9k0ALD4iqj34zuZ+eliGG3slgRqfLXfSyyGNmjgy806VXPWjIBsRMnlp1sqnVJKt7BCfsFxE5Z1/vrH6WzXj3DaFa8PeoekrwGByqDUG5DHmREiJ3PO2gXWqtWoKiSqgFQgiNTv8i1b6Vbpd2uNLt3NPLVlMu5JUz90zvNkYtrIktvyhXRLpsVmWH4tdKVPs1ZgJJqAqWFZSIyzA8QAVAEzvNk6xyjcLo1RQK7ZSdiMv/W0KvmRFqWM3VKdTLTJIiYJDFTroWXQ7Tp1jlbl1cxaJi3BbGQDabqe7UrtUMMWot7x+f65R42Mf+Eb13atCqtWAMjBoPgBPdjlGaLBbnjdZSAXBH78x65dTbQ+E72zKzBkQRmLJTbUgbmaCyP5jpOln0GUqhg/j8/CeIKcbpg+W7FmgTOVG1GWT3T4HfLsDMaG1O6Y2e0RMpVSsKpJ1AMbk+0GBIk6gx5z4VU+sDK2dZMyh7p92noZ57W88UYAKNJX1fs9SYymC3LfUSD77dgFoOR5uUUIh/p1ZRVMsyVFJk6GSIAI3nWwTAbwKV4F3qmAUGU81Yj8tDHusycOYsjUNKwJH4jHvG1lrHsJK1GvbmVkZYO5kSfCBPvFqY4uJY78Soi3FOFrTQtSGoUhYGgnc+J1PvNly4YHTvQu92roCyhnUEkaaQDGoB1Pj3bOgvTCiHpRUkb9P5evjtZJwqtWF97VlJ17x8Oc9BFqa0vplrr+v3CqFFxTg1OmrLVCs5dSqrsMoIEjkoBjL+lq44d7Cp9Z+9lSGYaKBTUHLMySQQdCdY0BLWdcaw271F7V2FMRmE6+O2+3KwuniFK8sUOlKjTgvEljsNOn9LVkZUh0X3tw4dFVCR6+JXh79TC1XppQAqN2fdiYb7u5YFRrMa9DZ/pfSjdC/YXqUqAd6oBKA9Dlkg9YBA1GkWW8RIq1X+q0+9GZm0BY01hRPLeJJMTpFkinw0UYNXddGllXXaWInQTlDHSdt7Y69J7fCJJMzwGwQrc8OrUryzqk90weY6b9LesZwNOxMgMFYMNNuXLwPwtgvEuK1O1VFdlNKSxUx9o3tHQ6ECE/lPWzd9HnEF6KVmvFatVoxlVWqFiSB3guYkiA6EnytG4gur5GaT8Klr13w5MqnQLlHwHM62S+MPpOu9zzUbqBWrrKk/cQjeT98g8hp48rL+N4q7AslSoFJzJTqGcuSAwU811UxGne3m2eYjhNY1azJSqMoYksqMQAe8JMaGCN7KxYe0a/pQIvh3G1ZnIvbNXRmzZmPeQnmh2C/ubdI1BZrzwVd6rVTRpmmAR2ZL915II0I0kTEHmdNrZldAMwlsvjbYOF7wKl2ASoarUj9mzggBm3CkABoA03M2vBEVRkqX4eSF1ksY3wU1NSUUsSdI1jeZI0073/T42SL9dDSbKYkb+Ft0Kl1q55yHQLGWIGuRsx0zEgQZ0BHQY7xLkFQqlJqYn70T7wSDz52mOw7WDMFGlCHqsQASSBsCdvLpa1fr9UqRm0UADKJA02MT/jQCAALVBTMTGli+F3IsURhIf2GGoJ5ofHoNwYPO3PYHOsiKr0S700T/wBsNB02JnKSf5j8xaOpcm7JXA/dPnmMWYcBws07w9Bx3XQlWO3dhgfMb+47GzRV4c+ydAJIcN/1tI/5hbYzCOe2Ttb36+UsvAWaUrsSk9W/JQSTavVp5dDvEnwn+1ngYUtKhmeIVduuuvgQxpk+XnZToXGrWJcDQnVuX9/7iyatAshsXRNdKoW2/wCg+/ipcq93J71Opmj92oB/3K3vtj1PD2qFhSGbLqzEgD0JIB/XltZ04BxCnh9fNJq1nGR0U6Ks6zykEDU6zpl1mw0WODp69lHkRCeuJcP1MWSL5dtdRp8/391tLulNr2z1gUFKcuQEErH4gNm5kbibUMQwCDt+X6GLegD2uAaTdc8ggyFmf1Ug2JXSgZgC2gYdhdBQTVpruNW26Rr7/faa5cOKpzsABvPIDewDIwmVDmKH8O0KwdYTNTHtQQD1572Wvpmq1bw93p0aVRqdMMWhSe+xAgqNQQFETvmMc7PWLcYXK4UwzvmY+wid5jymJEL4mJ1ibZdiWMms9WujdpTqmXp5yqkgyCP/AKbyNiIaTGsWxYh4rEt0jnyTaTSy6QKiFSVYEEGCDoQRuCOtvNiGOVqlSqatSmaZeIBBGigKN99AP7WH25DhBhbRonLh/h6hW1AqPz1BA3jSBqN56ettKwLhbIo7IohJ17MBB5sSpPpbJsExwBhTdVVPuEHLlbrmgxOxO207SNOwLiJbu2Wt2sj7r9fMCbdrC5HU5pxI8k5sRZeMQw2rdL3FAkKxkAHSCf7flZpxAs11dKklmUzPlIHvsFxvE6qqt7oz2bEjK2sGeUiQP72iwHiSpe6yLU0Uat6W1uBIBMW52VwhvD+BV1lyCF3+fytPxTf6tSkEiADCgfOp+edruK4+90qsit9mSYHKD08LfeGL+leq1StBUbAgRNmbSeFuKkIRgdaqtPvq2Qazr5ctrWMX4pzoKKDKkwep8/OzO+LUir03VYklfDnobK+FYRRvFRmdiigwII+HutYNpcIj36KqESxajTvFCkV0qFQNOcae/SLfeEcJa7s61V7tRYkjQ6z/AFt9xPDhd6BqXeXpo0Q5684HKbDsOx+veXFIMVUkA5dN7DZzYaePtv8ARUmq74NQUszEBWUgyQCDM87Lt8w2kai9kpqqpIZlJCpmIMkxDMAo30AkfetQxzCav1lkVj2WbSNo+dPSxytwk2cICTTCjug6GBJnxJ6/pYIA8btb3QkLEsYwhqdbs1ftix0YbsSYnc6FtAZ1sYfDb5c6LMlSmcnebIZalmhSwJXyUlSY9Jta4xxl6N4FNfapsCx1CysHIo5KNidztoJm5dsTu9e7VlohkrVBlIciFLKdjpIMFc3KdQBrblilRzva1xnaOroUn4beqtW80sztUYsE77E6MYIk6gQT5W0Rr0vZUipf7HusE0mAxBGu5gjzi2W0mem4IlXRpHIqVP5EGzdw5itaqKxqMDkyOFyqBKuAe6oA2b42mAr5SWblUUo3mvnqM+UDMxbKNhJmPKzLgHFVSmygtCKDCjnpOvUQCI5kjpZfxO5GlVdI9kmPKdD6iD62qWxsqPpOU1Wv4bjq3ijUqPLU1ypkB5mcx2MKQgIA8bLmI8OU3dq2eo1LKhQGO0JdnUKzaggdmTmgkyo3mK3Cl5N1u1WqVBFTUBtopZgDp1qNl/zbzVxOqlNrw5+1bKFGUZV3KKFOkKhZtZ1ZZkzPSL2PptNQX1PptzQRwVK9YG1CuVpnOIDAEhWhhMEawRtqIMT5MGDYWASQpCkjtKbDLHQjWARpDKdxzOoT6F2rXhzULjtCdWdoPvPus7cIfWqdVFepTenIzBXJaJ1gBSG0nQiT1Fl4UAnwGOfX1Ucnm54RSlKtQGN0JEENsd4iQToRzPjPuhiQKLT7OXzBe6ASVVpmfL4m3t69OmHJpsLszd5XG2m6qTMT0sLw3ErqyXgAOKrN9kqAkgDVcsbd4a+FuqALkg7de26QVJxBw9RqUeyh2bOCQg0I0IUn7i91e9roD1myrxXSoXemqVHERGSmIH8I1kjrBE82E94/w9ilQ1vtcxJ7u0wVGnd070aWh4t4du14vBrVGRCVAILEHQfhziPnSbIr0naNEk7nr6KNI3WWPjtQH7MLTUbLlU+uqxPiAPzNilTiFRdclMxUYKPZAKsPbYPH3tTMz3j52vYvh1OlpQpUmHJ2Jn3FR7wbKj0GeoFJWSYGug+J9Lcp/a0jBMzb/E4ZXKxw/wAQXi51O0u9QoT7Q3VgOTKdD8ROkW2nhz6Qu2oZ71QyPEjIZzCJzZTqgMGJJ5dRbBqlFgJI0mA3Ix0POxrBL3eKpFIElFUzAA0CkLmaJImAAT08LLw7ofBlXUEiy1PHfpLw8ZqLUa7kQTlCgAxtJaZEwdOtlXH/AKWq9ROyutJaCRGZj2jxtpICrp4E9DZAxEntakiDnaR6m0mGYe9ZoQAxuSYA8yNddrR1ao85Qd7BQMaBJTRSw5sQu4qaCqmYCBuR3ip/CDJYcgcw+8Ip3Dhe8pUpsO5MS2sCTABjcNp059LaJgOAi7UhUpCm8ANAMmZ1BZdgB15jnra69WmHVNlpiGpR2kz3pB2kbco1t0W4MPhztVkNctsNFnvE2G1GVwtNqdNJqHMZzEJMIIEKomT1PhZSTD6hAOUwdRMCR115W26lfh3quVnepA7yAhCRlIBI9nLy57crU8Rw24SBXNVqgGrLoGliQdvH4WDEYIuOYXV08QAIVTh/gzD5Ha02aNZqOV2/cBk/CzxjmD0LyFdQq5dz+6NpA5+HgLIXAuGPfKZrdi1PLzP7Op4pmMyI8R48rHMfwG9pTzJVZlH3divu09RbRSFEkOpGF1QBsiN4p9pR+rr4BRppqT8J+RYVfcB+rKCCMx9rXbnHjzNvnBFyctUFR2RiO6Z59PEGw3ixKqEqWzDzNtbTDiB6wiUIwqrfKgK66R7ptLjGAVrrqsx4eVmb6N7yiUWUmHOviLUuM8U7jKSDOmhsIe41CIgcVW6TKSV67QoJk8hYjeLhebtDMrZT88vfYp9HV4QMZjN18LPXEF8ptd3Dkag+mlgNRzXgAEzuhSJdMfepSFBVJzb+Vra8O1LuVrr7K6/l/Wydh1RhW03J5W0+5sBd3arUMFSAs/pzizXPIEgb381SH4TiVJlY1CSpPtRsfPb0/pa1euMFosTGdSYkERPxBjwtQuyVFdg8NQywtMEbRtl3kEdN9fG1650bpeaisIAXTszoVgCRHWZmLBUaw3cJCopd4kN3vo7Spd9QpIl1QxuSBmmOcwOtswu1elTvUIfsm7p6CdjJ3gwSdJg8rbji+A0HY1leGIIK/dGmWCRMDaOllnhPgK5ULwxvDms6nuU2EKv8X42G34eca6YcRTLsrqTdNeKAoPcuEPr1bulEqARUDHmugaI1mCrZfA8yRoPD30cXe7vWd6pftgoKhYCxq0GdZPgItI2GUlrNWOhYzpp6bGPSOdrVfG1Tn6j9J3sbqJLs1L191SqY99G1xvJkmqhOXMUZROUQN0I90SdbD759Flz7Iqr5VCRJRC0x7RcANM69OURpYuMZnbMOhjfmOVvNXERUBRoPkdvSLCMK+ZPvuqKR6PDXb06i0Rmp0RTQCCc6rrsNO86qx9eds/4uqla/YmQaU5/F2gufgv8ALb9AcKU0u+YIdGgkWDfSJ9G9O/Zrxd4S9RJ/DUjk34WjZh69QvHO1Y0WtyA0VBYnc77Rp6k1XPQMQPyI/WzDhvGVQsqUqVVo5drl05yQogeJaLKS4cVqMlY9l2ZyuGHeBG4jrZ24RyqM6KtKkpH2lTVmJ2IHLn/UDdOGNRxDQY9NVToWmVqa1qRGd1pEZR2hgnkCS3L4mwHD8Pa5L9ap1FzglMrLo2vLnMa2q3LiCq95qUzTGVRlpzrJYSHUzGsqJOpziY2B6reUcUVR5BzK8gatAIPhOh8iLddhBEbSfpr8JJUWEXnWo1VMuZu0ZtQJJGw1OhO86CbDeO8LDqDSrGkUJUmk+VZ374B7zeI12td4i4kRGpIVhXLTPM+B5GJ0+9lYdAVTGcWamwCd7SArHcc1zfmJkRtPtBdUscCXcvhUAZsl27YTWLtRrl3zwEOrEMTpGpKnUbAjXfTVmw36P6KLTN4vC50YsOxUd4SCMzHciNh5cpt5+ju9ipfGZX0FN27N/aVhABAOmgLartPrabie8EQVcyScyxttBnnOunKLZqFCk8FxmAre5wshnEnADijmuj9qiSxQ6MZJJIA0OURpudYHIqyLVulOWCzUImmwOyyQZVhG+3jbUOCazaHMNTGXmNN/Iz+Vg3EvC12a9PK1AK1T9rnHcZjqMkbKdCCZgHbSwVsJDppawqbUtDlmF6rmo7O27Ekx42ePotuKvVNRadR6iAyuaEIOmvcOYiQcpYTpExZDYQY38RZ++jm+QSKlVssQiUz3weZnYCJ3B57Ww4W9UT19Qm1fAtAxjsUK9orUyWzQqgz11DAQYG3Uc7UL9XqoPrFJqeRu6sCGgHnoNQRE67WlxTEwqaTUWmwUZlg6z3gdDBjn0Fq10vSE1EvZYoWIRFHdUr0A2006nUnx9BcBc4r1eBeKRXPVQrWkaTClva0/W1n/AFMXf7OvlqPvmbMZBGkaaCOVhVxp0h2hrmoAJ7Kc0+EeMxa5cruuWa7UhUOv2maY5ctrXHFAVaw3i8Uu85Vo2p0+9722/Mm17BOJPrLuH7qbsegnT89LUeAcNp0qTpeKv1hokltVQ7ZUJ1356TyA5sN7wW7KhcJ9nIMAkb6bAxPjbMHNJ77SCeua9F6hKPEuO0lqfY7DQRz1/P8Axa/g+E/W1+sVDpz9NB+Q3t9xnhi7uoNLN3to5efW0nDmI0aQN2rOywd9gTHPy9LPLnZO7+/NXslXGkNCpmpsfT5GlvuC4JUvhzFjHz7rGOLqFE6I5J22n/Nu4Dx+ldiUq6Ane1vJiRw0VFVMR4WqUBnpkyOlg1CvWrv2bMxA3E/3tofFXEV3FIqjSTppqbZ7gN8WnWzsDE8rDTcSBIjyVJyuHBiPSJ1zAEz/AI0so1b261ezksqmB77Pd84xoUqX2ay7CP0ssYZdwzduUzZtfLwixUjUJM2uqTC1/WpdSMuWoF7p8ANp6x8bK+FYbeazg5HkbONCI21MAj5mzEnE6PVWiFVacgGIE+PjB5eViuL4saNRKVPvSQwjmTtau8DDRrJ165ISoeH7rXS8Ba1MEqJFSTqOp1g+tr2J4ZRNcVCO+TO8CeUjzsyYlVC684/pPxsmYxe+956R5kfoCTbNRe6s7MLWhArd/uzsCynQAzrqOvn86WVK9/CGCQB74/SfK1jijijQCnIYAT0I+ff62SGvJ3za+QtrpOLGw5Umr/UFmIYHl1Pz4i3pbydwT11HLqPCZFlD6z4k6+nutYoXr0+d41E2c2s0oCnu633b8xtv4z+elm3Cr+dpkx79/n/Fstw69nr1jx+d7OWF1jAbT9CYkjw/sfCycTRa5soV44+4Iu96YXzKc6D7RVMdoo2J/h57EjnoLZdimPXZCtNVLAHvGkYG3Vgc/LwjYm2+4ZVDhlYCGBBB1nTUEeX62xXHuCKNCq+UVMiGZZ1VQNTBYqZIg8pi3LaKjZbTAB3Pl7qzG6hu+PZnGUZIAprJmMql2k7aQBPj4WtYGKuRqj9wmaqIWhymUBTHggHOSBPSQd2xC7UyadIZmMwQO7MbFqgLaxqVUetreHcSmrnQUclbJBfOx6KYU/eIOWSTv11sbKozAudJvpxQkKPH8R+s3YH74UVlI8DD6/uljHmell6tfzWpgMe8vP4H9D6EWcMI4dapdgFKqTTIUuTBDlmVtpCtkmI0kWVsV4arUalRSuUKsq0yHG3dI3zQdN+Ri2auKlnRqLq2wrmFX9aRo1lH2hOWozkiV1zAFCNCO7m0NtDo3y431WqJUCxOZX0YR6QesidOmts0xm6dnQQfyjznvfmk/wA1vF5qC7UexK/aVFJcyRExGn6eFjp1n0SeEX9UDmhy02ri91uaZ6VSlWfNlVVeQWgkAsoIAmLZxd+IavbN9YgNUeajFQpB5EgATlJB15SOegCleMqssAho35ROo8dbOVPhBayU5rMbzVpq6kxllgCqn72xAzesRYDWq4h0t1CmVrBdL3EOF9k2dVIpsSI/Cw9pJ8Nx1BHjaLAMQW71lrFczIZTwYbHXmOXjrytsODfR0a9BVrP3GRQ7cyygZHTxAOWecNPtG0uEfRBcqWtd6l4M7T2a+5Tmn+b0sqpSIfLI4+nkra/uwUIxDExWuSN3ySFZu0IJBfNAkADbvDwYWvUKTPdxBRSSGBIEsSFOhPLWfQ2acQ4XuzIKaDIojRZO20kknSxLC8OpU6a0mVXVTK5htFuq3EBrATcrI6nJSa9F3qgPUV2pgnIFAE9TpEE7mbW7rhoqrmqqM4kaREDYLrqI6Wca+E0amYiAzLl11EeUzE+NhT8NssJ2iZVELMTlkkTMdbQYphtMITScPNZxheJfWiKSXimsAsQARoIl3IQJ66DWALFr5eq70lo0Fd0Xd4MMecDpED+lgXDWMXUMVpIAgEswUroD3VYwCza6anYmdzZ/uvEuWgzMuUSMpPidvKBY6b3uYDY+nRld4EkIXw/eKlClU7ZTmywsjUnlHpP5WWsRwqs7GqUaCZ0HL3Wf77ilN7u9dCAw0B6T4+n5WpYJjRvkUi0EfMe6xhxguI9fYKKpwrhqVabFxDIJ8dvk2pXzhrOGeIUSZ+RzsHvl5rJeGFJm3ggTB6zY3imPXo0VkQBoQugGnSzSH5jGnn9lEMwnh7tyeq/nY5hvCqMHzCAok9R+Vl7AMaq06hKgzPIWLcQcWVRIVSpYDNHOPX/ADanZv8AzEcVRQtOHzWquKY9k6CD6Wa8IotQp1KNRYYr3SefKwnhypWZQ6kwAS2ux9Oth9/xmubyrVScoPp8gWt4kxaEJRKrw5QRDUrVSDP3d9eQJietm7hXD6Y7NmYVdJTMO8uWTvOom1PEuHFvKAB8oyyOe+snw1tU+j2mQ8LUFSkA2Q7GDp7J1KnkfXY2y1amem6HXQFMuKt3p+fD87IuN1Y9AdfEGffAj1s74zOWRuP7xZExsSSBqOQ8SfznX8rHgRZCEm4kZPPnv0/xagza/D9LX78NJ8z6Hr89LUDSJ23j5/xY6s5kJXhj5W9Ud/1tEBae70wT0Gmp+NktklCVeu14Ka/Ou/vi2rYJSV7uG7MiRqxYASdAP7/1tm10pqSojdYY+IlhHoJJsw4PfnBWmT3R3YGwgkz421vpucyAUKb73dqrqBQqBTMmJBIPjA6fC2d/SXcqpvFHvlq9JAzKToUc5ZHINKtJ8VEyFB1fCUiPK2f8b4vTqYkbuy96miQw6uJK+EgjT722jBTbmOfmPZmPXfmp5rJ8XuBouKqiFzAwRGU7wR0MHTkQw5Walw3JWSvSIFOtSLRO7oM4gc5ifR7MGNYetVQIFQkaR/7qcxt+1UwfMSLX+F8Fm606dQhgrEI/gZyHwIBZD0zNvobEML2b52sfQjb3E/CEukK1eapZpUDvojKI0gl1AjoMwEWpX25dpcxUrwTTcVKY/e1A2O0nbymxbD8FqpVpIynSnBPKRUzgT6RatxTQYNRoQJzmcu0LB67d6fCPC20ljiGdQEm4uhzXRUqU6QpCUpwapElSQJKzoAD79eRiyhxTw41ar2qsgkQ4B7pI3NM+zr+EkGSeR0d8bv14em31ckFmyI0eyBu7GNFiT5qAJJAKvVvlP6z9XU1BUVR2lUAZc3PtFA7o2mJALRGmueu2m7uPEaX4nrrRW2RcLObxdnRsjoyt+FgQfcbbp9FfDNUXda98VRoOwUg5wBsW1Ay7QImOcQLUsHohaqJeKCuPaQ6FYPNdJGn4SAeYto96vfdk6d33Wx/xX0Xd06ojUDhcL2t7YrkjvAbDYjqPCwPFcTZJ3A9QPHl/a1PHMbFOjnWe0XVdfMH4E/5sn/6lUqS7wvj166QZPwttoYcAy4LO952TG2LmZJIB2218gCPSbcmMjSTHjP8AQ2V2rhjPd84+MaDpaFLz4tHQCPTST6W15WcEgytEueO01E1KsD9ffvb6A15+1X2ToNeQ8jbPLxTDiCdY0IM/0IMWM4bfalFAiyRuCIOhAI5iPKyuxgks1V57QVn2DYZWFBXSslIlWqCVEZVMSz65WkGIHIazZy4bwpq9JQ9dqyITLB+0k8yWzEKNgBvA2mbZQl4qFeyDOUmQgJif4dptqP0PUOxNZazhe3UBFJGpUkgD8TEEwFnnOuluThq0OGVugvddxjr2CYsRw1XCXahCKYao7Np4DUAkwZ25ixHCsEu93aAxNVDsTHu/Le3hMOY1e0qAyTCrr3Ryzf0Fgtam9e+OVbJTDZQ3iNAB4268Tadk9EcQdbiQ701d3EljqASToBI0+NrWE4jSro6FdXG8bfHbrahj9EXkXejTZmOZsxaNAI6chJ99rOCYxSpt9XSnqNCfvH56Woglul+W6oqvgaULuGar7RJyr5EiTJ8x77FK+F0LxTInvbgxt7uVhHHeEQadZBAYgHznw8LG8ExOig7AA5h7bbaga69BB187C8ktzsmUJ4hC8DxBbun1dwMzOQfIAR6GbT8R4jdm+ydB2gHJTvGgBGs+hsI42WglWnUp1AXPeK84UjMVncCfj0Nq2P4mWo30EKKoptlcKA2QyQMwEwVAHlpztRLYNQajbS6E8VfumNPRGTMAcsjPvlUclXfugblZjawrCuPqNzvnZuXamIQlUVVVSBByzJAB9wsicP3O+ZlRMyqRnXNOXcDuwdG7w2IOwNrQwI5wbwe0qjQ00iPDMy+ug8NRbI6rUrNhjYJ1SySV+hcQAYMBBsiYjR7xWQDpEmPAb+XzraTg5L2apepJWBIPIH2e7uBpppysdx/DZhgPf+fl/b36qBFF2QnVRZ3fsP70AbnaNY0kek+sG0N/4Tr06YcroRP6dOse+zJeaQRRUqE9wBZiSfAg6HSee3usz3jGqRu4KDMWWBptGmvj5WfWNxAmVRWLNSOxB9TazRpjTWPI8v8AFil7urM5ga+fzHrb3dcOgagQdZIE+nh6ddLWKMFAV4oprr11G28aT5b9LHcEu0tm88o8OdhV4p5ZIVo8BBPOYGw5667WcOEbiXQVIG+w+fOzKjwxhJQJvwWnK6bGI8LZVx5gYbEKl4oOQ5IzaZx3QFIZN8sDdZGmw3tofFHEAw67hxTerUbuoiAz4sY2AHvMDSZGdXOot9YsBUp1SZkSCD+8h7w5aqWXxFuRRbTqPOc+ihsmTD8MWvTHfQEgEFWzAVBzU6ESJkEAnTSdLG60ZMpcd1DrtLSDP5H32VLq1a6VSKiCoW0MgqxA1J07rHTxNpb9j6VaNT7NsyRBnUyQNdNdDPpbeab3EXkeyXKYLrjC1Ciq0Mfa10Ec/wBbDuIarvSzUwplmBOmYAxsekb2z4X3KSFkT0s/8IYOj00qNUZ5+7yHmbWW06ff4IDJsjNwulIXVAxCFVksYGok6zvBM2Q7phdJCSpGUNJdjIzcz3talQ695tuQFmDE6YvZJWoEVGyhZIBA8hbqvDSVHD52NFAAqxCjzMiZOp5mwNa1pzP1+EJk2CZMCuKG7pU0O7gn3bnUzEyd55bWH4vVJMa77flMdNPfpZhrUezoU6Y5IBMAbDeBp6WUMQqTBJ38dtz+ZH52Rhyajy7zUqWEJfxOqD5Rppp4z4TPnFl6+XzkAdeZ1Mbe7ytdxNjOh3B+fzPwsBvG822VnRYJDRK9tXb5+dLSLWBEGZ5HWRHnvaiKkGRpbkc2y9ojLUVudcggqdfD9fTlYlTvAI1AMaDWNOX5WX6NSdefzFiNNmI028Y/pZ9N6U9qBYH+zT+E/wC+3y/f+qUv/lpfFbdbrcN/9Q9fsuyfCt8vntP6/Cynh3/s/wDyN/ut1ut2sP4T1stLV94b3qfwN/uW1O5f+oVf5rdbrNf43dbKHVEsQ/4cfxp/3WDXL/irx/DU+Bt1usTd/dUlPiz/AIy6fwf/ALHtKf8Ahm/+Ct/vqW63W5R/tq+/2SNynPC//Tk/iT/bYRwd7VTyt1utuo+HrgrC0bhb9tV8m/8AyvYpf/ZPzzt1uthq/wB3JAdUh8V/sW80+DWHUf8Ahk8z/wBlut1uxS0HWyhQ++/tB88rE8R9gfxH9LdbrO3QFS1v+5fgbN3Cf7L1H62+W62TG/1ckKo/SF7dP+H9Tafhf7vpbrdZA/6gQnVe+K/bofxfrZco/s3/AI1/2m3y3Wdhv6R1ulu1SNU9s+dtE+jr9mfM/C323Wqr4HId0KwT23/iNtGunsi3W6ysdsqpqxjW38pshYv+p+Fvlusv/j9ENZAKnte/4WXcU/aP5m3W62zEeFKZqhZ5etvVO3W63N3Tip6f9PhYjR29bdbraKaS9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xQTEhUTExQWFhQXGSAaGBgYGSAfIRwgGx0gHh4gIB4eHSgiHh0oHR0cITEhJiktLi4uHR8zODMtNygtLisBCgoKDg0OGxAQGywkICYsLDAtLC80Lyw0LCwtLDQsLCwsLCwsLCwvLCwsLC8sLCwsLCwtLCwsLCwsLywsLCwsLP/AABEIALEBHAMBIgACEQEDEQH/xAAcAAACAwEBAQEAAAAAAAAAAAAFBgMEBwACAQj/xABHEAACAQEGAwUEBwcCBAUFAAABAhEDAAQFEiExBkFREyJhcYEykbHwBxQjQlKhwTNicoLR4fEVsjSSosIWJDVDc1OTs8PS/8QAGgEAAgMBAQAAAAAAAAAAAAAAAgMAAQQFBv/EADERAAEDAgQDBwQDAAMAAAAAAAEAAhEDIQQSMUFRkfATIjJhcYGxocHR4RQz8QU0Qv/aAAwDAQACEQMRAD8AsduYzZkK0wO1XKcpP3VHdkCJEbaeNqz1nVFr1EpVBUgKD7QExrpudiZm1m/03lS+XMJeqo0zqGj2p1nQRFh/aXdqrNVSotAg5BEANz0B9PO3rxESOuvhZoVujRakVpsi54L0WDzrO0lhAGo89bdiNzFWgVNDu5WJyswVSTqCBJZttup6WH3VkKMxZjWU/ZK0nSeYIiMu9jN3C6vDgNDvWptJDA6idN+YAJmwvEi6gCyz/QyxelUARxLJEnTwJ9qPvDfY9becHwVpq0KumZAwPIgGM4PPKSCRvAPSx3FKlWjeC60qtagWzMwGaDPtrBJXyaPQ62bsLulJ2p1GUFHUvSWDrnWCUOhAKkyh2NuWzDsc62o+o635phJSBVwKp/pxUoe0p1YK857QpHvf4WrY3gLFkVeSimp5HKWLMfALlJ/jHlbW6uMU0qqq5coXLM6DYCdJ0G82ivl1SpUpKgAIEqI7uWZBJmcoIzZeZy+FmHBAgA8ByEqsyzG9YW91p51qNRy6CDBMxmZgN5gADy8LKuIX5qrSzFoECTr6+JOps48T4Re7xeXVl7OmjEDNuY+9CydRqDAWOYsJTh5DIQ540LMwRAehaYJ0MBSdjMWw1qbnGGCG/PoEYMaqjwvfrzTrqLrValUYxIMCBJ7w1DACTBB8BNtkvXG/1e71K2RbwYVsxOTNLZPw6AQTEbm2JC71ad4Cfs6ocAfuknTUTpruJkdbFeJrxVNOmHdyCWnNIzFQsEjaBJgcpbrYaLgyk+QZUcJIThW+mOqf2V0pqx2zOzDXwAX42IV8UxCowepeaL0ZyVqKLlCmNVBJBM6gNm0I22Fscs6XnG6ypdTmAk5m7xUMQiQXIgmMxMc5O82mHqAy582iOapzeC0Sqbx2Z7NeyV4gbhY2huQYc53A/FpFjlBqlJAXYuoCmnG3l1B6762luuLV71RyU6YdSB5ZepIPNtdCYiJJtLUw+utdK2VFRCoyTMgCNd+XW3ca4amFlIVSvirV0W6in9qO5PgNJ9LQ4fidbDlKMgZTt52sV1QV0qUHLVgxnSIOxBGulq1/xSrVqIa9IZKZ1CD3kzNiLJtFkKq4ZfiLwa9ZSA536Wv3qt9avS1VY01gKCZmBzJtNiN8u94QUaMhQ8sxXaeQjxG9p6uG5qYoUnQlWnOOQI2OnXXTpahFievsqIVgU7yaxqU6ilQoksPbEb5epHwmy9xjilSoveTJOjAiMx6jU8uREjkbHKvb0lpVe0UCn3QV7weCdwNdBofSLBeLrtUIWqAmV+aQZ57wLAQqSZRcg20OheaKpTNIkFgO0ESQQI95J2jYDyKldsraOsH8Q098f0PpZgwu6BSBm32DaT5GYb+U2lJsaqnlMfFFwF5uJZHUNTZayMdRKddRoVYjyNs8fARUvFKtTdB2boHJM5kMdmwOxJBCEzvls+X+50qlNqLapVJV6RkajvA+AJEg8iJ1Ga33hzh6hdkpntGc0wUOcAQGckBxJmAY6GPS2N1ISZFvuNEwOt1ok/ifh169JadIezeV5eylRZB8hJJ8AbSYjwr2tW7giKS56rztHcWmsfwrt0VrOuD32mzMFljBV/w5VJifHWPUWlxasrJ2RYAaZlA7zhtQoPIExNmOogvNtY5BAHkN5/VJtDhvtSjzlpBi4gEliDIYgci+Zjr90cgbALzwctE1KoapeSgzMcgEEnoCddRrOgltABbSMSo1VApoAgIl6o2A/Co8NAPfYNhl3IVxWSKbAgId4IOnLeZLHe0dQY4ZuSEVHCyyP/UXp3gVWUHQ9yfuOCpXTY5SfXWLe75xFWLA02akgUKqKxiOp2ljM5o8ogWI45c7td+7TZS43YAseugJgeB187LNWoDsPUmSbcipnZLZW9uV14XxKhBDAkMDIIOoPWetv0JwlxDWrXcLfafZ11UQ5IiqI3hScrbSIidRvA/PKqSYGpOwtomBreaNE1ryWQbKCApUAasQBMkd0TynwmYbNnshr+FaKt1WuSMhU/p105W8Hhn90/D4WzW7/SneqVQmmqGlsqVMxgdZDjvH8uXieo/TWY79zUt1WqQPcUPxtuH/ACOyyfwymO7V6VQqbvTY5faqFoKgqPvz1J03PvtX7OoA1LtVIpsMxdNB972o9mdYnWbDuDuBL3d6DmsyAvqtGdZIAJZwYHdnQT5izZUuBADArpm7g0WGIAmImAG38Olt9DEBzAT9evwtpahdPOzhgKIYgCjE6kknSDuDuD4WrYhjNK501Ofs3Mo1PKSM2UFm0Bg6iDzizNdbmkMmY5dDSYnvIQI0+PjNlviTDKq1atXPUqqaZYUkhWTLDGIBLagxJ1zRGk2p9We6OuvlSEp4bxVTqvlCS4OhytO+4Kh49RbQLyteo65WDMNmEdzTWWHd8J5xtZOuFYj9oOyDahUIzHn0Pie4Tz1G1m27X5uwFQViqyEVRMg8jmmXkTJiNPC10y6LkE+kdfRQhB8YxylTvNPNdlBpz2iiIYkbiBB66ixYXCvUYXkDKtU5oTvFBGmhGuw2tXxjCKJamzh3qyDVMzIO4nadoA5edrd9uwpZShqCjAgAnuA6MYPsgWcDpl/P35IYQfi2pWQTTWpWkaqCqldvaZwWaTyURpytmjcQ1qbstamGQnWm0iImCG3nUjmPCzrxbjdO718jIXpiAlYhXnujRtFIA5cyIIMWVsXxVagmnUEdGmP0ZfWfO3OxD5u15BG36t90QHkhmP0DU/8AMrqpCz4CAqn8sp6MD1FqOFUBXr06dRyFJiSddJIUToCToPE2auALq95rm7ZUIKlxzXLIVwfAgz4FRzNtBuf0RXGk5ao1WsOSEwo8yoDH3i2F7A8h431Hn+0cxZZNxHhVOlTVgrU2LFQjEmQBq2o0IMDxnwtZ4lw51u1FmQgIQrSIgtRpQD01R7foEXe7oFApU+4IQlR3QABoSJ5D3WrLff8AzBU0wtLLq2Uak67xr0+NtHYZ8+URI+EExCxbhHixqa1AzqpOVUGUaDnGUF25ADYTpbRBVrVa6tnQKoCFmMB2GpEb84mx/FOE7heCHagi1AQwqU4RgRsTGjeoNlr/AMHXmg4btfrFIVM4Ld3IBEDIDHXVYUak7ZS7DVnN7r+fXwge2bhSU8PUXhqjOUqs5ZFGgifxbeYt5qVKtSpUo1EQU1bM5Hdkk82JiPCw7A8TorUKoRViocxYSq6CcsTzYAn93wm16+4hRvFR1ViKTkDNpqyjUqJ1UAGSbb2uBNr+aUQrGHXOiKlahTDZmgyy6r18DodD0k29YNcVRrxR7SQQGzKNRB21jUyNbUKWNXe6stUPnpBMheNCCZXroZ8eenKw6+cQ0Xd6gqomsNBRZXR4IOjarHdBLBtPBbqoE32B65Ksvkmjh5C4NCWKAkgwQyHo0ehHntavj2EEc+6PmbZthnFtem7XstlMZUXwESoJ1IJC+5jysYwT6SLxeS1C8pSZGBJdVKsoGvI5SJgbDztnGNaKgjQ9T7ojROVHqGEIfbbKvXQH0kxHhY/Qo3fJ2emUgaGWE9ZE+8GbL174+rAUuwuSnMgZlZyMv7vIfIt13xCnV794SjTc7rOYj/lIO0fO721u1MXHXollmVNmG3TsgxDs9NlICk5gJ/OLLvE5bOGDyzfdUEe/ra99Udbv2l3NNVbXYqTlPjPxtJh/E6q57WmCeTIgzT+tjAcCXC/0QGDY2VPgS4vVZmzBaakB15tzA/vYZiF+qfWpeM9No7v7u1hN/wAfrLear0S1IOdQP18bN+G4Zdal0VnqBajas8y2bmCvS1B8OJPkNFRbZFMHvtatTjupGhEyx8SToB4xbPuJql+qM4CpTUEZftUbMJM5iW8jptytoVG8KsgVQ2VdYSTHu105WWr+bvBNCnTqseWx9JDR5mLKewGdQPL/ABW0x+1lTcNViT3qRJ3ioCfytFXwMoO/URT0Jj3TE2v8SC9FjNOui807Quo/5QAPKy0RbjVMjTAaff8AwLczMRMqe7VzSqrUQgtTYMp5SpkekizRxRxDRrUClLTO4fKM0iAZzZjHMaLOus2T7dZbarmtLRoUTmBxBOy60tO7swlVYjwBNorHcE4pq3amaaLTILFpYGdQByYdLCwNJ7xhW4mLLbLzizU0AqOWI3PM/lYDfeKy5KBIUmQZ19DaDGKjOSF5D8QAHLcwJP8AX0BYjd6tEAupXMNJET/a3qsjWXhUja4yep+Hw2NjvDN8lmNXvkkQTuI8/kWzmlePGx3AaxLqoPeJEf5sWZtQEKQnHjjCaZRa1FVVmZVqlU5EwGIVdSGhRm0EluVk2/Y6tFqaUmli0Ak8p1afQknoAAdSx0ajVUUitaArd2H0BJECfCdbYBxNi9SpWYOoVkLKdZ1JhjJ8ojkLcqpWNBscvv16K4Wmni2nVFOiUB7Ul1fnoFck/wAUsOUZY1tUxji2pXSuKUI9BypUfe7N4HiMy7RBBVvC2efXct6pHlTyp6RB/wBxt9+uZL3V17tRmDfzE6+BBO/nZX8onXiRzGvMSpCb8MvdO/04qFVCsquG6OSdCB3ToSD7MwYGy9jPBOelV7GgtNqYBpw+rd4Ahsza6EmdNgLIuHYpUu7vlymdGVhKmD0BG3UdTbU/ojvwvleo1ShTmigioB+KQFIM7jMdCB3RpaDEUqrYqDvdacD91IITXwDwuuH3UDRrxUAaq494UH8K/mZPSLuIYvl03PS3niG8NdqRejHP7MiR6dLJP+qswzONTqff8++23CYVpE7IHFMbY0swYmdPnl8drFb5fKYokBxKgEQTuQenn+VstveIEnf87UqN6bNIY+8201KdORCC60jD8Y8e71Aj8rMuH37MND8/DpbLLjf52iRrz090EelmfCL+JHn7iAdes+MdbVXw7XCWqgYS3xrhLXQVaophaGactNQoZmMDNA0E8+Ww3Fs1qYzVLM2bLmj2dAAuwHQCSPUzvb9MVadK80KlOpBp1FKvryI/I855EeFscuf0eUVqZa16DQSAEGUEjYZzIltBGm9uTXbWqGGiAPZMblGqQWvDmmFk5FkDpqQY94mLQW0fG8Qo3e7IhRklXRaAHdIj2mDGR3j7RkmP3bZxbHiKXZOyl0nfyRtMolimLdsACsGZJmeUQojur4SbTcPYyt3LlqeeQI1jUcjvoeca2D2sX27dm+XMG0BldtQD+thFR+bPN1MoiEZxPiVqioKehHtSqmTCjx5hjOntRGlmfgijeszPWqPTQr3dddCNk2E7SYjyslYbfRR70AtyA39W3HkseNp3xS83p1pKx12VTA9egA3O2ltNOtDg9xJPAJbmWgLbrne0vWa7U63sgsyhs7ame806CSIVdh4C1jC8PWlUarPdRIbSe8d48h+ZFkrhe707oqKGyhjmL7GoQCS/hTVZKg+Lc9Wq+3pKoFFTkUOFzyegLk+MkDz0t1GZsuU24gbLK4CZCr9ld617z1EyplgT+Lq1vWNYaEqO1OnlVQu3MkToPOfdazeqVNXotRqgoSQxEEwNQT7m91rtbGaedshDsFUEHTKxAZZ/lcHTTfXSzM+Ugs4aeiDLIgoa63endxV07Z/ZUVMrEj2hBOpA6DmOtlfHr8rqStNnj2oCdqvmGXvDx73kLDK1+TEKfZ10NGqddRAJGmZJjXkRzGmhCtYRhlzvNNmR6kZGVEDAsJYHKQ0hkQgbg9dNCLZH4gkwJIOh4eV0wUgNdQqr3ipVJ7A9qV1KlGDD3d3108rAbxec/tAz/ET8Zs44LjaVA7ZArjvkkaEqrZSSIkASYMaaeNky/KQ7ZjmJM5hsZ1m3Or+EOBmet7rTT1IhQW63W62VOXW63W60UWt4nUyEgqGB3B8CddCCCPDqbU+J+IGvFOlTKhRTECJ10HWzLj+HDMqndh3dN4+YssXzDiDqI+fOLete3tBIUhAbvTswYUgDI2+Vp89edo7rh5Jgc+os34Xw1kTM7AsDqBtHWQdR/awMaKXiUhMlxu63ilFRQVkNG0RttrtbAuJsGqC81nRc6NUZlKa6MxIlR3hoeY99to4j4jW4XSrU0NQHs6a9WZVPuUEn0A52yipiaVyHqZqbtJAzgBo8WUqrbEd0TOpJtyq4ZUJaT6e/Q4KJWpXeo7KQpl3Cg7AsToJOm9iOI8P1lBqDLUBYg9nJynxBAMeI0tcxbHirFEJeCsMWBHdIfYCCQRlJGhgmNYtXv3FDugRadOmN2gZix/nJgeA16k2y5aDQQ4kn77qKj/pNZj7InnLqD7i1tu+hrCOwudRiVL1Hk5dYAEKJ5x3j071sTp47WBkMn/26f/8ANtk+hXiBrxRr0akZ6ZVgQIkNI2GmhHIDcWjDR2mfOFSNcSPIYe71/Wf1tn1/r6wPTyFtAxtNG66keED9f69bZ/jVEq2mx29dvd/W3oaJilZAQgtZjauGNrDqenrb3htNe1XNqs62QQS5UvVzqMpHz+lmDB7wQw13kievLb0NjfECUj2Yu12WpTyjvDNM9NDpYVdrnkqZVkidPy006FspItppaICE04JhqNWdnllbVVnTUnfyjlZD+mzA2p3hayR2Rpr3B90yRIXYAwNue+9tNwajAEcv1H9PzJsvfS9RSqtNajhBuPtUploPMP7QEzy19LcvGTUJbO3GETbLCHckySSeptLcqyo4ZkDrzB+fn87F6vD6z3K6HSe81Pr1So3wswpwFTY01NV0YGmHJQ5W7R1QFDP4mG428tea3DVdQNPRMLgosG4Ea9UQyFKaZgRWae+DMgKNZGgiI03BkWPXj6MKbFCL13hlUg0jlOUbkh5WQPHWLMGOXlbtRWnTLdzuqNAAo22A5addJ1srXfiarOXNKk7eXjvbqNwVPKM2pSDUdNku41wtUu15Pa0wKcjIFIIqToI2iSDoQI15Am0d/vKXTOlNAKz+1zCc41Akc4iCdxAC21dKpvNArkV2UFkzjUMFMRodT7P81sXxivWrkFqOUoDMKZjxJ1PXzLHnbLXp9hIGvXJE05tVdwfEalWs1aq0qgBM7aGVHXLmAY9Qmtjd4xr/AMxSpLMU1Z36lgjNr45iSeXs9LKFC+dmipynOw6x7IP5e/xNpsDvJFSrVbUhCxnmSRPvBIsqnWIAbOpk/PXurczdNOC4oTe61OdEpZV86asD73dj62L0eIkqVMub8K1JEEaZdOUHTveMGCRbOMHvhSozTqUfU9cpPxFpO3dbzNMFmJACxOfMAMsDfNtA62ZTxha0E8b/AChdRBPsnbi+q9ZCEzdqpSp7RIOVWpnKsd3vZpGs9z8UC1whcq18pDtaD5SpRarDKGDcgx0IO3r42dLpwolIKawz1DTZVOYgoSBoYMN3VXUgx2fU2sVMYKplqOGMRIEe/qbaxTLn5mmRw64aJBcAIKRMJ+jC9U6dVHNMO4YDv6DukLPqxmJsMvf0XXimiZg5csAxSHUSTIAXXQAakgEkDSZto6Y6Bzn1/XY2tXfHadV1o5oJ1fkIGseu1gdg4ABFh/qgr31WC8R4Qt3KAFwWBlHEMsc+Wh5acjaTBbmiTUvGVRAC51mCT7RXn3ZgRznYTbdMc4Lut6bt1pot4/GBuepWQpb94g+PKPz5jF8epUOZSmUkBDMrrrM6l53J1noAAML2tpuzR6D8rQ0lwj6rxirUzVY0Z7PSJEawMxAnQFpIHIRapbrdbKTJlOAgL9M0sRud4JU1qXbHTIxAInUKAddRr1OtquJ4Mqav7M6np5/Pw1/PlwqM1Ze8AXYBmbUHMdc07jmbavh+MArTomoyBVyFGJUEKQJIJJWCBrJGpB1i3YwldziYsEYTYnDoOxjpFoDfKKUlQ1uzquxApg6tlBkRyWNZ25WVuJrteOyNKlWqU5PcyuVDGP2bkEDUaqTp6Wt4Lw/VrG61ailXVM5zggyaZpuDO0kI2v4WtofUqZsp8iD5TdSEqfSOjVqqESS1QqOf3UE+vPyHSyvxKAtRaa7IoHrz/SPCLbA2E5qZcCezlxpJDNJVo20UmfdpJsmvwmBXa8P36Ry9in4zlEZuijx3GvUHPicMXE5NyPYAKoSObiVXM+mk+QO3qenIam1SOcaWfrzgbViWqI0Ek01BgsVEsSD7IOgAOoA5E6rHEmHtSKMYyOCUCiAIO3nqJPjbDWw5YMwFlSDW0n6HqbUL1TrtURUqqyFDmkrPtaLlEMoOp2B2shVMOZaIqtoGYACORDQfCcpjrB9SnDtavVIuquEQq0tlBISCzAcyDrpOs8gTZdFoD4eDfSOJ0UX6LxnDsxEaE7H58bZpjlA9q9MjSTBAP5e78xZ74WvhvF3p0g7E0lyO7CGaBAOhIkjczy8bfMcw4aDIIHOP7/Phbt4aoaZ7N6ohZPWux12PiP62jCx/ezzecIDciT5f0/z5WC4jcUpGG59Zn59PdbbkadCgQ26z799xI6HT8tTtY/gl270f33/vHO3zD8MzQ0mDtodt9gNrG0waoUikO+esDl0/rYnOa0QShhM2EUZWfK2CfSri4vGJVSplaUUV/k9r/rLW1DiLierc7g9NabfWlWJjRQZBq+MfGDtNsBJt5zGkh+UpjV8s1YXxJWJo00pk0qZUlMzGIbcagIeh5HWZk2VrTXPMWyK2XP3SSYHrbLTeWmysiVu/EeFfWFV6JDo4lCDoRE77WR6eEOj6qZB+BtDgvFX+n0uyKGsgbuL2hEkaswIkBDm0Ea6HWbMNXja6ii1V7vUYHLCiIAcHdjzBG8aZk627dPFMyjtNQFnLDsmKhiLUaVSu4ZmyswyqTLBTlGghZIA5C2DVL9Wk5qlSTIaWOs7g6/lZv434vr1KqdlUi75ZVVGhOzF9TmP+0EaAzKtjOJmuwYiAohQTJjxMCbc7GVm1HWtGyZTaQqBNpaVaFdfxR+Rm0NruEUqTVIqtCwTvEnkMxBC+cWxtkmAmFUwban9C2CLUq1L7UEikBTpz+Mr3j5hY/wCaeVlahRwzLlZ2GrS/fL/u5YXIRyOZQf01PgW7LRw4m6AVqbMzyXg5oCkEZF2ygRbTRod4XHMJb32RbHr7oRqSASFG5jX0/wA2Vcaw+qKQrxFMgaEiRPhz921uxi9PoTo4+O9gOMY7WqUxRZu6sx4+du6W9k0ALD4iqj34zuZ+eliGG3slgRqfLXfSyyGNmjgy806VXPWjIBsRMnlp1sqnVJKt7BCfsFxE5Z1/vrH6WzXj3DaFa8PeoekrwGByqDUG5DHmREiJ3PO2gXWqtWoKiSqgFQgiNTv8i1b6Vbpd2uNLt3NPLVlMu5JUz90zvNkYtrIktvyhXRLpsVmWH4tdKVPs1ZgJJqAqWFZSIyzA8QAVAEzvNk6xyjcLo1RQK7ZSdiMv/W0KvmRFqWM3VKdTLTJIiYJDFTroWXQ7Tp1jlbl1cxaJi3BbGQDabqe7UrtUMMWot7x+f65R42Mf+Eb13atCqtWAMjBoPgBPdjlGaLBbnjdZSAXBH78x65dTbQ+E72zKzBkQRmLJTbUgbmaCyP5jpOln0GUqhg/j8/CeIKcbpg+W7FmgTOVG1GWT3T4HfLsDMaG1O6Y2e0RMpVSsKpJ1AMbk+0GBIk6gx5z4VU+sDK2dZMyh7p92noZ57W88UYAKNJX1fs9SYymC3LfUSD77dgFoOR5uUUIh/p1ZRVMsyVFJk6GSIAI3nWwTAbwKV4F3qmAUGU81Yj8tDHusycOYsjUNKwJH4jHvG1lrHsJK1GvbmVkZYO5kSfCBPvFqY4uJY78Soi3FOFrTQtSGoUhYGgnc+J1PvNly4YHTvQu92roCyhnUEkaaQDGoB1Pj3bOgvTCiHpRUkb9P5evjtZJwqtWF97VlJ17x8Oc9BFqa0vplrr+v3CqFFxTg1OmrLVCs5dSqrsMoIEjkoBjL+lq44d7Cp9Z+9lSGYaKBTUHLMySQQdCdY0BLWdcaw271F7V2FMRmE6+O2+3KwuniFK8sUOlKjTgvEljsNOn9LVkZUh0X3tw4dFVCR6+JXh79TC1XppQAqN2fdiYb7u5YFRrMa9DZ/pfSjdC/YXqUqAd6oBKA9Dlkg9YBA1GkWW8RIq1X+q0+9GZm0BY01hRPLeJJMTpFkinw0UYNXddGllXXaWInQTlDHSdt7Y69J7fCJJMzwGwQrc8OrUryzqk90weY6b9LesZwNOxMgMFYMNNuXLwPwtgvEuK1O1VFdlNKSxUx9o3tHQ6ECE/lPWzd9HnEF6KVmvFatVoxlVWqFiSB3guYkiA6EnytG4gur5GaT8Klr13w5MqnQLlHwHM62S+MPpOu9zzUbqBWrrKk/cQjeT98g8hp48rL+N4q7AslSoFJzJTqGcuSAwU811UxGne3m2eYjhNY1azJSqMoYksqMQAe8JMaGCN7KxYe0a/pQIvh3G1ZnIvbNXRmzZmPeQnmh2C/ubdI1BZrzwVd6rVTRpmmAR2ZL915II0I0kTEHmdNrZldAMwlsvjbYOF7wKl2ASoarUj9mzggBm3CkABoA03M2vBEVRkqX4eSF1ksY3wU1NSUUsSdI1jeZI0073/T42SL9dDSbKYkb+Ft0Kl1q55yHQLGWIGuRsx0zEgQZ0BHQY7xLkFQqlJqYn70T7wSDz52mOw7WDMFGlCHqsQASSBsCdvLpa1fr9UqRm0UADKJA02MT/jQCAALVBTMTGli+F3IsURhIf2GGoJ5ofHoNwYPO3PYHOsiKr0S700T/wBsNB02JnKSf5j8xaOpcm7JXA/dPnmMWYcBws07w9Bx3XQlWO3dhgfMb+47GzRV4c+ydAJIcN/1tI/5hbYzCOe2Ttb36+UsvAWaUrsSk9W/JQSTavVp5dDvEnwn+1ngYUtKhmeIVduuuvgQxpk+XnZToXGrWJcDQnVuX9/7iyatAshsXRNdKoW2/wCg+/ipcq93J71Opmj92oB/3K3vtj1PD2qFhSGbLqzEgD0JIB/XltZ04BxCnh9fNJq1nGR0U6Ks6zykEDU6zpl1mw0WODp69lHkRCeuJcP1MWSL5dtdRp8/391tLulNr2z1gUFKcuQEErH4gNm5kbibUMQwCDt+X6GLegD2uAaTdc8ggyFmf1Ug2JXSgZgC2gYdhdBQTVpruNW26Rr7/faa5cOKpzsABvPIDewDIwmVDmKH8O0KwdYTNTHtQQD1572Wvpmq1bw93p0aVRqdMMWhSe+xAgqNQQFETvmMc7PWLcYXK4UwzvmY+wid5jymJEL4mJ1ibZdiWMms9WujdpTqmXp5yqkgyCP/AKbyNiIaTGsWxYh4rEt0jnyTaTSy6QKiFSVYEEGCDoQRuCOtvNiGOVqlSqatSmaZeIBBGigKN99AP7WH25DhBhbRonLh/h6hW1AqPz1BA3jSBqN56ettKwLhbIo7IohJ17MBB5sSpPpbJsExwBhTdVVPuEHLlbrmgxOxO207SNOwLiJbu2Wt2sj7r9fMCbdrC5HU5pxI8k5sRZeMQw2rdL3FAkKxkAHSCf7flZpxAs11dKklmUzPlIHvsFxvE6qqt7oz2bEjK2sGeUiQP72iwHiSpe6yLU0Uat6W1uBIBMW52VwhvD+BV1lyCF3+fytPxTf6tSkEiADCgfOp+edruK4+90qsit9mSYHKD08LfeGL+leq1StBUbAgRNmbSeFuKkIRgdaqtPvq2Qazr5ctrWMX4pzoKKDKkwep8/OzO+LUir03VYklfDnobK+FYRRvFRmdiigwII+HutYNpcIj36KqESxajTvFCkV0qFQNOcae/SLfeEcJa7s61V7tRYkjQ6z/AFt9xPDhd6BqXeXpo0Q5684HKbDsOx+veXFIMVUkA5dN7DZzYaePtv8ARUmq74NQUszEBWUgyQCDM87Lt8w2kai9kpqqpIZlJCpmIMkxDMAo30AkfetQxzCav1lkVj2WbSNo+dPSxytwk2cICTTCjug6GBJnxJ6/pYIA8btb3QkLEsYwhqdbs1ftix0YbsSYnc6FtAZ1sYfDb5c6LMlSmcnebIZalmhSwJXyUlSY9Jta4xxl6N4FNfapsCx1CysHIo5KNidztoJm5dsTu9e7VlohkrVBlIciFLKdjpIMFc3KdQBrblilRzva1xnaOroUn4beqtW80sztUYsE77E6MYIk6gQT5W0Rr0vZUipf7HusE0mAxBGu5gjzi2W0mem4IlXRpHIqVP5EGzdw5itaqKxqMDkyOFyqBKuAe6oA2b42mAr5SWblUUo3mvnqM+UDMxbKNhJmPKzLgHFVSmygtCKDCjnpOvUQCI5kjpZfxO5GlVdI9kmPKdD6iD62qWxsqPpOU1Wv4bjq3ijUqPLU1ypkB5mcx2MKQgIA8bLmI8OU3dq2eo1LKhQGO0JdnUKzaggdmTmgkyo3mK3Cl5N1u1WqVBFTUBtopZgDp1qNl/zbzVxOqlNrw5+1bKFGUZV3KKFOkKhZtZ1ZZkzPSL2PptNQX1PptzQRwVK9YG1CuVpnOIDAEhWhhMEawRtqIMT5MGDYWASQpCkjtKbDLHQjWARpDKdxzOoT6F2rXhzULjtCdWdoPvPus7cIfWqdVFepTenIzBXJaJ1gBSG0nQiT1Fl4UAnwGOfX1Ucnm54RSlKtQGN0JEENsd4iQToRzPjPuhiQKLT7OXzBe6ASVVpmfL4m3t69OmHJpsLszd5XG2m6qTMT0sLw3ErqyXgAOKrN9kqAkgDVcsbd4a+FuqALkg7de26QVJxBw9RqUeyh2bOCQg0I0IUn7i91e9roD1myrxXSoXemqVHERGSmIH8I1kjrBE82E94/w9ilQ1vtcxJ7u0wVGnd070aWh4t4du14vBrVGRCVAILEHQfhziPnSbIr0naNEk7nr6KNI3WWPjtQH7MLTUbLlU+uqxPiAPzNilTiFRdclMxUYKPZAKsPbYPH3tTMz3j52vYvh1OlpQpUmHJ2Jn3FR7wbKj0GeoFJWSYGug+J9Lcp/a0jBMzb/E4ZXKxw/wAQXi51O0u9QoT7Q3VgOTKdD8ROkW2nhz6Qu2oZ71QyPEjIZzCJzZTqgMGJJ5dRbBqlFgJI0mA3Ix0POxrBL3eKpFIElFUzAA0CkLmaJImAAT08LLw7ofBlXUEiy1PHfpLw8ZqLUa7kQTlCgAxtJaZEwdOtlXH/AKWq9ROyutJaCRGZj2jxtpICrp4E9DZAxEntakiDnaR6m0mGYe9ZoQAxuSYA8yNddrR1ao85Qd7BQMaBJTRSw5sQu4qaCqmYCBuR3ip/CDJYcgcw+8Ip3Dhe8pUpsO5MS2sCTABjcNp059LaJgOAi7UhUpCm8ANAMmZ1BZdgB15jnra69WmHVNlpiGpR2kz3pB2kbco1t0W4MPhztVkNctsNFnvE2G1GVwtNqdNJqHMZzEJMIIEKomT1PhZSTD6hAOUwdRMCR115W26lfh3quVnepA7yAhCRlIBI9nLy57crU8Rw24SBXNVqgGrLoGliQdvH4WDEYIuOYXV08QAIVTh/gzD5Ha02aNZqOV2/cBk/CzxjmD0LyFdQq5dz+6NpA5+HgLIXAuGPfKZrdi1PLzP7Op4pmMyI8R48rHMfwG9pTzJVZlH3divu09RbRSFEkOpGF1QBsiN4p9pR+rr4BRppqT8J+RYVfcB+rKCCMx9rXbnHjzNvnBFyctUFR2RiO6Z59PEGw3ixKqEqWzDzNtbTDiB6wiUIwqrfKgK66R7ptLjGAVrrqsx4eVmb6N7yiUWUmHOviLUuM8U7jKSDOmhsIe41CIgcVW6TKSV67QoJk8hYjeLhebtDMrZT88vfYp9HV4QMZjN18LPXEF8ptd3Dkag+mlgNRzXgAEzuhSJdMfepSFBVJzb+Vra8O1LuVrr7K6/l/Wydh1RhW03J5W0+5sBd3arUMFSAs/pzizXPIEgb381SH4TiVJlY1CSpPtRsfPb0/pa1euMFosTGdSYkERPxBjwtQuyVFdg8NQywtMEbRtl3kEdN9fG1650bpeaisIAXTszoVgCRHWZmLBUaw3cJCopd4kN3vo7Spd9QpIl1QxuSBmmOcwOtswu1elTvUIfsm7p6CdjJ3gwSdJg8rbji+A0HY1leGIIK/dGmWCRMDaOllnhPgK5ULwxvDms6nuU2EKv8X42G34eca6YcRTLsrqTdNeKAoPcuEPr1bulEqARUDHmugaI1mCrZfA8yRoPD30cXe7vWd6pftgoKhYCxq0GdZPgItI2GUlrNWOhYzpp6bGPSOdrVfG1Tn6j9J3sbqJLs1L191SqY99G1xvJkmqhOXMUZROUQN0I90SdbD759Flz7Iqr5VCRJRC0x7RcANM69OURpYuMZnbMOhjfmOVvNXERUBRoPkdvSLCMK+ZPvuqKR6PDXb06i0Rmp0RTQCCc6rrsNO86qx9eds/4uqla/YmQaU5/F2gufgv8ALb9AcKU0u+YIdGgkWDfSJ9G9O/Zrxd4S9RJ/DUjk34WjZh69QvHO1Y0WtyA0VBYnc77Rp6k1XPQMQPyI/WzDhvGVQsqUqVVo5drl05yQogeJaLKS4cVqMlY9l2ZyuGHeBG4jrZ24RyqM6KtKkpH2lTVmJ2IHLn/UDdOGNRxDQY9NVToWmVqa1qRGd1pEZR2hgnkCS3L4mwHD8Pa5L9ap1FzglMrLo2vLnMa2q3LiCq95qUzTGVRlpzrJYSHUzGsqJOpziY2B6reUcUVR5BzK8gatAIPhOh8iLddhBEbSfpr8JJUWEXnWo1VMuZu0ZtQJJGw1OhO86CbDeO8LDqDSrGkUJUmk+VZ374B7zeI12td4i4kRGpIVhXLTPM+B5GJ0+9lYdAVTGcWamwCd7SArHcc1zfmJkRtPtBdUscCXcvhUAZsl27YTWLtRrl3zwEOrEMTpGpKnUbAjXfTVmw36P6KLTN4vC50YsOxUd4SCMzHciNh5cpt5+ju9ipfGZX0FN27N/aVhABAOmgLartPrabie8EQVcyScyxttBnnOunKLZqFCk8FxmAre5wshnEnADijmuj9qiSxQ6MZJJIA0OURpudYHIqyLVulOWCzUImmwOyyQZVhG+3jbUOCazaHMNTGXmNN/Iz+Vg3EvC12a9PK1AK1T9rnHcZjqMkbKdCCZgHbSwVsJDppawqbUtDlmF6rmo7O27Ekx42ePotuKvVNRadR6iAyuaEIOmvcOYiQcpYTpExZDYQY38RZ++jm+QSKlVssQiUz3weZnYCJ3B57Ww4W9UT19Qm1fAtAxjsUK9orUyWzQqgz11DAQYG3Uc7UL9XqoPrFJqeRu6sCGgHnoNQRE67WlxTEwqaTUWmwUZlg6z3gdDBjn0Fq10vSE1EvZYoWIRFHdUr0A2006nUnx9BcBc4r1eBeKRXPVQrWkaTClva0/W1n/AFMXf7OvlqPvmbMZBGkaaCOVhVxp0h2hrmoAJ7Kc0+EeMxa5cruuWa7UhUOv2maY5ctrXHFAVaw3i8Uu85Vo2p0+9722/Mm17BOJPrLuH7qbsegnT89LUeAcNp0qTpeKv1hokltVQ7ZUJ1356TyA5sN7wW7KhcJ9nIMAkb6bAxPjbMHNJ77SCeua9F6hKPEuO0lqfY7DQRz1/P8Axa/g+E/W1+sVDpz9NB+Q3t9xnhi7uoNLN3to5efW0nDmI0aQN2rOywd9gTHPy9LPLnZO7+/NXslXGkNCpmpsfT5GlvuC4JUvhzFjHz7rGOLqFE6I5J22n/Nu4Dx+ldiUq6Ane1vJiRw0VFVMR4WqUBnpkyOlg1CvWrv2bMxA3E/3tofFXEV3FIqjSTppqbZ7gN8WnWzsDE8rDTcSBIjyVJyuHBiPSJ1zAEz/AI0so1b261ezksqmB77Pd84xoUqX2ay7CP0ssYZdwzduUzZtfLwixUjUJM2uqTC1/WpdSMuWoF7p8ANp6x8bK+FYbeazg5HkbONCI21MAj5mzEnE6PVWiFVacgGIE+PjB5eViuL4saNRKVPvSQwjmTtau8DDRrJ165ISoeH7rXS8Ba1MEqJFSTqOp1g+tr2J4ZRNcVCO+TO8CeUjzsyYlVC684/pPxsmYxe+956R5kfoCTbNRe6s7MLWhArd/uzsCynQAzrqOvn86WVK9/CGCQB74/SfK1jijijQCnIYAT0I+ff62SGvJ3za+QtrpOLGw5Umr/UFmIYHl1Pz4i3pbydwT11HLqPCZFlD6z4k6+nutYoXr0+d41E2c2s0oCnu633b8xtv4z+elm3Cr+dpkx79/n/Fstw69nr1jx+d7OWF1jAbT9CYkjw/sfCycTRa5soV44+4Iu96YXzKc6D7RVMdoo2J/h57EjnoLZdimPXZCtNVLAHvGkYG3Vgc/LwjYm2+4ZVDhlYCGBBB1nTUEeX62xXHuCKNCq+UVMiGZZ1VQNTBYqZIg8pi3LaKjZbTAB3Pl7qzG6hu+PZnGUZIAprJmMql2k7aQBPj4WtYGKuRqj9wmaqIWhymUBTHggHOSBPSQd2xC7UyadIZmMwQO7MbFqgLaxqVUetreHcSmrnQUclbJBfOx6KYU/eIOWSTv11sbKozAudJvpxQkKPH8R+s3YH74UVlI8DD6/uljHmell6tfzWpgMe8vP4H9D6EWcMI4dapdgFKqTTIUuTBDlmVtpCtkmI0kWVsV4arUalRSuUKsq0yHG3dI3zQdN+Ri2auKlnRqLq2wrmFX9aRo1lH2hOWozkiV1zAFCNCO7m0NtDo3y431WqJUCxOZX0YR6QesidOmts0xm6dnQQfyjznvfmk/wA1vF5qC7UexK/aVFJcyRExGn6eFjp1n0SeEX9UDmhy02ri91uaZ6VSlWfNlVVeQWgkAsoIAmLZxd+IavbN9YgNUeajFQpB5EgATlJB15SOegCleMqssAho35ROo8dbOVPhBayU5rMbzVpq6kxllgCqn72xAzesRYDWq4h0t1CmVrBdL3EOF9k2dVIpsSI/Cw9pJ8Nx1BHjaLAMQW71lrFczIZTwYbHXmOXjrytsODfR0a9BVrP3GRQ7cyygZHTxAOWecNPtG0uEfRBcqWtd6l4M7T2a+5Tmn+b0sqpSIfLI4+nkra/uwUIxDExWuSN3ySFZu0IJBfNAkADbvDwYWvUKTPdxBRSSGBIEsSFOhPLWfQ2acQ4XuzIKaDIojRZO20kknSxLC8OpU6a0mVXVTK5htFuq3EBrATcrI6nJSa9F3qgPUV2pgnIFAE9TpEE7mbW7rhoqrmqqM4kaREDYLrqI6Wca+E0amYiAzLl11EeUzE+NhT8NssJ2iZVELMTlkkTMdbQYphtMITScPNZxheJfWiKSXimsAsQARoIl3IQJ66DWALFr5eq70lo0Fd0Xd4MMecDpED+lgXDWMXUMVpIAgEswUroD3VYwCza6anYmdzZ/uvEuWgzMuUSMpPidvKBY6b3uYDY+nRld4EkIXw/eKlClU7ZTmywsjUnlHpP5WWsRwqs7GqUaCZ0HL3Wf77ilN7u9dCAw0B6T4+n5WpYJjRvkUi0EfMe6xhxguI9fYKKpwrhqVabFxDIJ8dvk2pXzhrOGeIUSZ+RzsHvl5rJeGFJm3ggTB6zY3imPXo0VkQBoQugGnSzSH5jGnn9lEMwnh7tyeq/nY5hvCqMHzCAok9R+Vl7AMaq06hKgzPIWLcQcWVRIVSpYDNHOPX/ADanZv8AzEcVRQtOHzWquKY9k6CD6Wa8IotQp1KNRYYr3SefKwnhypWZQ6kwAS2ux9Oth9/xmubyrVScoPp8gWt4kxaEJRKrw5QRDUrVSDP3d9eQJietm7hXD6Y7NmYVdJTMO8uWTvOom1PEuHFvKAB8oyyOe+snw1tU+j2mQ8LUFSkA2Q7GDp7J1KnkfXY2y1amem6HXQFMuKt3p+fD87IuN1Y9AdfEGffAj1s74zOWRuP7xZExsSSBqOQ8SfznX8rHgRZCEm4kZPPnv0/xagza/D9LX78NJ8z6Hr89LUDSJ23j5/xY6s5kJXhj5W9Ud/1tEBae70wT0Gmp+NktklCVeu14Ka/Ou/vi2rYJSV7uG7MiRqxYASdAP7/1tm10pqSojdYY+IlhHoJJsw4PfnBWmT3R3YGwgkz421vpucyAUKb73dqrqBQqBTMmJBIPjA6fC2d/SXcqpvFHvlq9JAzKToUc5ZHINKtJ8VEyFB1fCUiPK2f8b4vTqYkbuy96miQw6uJK+EgjT722jBTbmOfmPZmPXfmp5rJ8XuBouKqiFzAwRGU7wR0MHTkQw5Walw3JWSvSIFOtSLRO7oM4gc5ifR7MGNYetVQIFQkaR/7qcxt+1UwfMSLX+F8Fm606dQhgrEI/gZyHwIBZD0zNvobEML2b52sfQjb3E/CEukK1eapZpUDvojKI0gl1AjoMwEWpX25dpcxUrwTTcVKY/e1A2O0nbymxbD8FqpVpIynSnBPKRUzgT6RatxTQYNRoQJzmcu0LB67d6fCPC20ljiGdQEm4uhzXRUqU6QpCUpwapElSQJKzoAD79eRiyhxTw41ar2qsgkQ4B7pI3NM+zr+EkGSeR0d8bv14em31ckFmyI0eyBu7GNFiT5qAJJAKvVvlP6z9XU1BUVR2lUAZc3PtFA7o2mJALRGmueu2m7uPEaX4nrrRW2RcLObxdnRsjoyt+FgQfcbbp9FfDNUXda98VRoOwUg5wBsW1Ay7QImOcQLUsHohaqJeKCuPaQ6FYPNdJGn4SAeYto96vfdk6d33Wx/xX0Xd06ojUDhcL2t7YrkjvAbDYjqPCwPFcTZJ3A9QPHl/a1PHMbFOjnWe0XVdfMH4E/5sn/6lUqS7wvj166QZPwttoYcAy4LO952TG2LmZJIB2218gCPSbcmMjSTHjP8AQ2V2rhjPd84+MaDpaFLz4tHQCPTST6W15WcEgytEueO01E1KsD9ffvb6A15+1X2ToNeQ8jbPLxTDiCdY0IM/0IMWM4bfalFAiyRuCIOhAI5iPKyuxgks1V57QVn2DYZWFBXSslIlWqCVEZVMSz65WkGIHIazZy4bwpq9JQ9dqyITLB+0k8yWzEKNgBvA2mbZQl4qFeyDOUmQgJif4dptqP0PUOxNZazhe3UBFJGpUkgD8TEEwFnnOuluThq0OGVugvddxjr2CYsRw1XCXahCKYao7Np4DUAkwZ25ixHCsEu93aAxNVDsTHu/Le3hMOY1e0qAyTCrr3Ryzf0Fgtam9e+OVbJTDZQ3iNAB4268Tadk9EcQdbiQ701d3EljqASToBI0+NrWE4jSro6FdXG8bfHbrahj9EXkXejTZmOZsxaNAI6chJ99rOCYxSpt9XSnqNCfvH56Woglul+W6oqvgaULuGar7RJyr5EiTJ8x77FK+F0LxTInvbgxt7uVhHHeEQadZBAYgHznw8LG8ExOig7AA5h7bbaga69BB187C8ktzsmUJ4hC8DxBbun1dwMzOQfIAR6GbT8R4jdm+ydB2gHJTvGgBGs+hsI42WglWnUp1AXPeK84UjMVncCfj0Nq2P4mWo30EKKoptlcKA2QyQMwEwVAHlpztRLYNQajbS6E8VfumNPRGTMAcsjPvlUclXfugblZjawrCuPqNzvnZuXamIQlUVVVSBByzJAB9wsicP3O+ZlRMyqRnXNOXcDuwdG7w2IOwNrQwI5wbwe0qjQ00iPDMy+ug8NRbI6rUrNhjYJ1SySV+hcQAYMBBsiYjR7xWQDpEmPAb+XzraTg5L2apepJWBIPIH2e7uBpppysdx/DZhgPf+fl/b36qBFF2QnVRZ3fsP70AbnaNY0kek+sG0N/4Tr06YcroRP6dOse+zJeaQRRUqE9wBZiSfAg6HSee3usz3jGqRu4KDMWWBptGmvj5WfWNxAmVRWLNSOxB9TazRpjTWPI8v8AFil7urM5ga+fzHrb3dcOgagQdZIE+nh6ddLWKMFAV4oprr11G28aT5b9LHcEu0tm88o8OdhV4p5ZIVo8BBPOYGw5667WcOEbiXQVIG+w+fOzKjwxhJQJvwWnK6bGI8LZVx5gYbEKl4oOQ5IzaZx3QFIZN8sDdZGmw3tofFHEAw67hxTerUbuoiAz4sY2AHvMDSZGdXOot9YsBUp1SZkSCD+8h7w5aqWXxFuRRbTqPOc+ihsmTD8MWvTHfQEgEFWzAVBzU6ESJkEAnTSdLG60ZMpcd1DrtLSDP5H32VLq1a6VSKiCoW0MgqxA1J07rHTxNpb9j6VaNT7NsyRBnUyQNdNdDPpbeab3EXkeyXKYLrjC1Ciq0Mfa10Ec/wBbDuIarvSzUwplmBOmYAxsekb2z4X3KSFkT0s/8IYOj00qNUZ5+7yHmbWW06ff4IDJsjNwulIXVAxCFVksYGok6zvBM2Q7phdJCSpGUNJdjIzcz3talQ695tuQFmDE6YvZJWoEVGyhZIBA8hbqvDSVHD52NFAAqxCjzMiZOp5mwNa1pzP1+EJk2CZMCuKG7pU0O7gn3bnUzEyd55bWH4vVJMa77flMdNPfpZhrUezoU6Y5IBMAbDeBp6WUMQqTBJ38dtz+ZH52Rhyajy7zUqWEJfxOqD5Rppp4z4TPnFl6+XzkAdeZ1Mbe7ytdxNjOh3B+fzPwsBvG822VnRYJDRK9tXb5+dLSLWBEGZ5HWRHnvaiKkGRpbkc2y9ojLUVudcggqdfD9fTlYlTvAI1AMaDWNOX5WX6NSdefzFiNNmI028Y/pZ9N6U9qBYH+zT+E/wC+3y/f+qUv/lpfFbdbrcN/9Q9fsuyfCt8vntP6/Cynh3/s/wDyN/ut1ut2sP4T1stLV94b3qfwN/uW1O5f+oVf5rdbrNf43dbKHVEsQ/4cfxp/3WDXL/irx/DU+Bt1usTd/dUlPiz/AIy6fwf/ALHtKf8Ahm/+Ct/vqW63W5R/tq+/2SNynPC//Tk/iT/bYRwd7VTyt1utuo+HrgrC0bhb9tV8m/8AyvYpf/ZPzzt1uthq/wB3JAdUh8V/sW80+DWHUf8Ahk8z/wBlut1uxS0HWyhQ++/tB88rE8R9gfxH9LdbrO3QFS1v+5fgbN3Cf7L1H62+W62TG/1ckKo/SF7dP+H9Tafhf7vpbrdZA/6gQnVe+K/bofxfrZco/s3/AI1/2m3y3Wdhv6R1ulu1SNU9s+dtE+jr9mfM/C323Wqr4HId0KwT23/iNtGunsi3W6ysdsqpqxjW38pshYv+p+Fvlusv/j9ENZAKnte/4WXcU/aP5m3W62zEeFKZqhZ5etvVO3W63N3Tip6f9PhYjR29bdbraKaS9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academic.pgcc.edu/%7Ekroberts/Lecture/Chapter%2013/13-04_SizesOfViruses_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831965" cy="3048000"/>
          </a:xfrm>
          <a:prstGeom prst="rect">
            <a:avLst/>
          </a:prstGeom>
          <a:noFill/>
        </p:spPr>
      </p:pic>
      <p:pic>
        <p:nvPicPr>
          <p:cNvPr id="3" name="Picture 4" descr="https://www.nrc-cnrc.gc.ca/images/education/virus_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953000"/>
            <a:ext cx="19050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islandcrisis.net/wp-content/uploads/2014/03/virus-jo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924800" cy="599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Viruses are specific to certain </a:t>
            </a:r>
            <a:r>
              <a:rPr lang="en-US" u="sng" dirty="0"/>
              <a:t>host</a:t>
            </a:r>
            <a:r>
              <a:rPr lang="en-US" dirty="0"/>
              <a:t> cells.</a:t>
            </a:r>
          </a:p>
          <a:p>
            <a:pPr lvl="0"/>
            <a:r>
              <a:rPr lang="en-US" dirty="0"/>
              <a:t>A </a:t>
            </a:r>
            <a:r>
              <a:rPr lang="en-US" b="1" u="sng" dirty="0" err="1"/>
              <a:t>bacteriaphage</a:t>
            </a:r>
            <a:r>
              <a:rPr lang="en-US" dirty="0"/>
              <a:t> is a virus that infects bacteria.</a:t>
            </a:r>
          </a:p>
          <a:p>
            <a:pPr lvl="0"/>
            <a:r>
              <a:rPr lang="en-US" dirty="0"/>
              <a:t>A virus must infect a </a:t>
            </a:r>
            <a:r>
              <a:rPr lang="en-US" u="sng" dirty="0"/>
              <a:t>host</a:t>
            </a:r>
            <a:r>
              <a:rPr lang="en-US" dirty="0"/>
              <a:t> cell in order to use the cells materials to reproduce more viruses.</a:t>
            </a:r>
          </a:p>
          <a:p>
            <a:pPr lvl="0"/>
            <a:r>
              <a:rPr lang="en-US" dirty="0"/>
              <a:t>Viruses can cause disease.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2290" name="Picture 2" descr="http://pad3.whstatic.com/images/thumb/7/7c/Know-the-Difference-Between-Bacteria-and-Viruses-Step-1Bullet1.jpg/632px-Know-the-Difference-Between-Bacteria-and-Viruses-Step-1Bull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585623" cy="2971800"/>
          </a:xfrm>
          <a:prstGeom prst="rect">
            <a:avLst/>
          </a:prstGeom>
          <a:noFill/>
        </p:spPr>
      </p:pic>
      <p:sp>
        <p:nvSpPr>
          <p:cNvPr id="1026" name="Film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7848599" y="5333999"/>
            <a:ext cx="828675" cy="133191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Active vs. Hidden viruses</a:t>
            </a:r>
            <a:endParaRPr lang="en-US" sz="3200" dirty="0"/>
          </a:p>
          <a:p>
            <a:pPr lvl="1"/>
            <a:r>
              <a:rPr lang="en-US" u="sng" dirty="0"/>
              <a:t>Active</a:t>
            </a:r>
            <a:r>
              <a:rPr lang="en-US" dirty="0"/>
              <a:t> viruses multiply immediately after injecting its genetic material into the host cell. Example- </a:t>
            </a:r>
            <a:r>
              <a:rPr lang="en-US" b="1" dirty="0"/>
              <a:t>Influenza virus</a:t>
            </a:r>
            <a:endParaRPr lang="en-US" sz="2800" dirty="0"/>
          </a:p>
          <a:p>
            <a:pPr lvl="1"/>
            <a:r>
              <a:rPr lang="en-US" u="sng" dirty="0"/>
              <a:t>Hidden</a:t>
            </a:r>
            <a:r>
              <a:rPr lang="en-US" dirty="0"/>
              <a:t> viruses can wait to multiply even after injecting its genetic material into the host. Example-</a:t>
            </a:r>
            <a:r>
              <a:rPr lang="en-US" b="1" dirty="0"/>
              <a:t> Cold Sore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2" descr="http://www.quia.com/files/quia/users/lmcgee/genetics/APchapter18-Viri/phage-lytic-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95800"/>
            <a:ext cx="2209800" cy="2057400"/>
          </a:xfrm>
          <a:prstGeom prst="rect">
            <a:avLst/>
          </a:prstGeom>
          <a:noFill/>
        </p:spPr>
      </p:pic>
      <p:pic>
        <p:nvPicPr>
          <p:cNvPr id="11266" name="Picture 2" descr="http://img.sparknotes.com/figures/2/285caff64361a769a0850014b87c228c/re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Diseases caused by viruses include:</a:t>
            </a:r>
          </a:p>
          <a:p>
            <a:r>
              <a:rPr lang="en-US" dirty="0" smtClean="0"/>
              <a:t>	Influenza, polio, chicken pox, Ebola, and AIDS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Treatments: antiviral medications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encrypted-tbn2.gstatic.com/images?q=tbn:ANd9GcTN1kIT-kBSHPa_b2vWbc0rE-IzoW22zg_TT42gM7JVKZnJM-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2375">
            <a:off x="6373070" y="3706069"/>
            <a:ext cx="2143125" cy="2143125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xITEhQUExQWFhQXGCIbGBgYGCAgIBseHiIfIB8lHx4iHiggICclHyAcITEhJSkrLjIuHiUzODMuNygtLysBCgoKDg0OGxAQGzQmICQ3NDc3NDQsLzA0MjgwLTQsLzQyNzQsLCwvMjc0NDQsLDQ0LCwsLCw0LCw0LywsNCwsLP/AABEIAKMAoAMBEQACEQEDEQH/xAAcAAACAwEBAQEAAAAAAAAAAAAABgQFBwMCAQj/xAA3EAACAQIFAgUBBwMEAwEAAAABAhEDIQAEBRIxBkETIlFhcTIHI0KBkbHBFFKhM9Hh8BZi8UP/xAAaAQACAwEBAAAAAAAAAAAAAAAABAIDBQYB/8QAMxEAAQMDAgMGBgMBAQADAAAAAQACAwQRIRIxBUFREyJhcYHwMpGhscHRI+HxFBUkM0L/2gAMAwEAAhEDEQA/AMNwIRgQjAhGBCMCEYEIwIXulSZjCgsT2Ak48JAyUK51zpTN5SlTq16exKhgXEzEwR8YoiqY5XFrDkL0iyo8MLxGBCk5XT6tRXZEZlQbnIFlHuf4xB0jWkAndCjYmhGBCMCEYEIwIRgQjAhGBCMCEYEIwIRgQjAhOXSnRBzVCvVqM1LYu6mdtjzdgRMGLEe+Ep6vQ9rG5uvcAXK86z0WUp76LbigHiKzgy3fZYcWEG97Ti6J8jjZw32S5qYgbXUfo7IoK7GrIKcCYBN5k/p+uGxCX90pWsqyyMOZm6bs7mhVK0ygdCWanvBIuIPPYXAj2xNlNG3F8+91lmecDXkD3su2S0DL1sswcgos7CFFmKiSoB/6QPTHnYO12AUXcQdGQ44PT1VLR6cyybnZZWnIRrgOVP6G3InFnYA4+auPEJ8Ac1faUtHLBzR3IzqCyEgiSIaOY+OO2IO4c2Qd9VHik9xp8fZVKencvmarOfLUcAoilVS0gyIsIANu5OKHUz4mgDP3T7eJn/8AQ23VyOj8jTpGpWoE1WICIrsAYN/KDPcWxmv/AOrVZpwOdk/HWQvtnKUeoOh2ps5y7+LTWmKnmENB7D+4j4HxbFsVXewkFjeyYFjkJUzeUqUm21EZGiYYQYPthtrg4XBQuOJIRgQjAhGBCMCEYEIwIXbK5ZqjBUEk48c4NFyhbDp2m6dlKCvTVjVqA+Y3ZG/tk8C/+PbGTpqJ3HV8I+qqknaw2G6uK+sLl2q5f6UdNzGeGIAFyPYfPthum4edTZHLJqq/tIyGeVkjpWVd9QElt0SY/M2j1xvtj3ckC17rMti1+a40NPNZy6ErSRJJie8C3uceu0l2CrXSmGOzhdxK0zpPq1vuhXPnNMqVC2p7TyTyZ/LjHLTcHs64OLrVPFm2Nh/aja5Vo11fzqjMxcFQJP7Ei/J9cbtDBLF3RsFzlVUh79em5P55JXyuZoKr06jCohO4Xi3+Tz++HmU7Q4nqvJTUvDSwWIVFnHQ7xuEtcA9j6DFrgGDUU9C140m2yY9F6OrVK6oaq+VTUVuTYCFYT5QZ5kxHGMuvr20zGuc3c9fnyyrqRjK0PazGOmF8r5rZWenWZUKWba87SIBv37DDUbhNGHt2cMLOlo3wO0gXIPzVJp2sN4nlc7i3laYBFpJHvHGFKija8WstdkskAu7Ybpl630MahQDr/r0Q3hhVH3ikjysTH0ACDPc2vjGbG6ikIPwn6eKfpa1tQ0dVk+s6HWy3h+KoAqAlYMyAYP8AnD0UzJL6eScIsqzFq8RgQjAhGBCMCF9VSeBgQrbpaptzCkxtAO6R2xCRmttlXI/Q260rKaezlm/qEZV/ELm47Ke8ASZ/fF8bQ2zGtyudqJt3vxy81Qak9WtvWSTYQbERe/tjR3BAUYBHEQSOq557QKzAOFdYXzbxEkR+Hm3viccrXnBTEdU2I6X9ceCjZbqF6Q8NgIghrXv+fribYwwi5U5OHMlOsHpZMXSvTtfO76gq+GU8wJUsziOALT7Yyq3icdNIGgXJ53sPJMR8Pa9hHLp+V26X0jOVqlMmh92fKN5Bj1kXIj3GJVXFqaFp0uuRsPePqqTwl0gAGLnJGFouf6eyTZZ6YypMhTUCkBgUmPPxuEnvwb2OOcpqqpkqWu7Tvcr7Z5W5fJak3ZU0JIb3Rv4ftfnutCu/1AKSAHF4m24DvEcWx2zw8szyGVSdL293YrS/s01RVNZfNLIZIMDbxYH05xgcRpe2I8EkyoNNsj7T9EDlc1T3SwiqkLYDh7Xv3seRxhjhZfHF2TzgbH8KRrI3yY39+/ml/SMkSviCisQYkWJE/qYvGNHtGZuVn1Bfq0aiVeLV2UYKkO3Cm0iCIj9bYWfAHtJBS7JyJQDsNyp2udG09Qg1cwab0qIWkJDCRJJbuRftB+ZxgydpSHutuCcroaOtZMLErJOqenqmRrCjVZWYoryvENxhunnbM3U1aBFlT4vXi+j3wIXzAhGBC03oTX6VLIVUaiC43bXaDO4CRxabfp7YSkpHSzar4S9RP2YAHNclyieIoo7QCDvKoOCBEiY9YHzjYEQj7wO6w3VDpI9Mg22/KsenaTNVqUFZUUptLRckAniZF+ceSP7N1wLqp7RJEHu8/qo+pCvvAaG8W+8clYA59ObYZ7QNZqGyhBHGTYbjl4395Tamm5ny+N5S1MADksexvxJ74Tp6yHUOz26qqrpHsvq33ss70vTA1asKsh1BZFtDG8c2IjtjXe+7tAT9TVFsLOz2NgT0Tl0h1M4rU/JubZ4cL5QrExJJ5m08Y5rilG3s9W1k5QPeyRzCfi2WrpllRxAIZz5tv4ovuY82v+uOTuXfEt2wGy55WlLgEIKi+apCyPNNhe0wTPt3nEgc3yi2LJT1rovLVtmXqptktFdAof8AuEmIgwwII4HI7bMPEatjjKDcHkb2+XLwSjGRMAhGNI+iQNSyJyihhtQrCnY0hiQYIMD3kY62JrZWXtbzXLtcZJjEXaud+mdlY6bqxzKpEeKVgjtHAE8yecRbZjBYXStRA6OR2o2b7+ik1KL0aoR38QFZI22DniL9gYx4I+1Zd4tdRdKxuYTa1ufzXmpWp1aqVqhUnb5gPpB7n17z2wMiOgNvsh8jm6mgYPNR9R1778OvkprTICiQDbn0nt3xS+k/i0lydgcQdWnN/sUg9e5UrXVy7uaibodixS58oY8gdvbGeyJ0V2Ebel10dNVMqGa2pZxYmEYEIwIRgQmnKpUy9FkdQZvAM3tE+8SMNwxkZKyJXMqJGlptZNGTzAp0UpyGLFWRyI2vF/kC3+cSbEC7U5Z88jnOIaMC9/JQ6lUv98CKdZZYtJ8/Nxa2Lms1DxXg7p0btOPLz6qToeYp1ayCowFNACN08m0QMK8RZJ2FohlOUrGwyB8nNahqvUNPbup7GoFRDmd2+478CI498Z/COGPY4SOJB6JbjNe2YGnaLrEda1FTXLLEQRYevtjpnuDHApqkp3NgDXLSvs1KUsg9etTVh9AIibEyZ5BMj9McnxSKeechjsbp5tRBGbuGSm/Pa1Qo1N9N9sqfEBBILDzKD/aT5r4zjw+bsgXDKmziUDpNLCrVMwWr1CAqoqKS34jIJ/MC3/eVxCdTWDJKZdM0RukJsAkfqbqdkG9mBPEfMgn2taMd1Dw2Fg22z8tlw0FVVVkpINsH6/tZf1HrDVW27jtHK9pxpjS3K3OHUTYW6rZPNRdB1FqbrfmYHoYjCbgcOPNXVtM2RhKZs5nixpFGk/Sx7/PziZ7rbBYsUAaHh48QpOZB30zScAqxJn1MX9zYfoMUyw3GFXC/S12sHw98lK6kKPSpCSoMDf6sCdxi0AWAGKaQGzg5XNNpbsby6+SUtWz9StlmpqoqNu8xIuAJMgeto9b4rqmHSD0WlRxNhnuTYEJHwit5GBCMCE+/ZhpNKqzPtZnUhWMWphuGHqZB59MI1c74yLf6ovY17CHJjzWQojLyCGpqWAEkM7XO4x7CYxp0skjwdXyXO1JEcoDRnr4Lhr1Ci3+iu0BF2ySbRcr38vfDkBcWDXulWv0SeFzfz8fwltszFJwSdxMKR+L+cMx3sfFPtiJlBAxz8EdPZxFLA0y02LE+UNHM+sTb3xU8lhIXtdA51jqt97Jk13w6OWSKo3FmIWfpMC0+wifnF1ObjKy6VrpKg93YC5Wf1nBvf3Pv3xY62nK6doIFlo2japOXp06AJWxCtFm5N+wMDnvhaNjAbjcrlaxj9ZE52vt02+aoqHUrk1S7QxYsfkCBBntfEyw3IWhJw4At0cgnfRetiWooQFVk2EABdpPdbewtjJ/8uONzZIx3vHN17NVTGORkxu3lbkljqHTi1TMvu20kuoC8t/b/AD+eN5riSGjZJ0VU1rYm2u47+XVVmgdKVMyDVJC0gTybwBPpxhKtrSy4ZkrbNSxrtC1rK9G6bQpf1RoFKmwtdy0EixAYlQT/ADjlI6+vqZAwOvnp9/BPVTKdsREmARbf3lZ71rnlAp1aaFXYAuRwLeWR7ngx2x2sYaGrlOFxOkc5jzgbfPKochnjO5fM0T7j1xMuFxzK0p4G20uwEzZZQyorkCfKH5F+QPcTPthKaVsQPVZjInvk7u3T3yXrVvBGYpUVTZC/eQL2aBNuT698VMBbexuDnqph73RF7twbdPdkm6v0zUrZspl1WCtuACVF7DgntOM6peyDJ2XRcPmdLF3jlKmYoMjMjgqykqwPIIMEH4OPQQRcJ5c8eoTvpNE5WlvpuwckMzAkSB2AmSBP74vigbI3vBZE1S902kHC75HVKlRGUUiE2zaeR3v6jnDMUTbmyWqYgHAlyj6HWqV3VZ2hFixv5j74scSwNICnVQxwtLt7n7Kw1XTafheQb1pru3AQZ482GIbEjKSpal/a982Lja31wljTs41NwVXdedvYkcYhJa91tVEDZWWcbeKtDlXrszVWIgFuf97Tb/GJdsAchJCZtO0NiHgrvUfs/NNKYatD1GA4ECRPOIMn7SPwKVPGS2VzSz4RffKs9D6Pmju8aoykEQigwV5+RPxjPdxJsLrOA99Fe9r5n3Yzx/3oljqvQsxklptWCt4ykqwB7cgjsbjnDtPXRVMTnR8sZWi2LS4MdjF7XVWmoVAVIi3H74fdGDYtVZpoyCDzUpdYr1VZA7FmM3M/vxilzmhrs5KoNFBEQ+2AtM0yuuVoUB4asWIDKRElrGfWMZdTSXbrusWnrTJM4W22K8dWa/Wp1mUQU8MJf6JjkDtHbFlHw8Rxh2zvBMGdtVfN/DyWX63nmqbabEEUpVWi5E9/iLfONMsbHGQtajgbHd43dYke/qrvpLT5KkANu8tRSLAdjM++FySTfos3idRa42tkFOWn5ch0Qp9ylSWpuRNoM3n2+cZnEYJJGEwnJVXD6yGN958ne6rvtFzHiZqjUy4BVaUVAg8yGSfPxMg2xXwVj44XB4N7/PyWxXSQPAGoZ2U7pXMlnQ230zulu6zxPA9L9sQ4rB2jLWSFBMIJCScdFjeu5qnVzNarSUpTeozKpiQGMxa2IRNc1ga7cBdKd160HRq2bqilRps55YKLhRyfTBJKyMXebBRN7YC0/OdBZmqHWkRZFDF2jaf7Tb6oA4HfA3itPGznc+7+Sy4qabtLutYLhquiU8lupTUZ9gXzEQSe6wJAm0NJxp0koLDK7CzJi+WoDW23Tlp3RGVOWFRaJoVaRJDK24s0Q24tcieBbjm+MCl4jUGpPe1Dytz6DmtviUTDSm+Eia2BRFGmrFwwljwb3Ij298dRETpBIySsCBvaPe+4xsl7TKZFYFAWhj25ESRGPXvN/VaNS68JD8XCt9RyNVn8nBG54sF9j+WCQasBZ8E8QZ3+WB4phqazVrhVLBzHDEWiLAxcxiLYiyO0aRkYNZkl5e/RSstqRoimtFQlVnjcGsNxA2mbHvfGVV8K7RhfIbrWo+JODgGtwN/FXXW+fomgy1lO+d1iGKyACB6A/GPOD0EtIXSPOCPZP+quv4i2rexkAy05J8tr+9gsy6l6YbLUVrNUB4lDAYT2HZrXtjbZLqBJx+kzR8QbNL2Qb68sdei69GZOHFTcAIJJj6SOP+MUuBkOEvxSoxpIvtjqnTP55XoMyBQ4MzJPEbefUzOJU0cguHuv0WK5sZlYA0jqqWllHz1N6hIRlI8okgi4t3tj1lSe00O+afAbRjud77qgp6OahG4EIDtJPPvhhzr4A2Trq7smnTklcf66rlSiq7eGRe0T/tit8Q06QcqwQRVV3EDUF81bqWvmakmFEQABwL2n+cesjI5KyHh8ULNrlSensyd2wqQpI808AYqkFnY5pSviaBqByL4T9penU3AclaKKjGpUU+XZ+EOvE7QSfnHN1Ve+KTQBqvyP7/adp6ETx6ibH5+/RYbq9VHr1WpgLTLnYAIAWbW+Iw0NlrxgtaA7dal9lmyjSAFVTVdi3hq4Bby923WC/iHvjIrgXk3FgOfv6Ky9rYTzppFcVTTLbtibiblna5PyAJBi0cYSa2zwHeK8lJDCQk7rFg1TMIPMA27dz9UCP5jt+eO2ohpiAPRce1384ffcn9qX0XquZTKvSZ/LQhiCsFiSZUt2txjMqKK1TqbuVqz1kZiA3aovUaUnqI1JhtKmWJtTUlQbckg8412Pfpva5WHTjQ4sO1xbxOVy/wDF0XLI9Is5qAlbQbcsTMXxTBPG8lrsEJuofK2QF1rc/wABckY1iEFI0axhWAMlh32/vBxZJM6JtwMqqKFmu+vUzfbZXVPLZXLB1olWtBn60PEx6NE4KRry68mLckvWvdLYA3B58j75JGz1dlbYreVnJ/8Anxh1zS3DeZWrDG0t1kZAC6ZLqKnTWsdpdjtVVqGbX3GfXEDFYm3JRm4dLK5g1WGSSPounUGt06lJaRPisv8ApuvCnv8A4tgDdLbqNDRyslMvwg7g81704TT+6EeUiJuxtIjEonNxYKucgSfyHn8lN03TWKt4p3CsIAWZJ7e9rYhe3eccFLzVF3jsRlv2V507T8KnmAGioVKqBHlFyT6GfbCjqYumBtsiSsAa3odz+FV00dsqFO1ajuTDeg9JPoMNxuOdQ3KqcY2VGsZAHJfMhpZrTRaR4ggC0g7hJE+gvfFc04hOo/6r2OcZA+K2Dv4WSnQ0uMyaTEEK5WRwYPMjtF8MSPJseRWxNVf/AB+0bzF/fvKe+ndKWnvfcpUg+abeU3AHJmfgRjJrawxhxYCT9lnRxf8AW9gkwBmx3P6WjaRoKbZ//NmZtrXJDWi0ACB7yD2xxc9SZDfmurhpxGLDZYX9pvQ9HInxKNdHVqhHhSNyAzEXuBBHt742aKsdN3XN25qThZRfs80dH312qwUlQi/VJFmPYL2P/GJVkpbZlt0Ac1r/AEq7M4Q0wqOxZlEgEQNpB9iDA+cY0x0i4OynpBwVU9Y6fTFWpJWknmkN3a22BzPp+eOo4bUl0Q3IXJ1kLo5jp35AdP0krO6w9E007sFBbd5WA4mDePfGw5o0AkKNPSiVryDjOOn6V1qGTVKSEsNx3l0HEmGAB4I+MVQPc8XISjrNl0tN9s9LYKj6C9XayUCrK9IlpJPhx+xOJaWlw0qVS5u8o2I9V0yiVYFfaxqKsx3jiTPPfjHrSx572Sq5AG3jBs0ndc8pSoislQuzh08xNhuiwmf3xYwkuDiiodIYnRtFrHHWypq2RWqCabqhWRczcH+fXFzSHHyT7Kh0RtICbqg/pHZ4AJk8wYn5xN7wHea1zMxjbkrnVytQK52nah2sYsG9JxF7rhwHJSbLGSBfJyPJWlCn4W03Ukbj+nGIuAsHeqRkcJb8+SasvTrvRRaZ+9G6CO8Xa/rGF5JGRx9/58lkMja6c2GPqmDN5D+ko0w31RLt72JxKml7RlxkpCeJ76gjlyCj5TLUM0i00qTUJZr8iBIB49LYWfVGOTvDBKejp3tGraw+a45HL1UZRVTa4Yqsx+IC8+hIGGHPZYPdsEtIA5zmRHcC/wClx1LTmpBs2KLKFcJVULyIJLxEi9vTFLKgOlLWnZORwPfCI3He9vDoEaLXZqVQFiUBMQAC0/44/fHlVEHRm/JVtd2VSzSMm189FqWhI5pjc21VQLsH4WME3i44i1pOOBnAa4gLuIXa23WO/aloVbOZqtmKZRaNKiGIqeTbBO4X5bd6ck416KZsMbWOGSfNRuHE2WYZDO1aTbqTsjG0q0SD2PqD6HGm9jXCzhdeeS/R9OhGSpVc0Gpwm16Y4Q2gyOQIJniTOMSkDXVBa3I6pXiD3Niu3dZl1XqNUeI1Uz4x8TcOJiBA7W/6cdhDA2GPSNgsSnP/AFzdodxySfmC7kCI7iMMgEtAtZbDA1gV1kNbLUhRcSQSwY88cYg3urNnoQ2Uys2OPqrLTMwKAqFhtL0yVg9zEfr6e2BvxarJOojdOW6TcA5TroGaonT3IJLKJqFrXgwAZ4wtSau3cXJXiTCSxrBzSnkqjVqJRYILMUtwO9hc84dZK0XtzVsjBDNrzgC6KOkeFQV2EGW2gn09fSInEoQCh1X2sxYM7XXb7P1FV6gJHIKr3P8AdHpaDiEz9D8KXF49Ibb1/CktS8RWo06Tkmse12jgk/7xGKpZ2Qg6s3VMET3SCS+zRtsL/b8qNntFqpXalVlyRFNo+o/HtwcXNm1gE81aaiNrLxmwG/gp+VFbLoKCrJJJ3kfi7qBcfJxSKZrj3zcKj/pZITLe1vt1Kj0swGP3z/fs/AEj8/W1r4t0C1jjpZePDwdTBdgG53XDUq6US4RV8y+nFzA/LFvZjchWUzJJgHOJFiuenZh6lSnS829zBO4k3H/AwtUBrWDUr3QlpMjc22wtHoZapnMvXy+YcUwlO7g9jBDNeOFPficcq6rfS1DXMz4dVuUtNHLHqtn7JC0ZTS37IqpG0AnaDezX7RFsdJVXERO2Nun+fVYbg19S1pOQd7X9PC60SnrlIb0puDVLKEAcEKQLhmmIWDc3OOMfRzu772kDy36W8108c8LLMa7Kzj7XetkqocpSA3SPEZTYbS3l95O1j6RF8OUNE6N2p/L8q0SNeNTdisqoVNrKwEkEGPWPjGsvCNQstZoZvMrlx9RBgMlWSnyAbqPT/jEqeCKU3aLHqPz1WBVTOjfpccfUeX59FCyNBM9vpIAKkKwDEwo9hc8/nh2eqjp2Xk22UIKOobICzYX8z/a8/wDhz0JassACZYEXB7SOPT4x7HP2zCYyvJ61zXhjgRfkjXcpQqO9UCPIGEGLfp64biOoguStJNNGBFyvZKNXNNuAZt4A28/pj2UBu2Qt4QtDSWi3NXmnmrRJpKzBmsVBMMI/jFEtohdZ0jWVADrXH2Tm+Xq5bNBaW1GdBIIhDPI/OBiqSNs1iVkx1BZG7Vm3qbJd6+6hFZhTSPLO4iIMjgR+eNGJmlum6e4TROaTM8fFy2SbRqFTMlSbEqYMfOPC3bUMrde3UOvmtR+x/qanTrVKNZwN6g76jAAbZtcxxjmuP0T7te3NsbdVKja2IuFgAVoubOXLmpTQeKyEBuQYgj9ecUULJtTRMccs7LIr5YOzf2IseeNykOpUapXQyDvAdoF0Fgbdp9PbG9O90bLR/tYlMxjr9rgDHS/kqjqHJ0lqFlemSS23zcf59xjQvrbYq2jlkc3RY2Hgk/VtS3tKcRB9/juMSs6wut+lpdDLPV/0vVFVNxbzqCqSpiY7tPfCYOrfksjiLDE7SBg5OfsFY6nruc0woqNSivTG4FdxUrY2mCDuIv6HCT+F09S4PeCCOht79FqcKqy+N4ab2PP381SZXUlGWILurXKlFm8QAxPGHuzD/iCVMEjanUy3jc+PJSOlslvRgWEm9zH/AG2Kah9muKjVOBnaAFm1WoWJZjJJkk9yecZi6YCwsF0ylXa6NMQwM8x+WIuFwQvVs3WvUGRqGl4NcVqhpQyg+Qg+vcNaSCbThXhHaxhwe2wWZxKn1kOb80v6GjZfMCrdoBgqbrHJFvNER8Y1a6A1EGnUlqauZGcjKd+t9eD03UMtVWjaBypi27uR3nFHDKUQxjT63SNVK6oqLvxbp0/azbW8/UalTRoDrKsB3W0e0Y24yWix3TFHAxkrnjY5HmuHSmUpPV+8CsCdu0g2n8QPFj2xB5GtW8TmkZH3CRzv+FqnR3TdUNQfwqa7WJ8b8RTgAiTftjl+IcTa0uiab5+yYpaF0gbK42uNvNd+rs3QyoY1tu8BtoY+ZgSIj+BjS4eC86iTZY9TTyOd2Mbbe91mOR06k1F6zjw1qE+GCZmPTGuJSLuV81TK2ZsTO8W7qbqfSSqEKg7GuC31X9rfti1pbIAb3VMPFpNTmyYcOSXK+TIDNskA9/bFhJJLm7rWZMHEN1ZTRSy7Nl1jMlttMmmik2/9RwPW2F4WsuMDKx31JbUWcy2bEn7pMpZh0PkZlm0Akcf5/LFz2N13XQOiY8d4Aq26e0qpmnIFQgwPfvEe0c4WfLb4d0lWVDKduG49/NS+uNLp0HVEDblUAwtiPWfWe3vhgEaEtwepkmaXPta/XPkuPTleoggEbe47Akcx3xW1g/YUuIRxPNzv90wZXSFrshquG2kCWMmD9Mfrxit7wxvv0WeamRl2RC1+n1Vz07o2Xes9FkL0wPxCwYEyOPS8z2whWVHZ5BwpQdtKA/Z3nuqX7V9FfKZek1AN4Fad8KYQDbtDP/7EkieYOMyDiRqSWO5fX/F0UHD2xO7Q7rJsMp5GBCk6fmvCcPtDR2JIn9MChIzW2yc9O6ngAlFq7ViJKwIiDa/fDgIkbbosV9Dpec2v6q10JhWqOXHhwvYWv9IjtEH1xd2mixWfURaGhrTf+t1SZ/TCv0glhzI4HY/xiwmwxunYarUe9t+VIoJTo1YWTCho4JPpx749e1rjk2VZc+Vl3czb0V3qv2j5+kadOgFpKqxdQSx7kiIHwMIHgdMTdwuXZ3tbyWpRzvLAS69sf71PySNqWo1czVL1XLsYEk3gevxjQ7sY0MFgrbBrblW+n5eo7AMZWlwp+kTft6xGPZHZ0rKqJWMBLd3fNbB01kkfJ06mYRi1NpTdYQxAEMReLjk45CSulbO5sTrN+afPD4nRAyC5+V/kq7qfp4geFAmoCE2iwINz8QRjoRxeDsi6652DhlXFUjF/1yULP6euWWu0DbQRIsYFQ2t7j0x7DWNmnaxu1rqwUEroiZNybdPRZPmFY1JW8kkH1741pjaxC32OaI7HlZO3RuTCEuQ9NXGxWv5mJuARxjNknij779lh1jZqhwjiy4G9vD1UvrPK5mifBczTqHcpJ9xIPfvbthijqI5264zhRp6UQvvKLPaP8I/PNVGlaeStW5B4I9u2LRlxKKmpAc3n7yrHIZOoGXw1nhuQbi+0fP8AGKJgwjvbKnt8nNjkf36Lhkeq6iq5L7Kb/wB1rtyZ5nmML1FNHe7k92L2ODWZd4JR6p6xr5pEobyKFOwUGz3szD9IHbGWynjY8vaMldFEHhgDjdLGLlYjAhGBCY+mau6EVCWUySBNvf8AX/AxbFIGOzzWdXQlzS7kmDTa39LVJUljuhSwkSPzHBmMMSxh4tfCz9ZkbcgXtnrlW+bz9KuxGysKu3aFW4Y2vHpYmMXdpcAH30WcynfF8JGnfPJQEpnx6bBfEY+UrcAEC4/I49ll0gPKYa0vjdHspfUGghlhXHiXleYMye0xHB74Zhl1AZVFJWOiedYx1+iXum9EFTeTMqRwRwTzhaTF8beq1a2rIc1jbZ64Wl5XpgDL0DRVyHQsxABh+PMY+mJt++OdfxV1nDofW3JX/wDmgyhzs49PFOOn5YNQNJWJVSuy/lIUgypHJPf0tjBdIbnxWyG4VqqCrsZgpglkuCQIj0vzf8sVh5DdJUi25uk/7TM7WFCpl6Sh/FsSw+n4IiIHrN8dTwOga0CoBOroLfVYFbxMMqeweBpGb5vflZY9X08UqNOo7fjKGOxuYj4x0J70duiqZUGWR0bRyv6LTOkxRWigfZVpGOSRsiZ2jljeD8D1xy9fBPMf47+SupaqGFx7UAHqovU+p0a2cHiE7SID7bKB6/7426OL/kpmsAzz81k1MktTI+QEW2HW31UPNZAJsr71l18oFx3Fx3Hpi6OcTXNrEJaRrogIzkb+Kj6jn0Sl4AVg9RVJIY2MiTbsR2nFdnl4c4+iYhAF3gbbH3uqHrTThSyZjb/qKIi8wePSw/f1wvVTNLwwLR4T2j3mR3RZ1ihbyMCEYEIwIVv0sm7MKDWFAd3JAAHvJGKZzZl7XXoF1pupZQIaQXbUVWJlbBxMDaRN7zjynqe0i0HCxZqYxyuf1UCrm2/qKayEalMkXYk9t34hEdsami40g5Wa3S2MuLcH7fgqVqGbypDNRd1MEg8MWMhgQCDb145xKESObpeAo9m5knd8PKy8dOFcw1IoxNTeVcE8LyFk+onFU85i/CtdRkXBGLX9Vcaxpwoqa1AFACREWPcH9MOUswluDy9lZpYbiOTN+fTwS7oX2m53Ko9F1WqlwjNYoT8AhgP7Y/PGbVcFikl1twOfQ/r3hdmyb+OzemFqvTWrq+XUKD/UKu3bHmBIJEqQOY/bHKVMBZLYnHVMRSBzLgZ6LpqPUuRyyhWqpSrU1tTEttLAHbAF5ta2Lafh1TP3g02PPZD5mNBAORyVPquvZcZCnmq5ZT4hhBzUY32gE2EX9oxpcMM8dQ6Fn9YWZxGgjqmNceV/qsQ1XUGqsLbUmVp7iQOxMnk+5x1b7Ad3deU1M2Fm9zzNreXknzpvU6IpIrtw0qAefQAfrPphb+QXDBusCqptUhc7p0UOnnBNSaizusrASq7rCx5AjuYxcHvtk5RJCLjS06evXG6uslSXwXFVlE1JphrkKSbR328emEhPZxHLdeyQF2lzd7W8/H3ZJ3VWsHK1/DVELiNzHmAbAEG3cGZ7cYqml1uBYdr+t1r8PpNcJ7Ub/QqFn+td+WrUhTh6wG55+m4JAF5BA55vjO/5iZQ8nZbEbQxukJPw2pIwIRgQjAhGBCcOjNZcutOtmRTo0xuUOfKDaY7kwLYUnZo77G3JXjmB40lNtbUl3VaqgV1eFVuGuWgqYg8QZ9MX09QbgHBCxamgs2wOFQZ7dTJIpjeR5p9e4Ii0+3GNmM87paIB/dc6wHvCkdKZutQzNOuQDNTzUwYFgY/S+FK6H/pp3Dny6p6CoijeGchzK0brHWqeynTAUjMMWENYJYT7y0m3YHGVwVz2ucXjDcev9Kvi9K0gOZg7rJNfyRXMbUYNtaxQzf8ALvP7Y6Z8oNrLyinBg1PFj4px0brHNKm5kWrW3KDWYmAoBgQALzaTPxjCfwaB8l72Z0H7ybJiTiWlpa34uX+KuGSfNsrVQASWYs3e5JM2En09saTJY4mtYNgst8sjC9zTcm3vyU/MdLDb4rOqyhI3cBV7+2JxVTHYb5Kl9ROw6S0nnj7KtWhlEUmt9UfdgW3r6j8+/wA4mHkP8F7qqJP/AKzbr4Kl0/Tqm5tkooG4Akkqv898Sx8KdnqY9I1d47dLlXuS0ZjTaogLqWUQBM3vYXwvNVMFzf8AtL3fI9rCOR9E2Np6f1FKkkGZUEGQGTkQeIEj598ZU/EA2IkYVlLw973XffCyr7Rc5lqub3ZZy6BFUt2LCQYHpiqkEgj/AJN10Ya1os1K+GkIwIRgQjAhGBCMCEYEJm6L15KNUJmGYZdrMQJKi8wIPPHthWphc5t4/iXuDutFbVcnnlp+GxFR/JA+oBYuwgwLi557TGK4qmenuH7LMm4c1x1NXE9PZlajUQsjbJMcAcSfTn0w7HxOIgEHdIy0D/jI2VXq2jVSEJVpWFIaRtAm4BusxM8Y0YpY3Du2z7uqBO+MkP2G368lS5BGgqEnzWeCDfi/rOJCQC4V81j3ieWyZ8g60KdYtSLCIpiZBYchgO3BnEHBwd3duazyGzadTrFfNGztdVqM0FStvLIBmLdgcLyxsldvbyTQcIrWbex57phyvVmXp0wgy+9SPoqAExEMJnyzBPf4xlHg9RqDxIAfULUHFICCNJsFn2u1VorSciAzEKpuVQcj3iRfHQyShrRdZ9M1073tbtv68ldaIwzSv4Khtg8zi3rb1jv62wnLxCKP4vRR/wDMnuDyO498015PVctpWT8R23hidgtL8EFLjcB34icc5O6Wqm0s297regga1t3DKzfX/tIrVGJyyf04LBi0y24XsYgCe0H5vGHIqBoH8h1K+9tkjuxJJNyTJxoDC8XnAhGBCMCEYEIwIRgQjAhGBC65bMPTYMjMrDgqYP8AjHjmhwsQhNmW+0zUkbctVZgBpQeYDjd3OEzw+A8vqvS6+6gVutc49U1KlVmBbcUBhTPaB27R6YYbE1rdLVSYIyblqts/1ZSXL0TlxGY8Te42yir5vLfmCQR6YjGZtVnbDnzVTqKEkk81VZrrTNO5f7tZJIVU8on5JJ/MnDTZHN2KqPDYC3Tb6qVpHXFWjSZGUVCI8PdO0GZYteTNuIxG5BuF5Nw6OQ8wFYdMa6lTc1U002Kd0vt3A3kBp3ERYCMVzVEjbAC6Dw2PkVSda62uZr/dMxoL9AZYg97T3x5Hr09/dMw07Ih3QqbI5+rRYtSdkJBBIPIPIx69jXizhdX3XmrnajItNnYon0qSYE+gx6GNBuBlC4YkhGBCMCEYEIwIRgQjAhGBCMCEYEIwIRgQjAhGBCMCEYEIwIRgQjAhGBCMCEYEIwIRgQjA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ITEhQUExQWFhQXGCIbGBgYGCAgIBseHiIfIB8lHx4iHiggICclHyAcITEhJSkrLjIuHiUzODMuNygtLysBCgoKDg0OGxAQGzQmICQ3NDc3NDQsLzA0MjgwLTQsLzQyNzQsLCwvMjc0NDQsLDQ0LCwsLCw0LCw0LywsNCwsLP/AABEIAKMAoAMBEQACEQEDEQH/xAAcAAACAwEBAQEAAAAAAAAAAAAABgQFBwMCAQj/xAA3EAACAQIFAgUBBwMEAwEAAAABAhEDIQAEBRIxBkETIlFhcTIHI0KBkbHBFFKhM9Hh8BZi8UP/xAAaAQACAwEBAAAAAAAAAAAAAAAABAIDBQYB/8QAMxEAAQMDAgMGBgMBAQADAAAAAQACAwQRIRIxBUFREyJhcYHwMpGhscHRI+HxFBUkM0L/2gAMAwEAAhEDEQA/AMNwIRgQjAhGBCMCEYEIwIXulSZjCgsT2Ak48JAyUK51zpTN5SlTq16exKhgXEzEwR8YoiqY5XFrDkL0iyo8MLxGBCk5XT6tRXZEZlQbnIFlHuf4xB0jWkAndCjYmhGBCMCEYEIwIRgQjAhGBCMCEYEIwIRgQjAhOXSnRBzVCvVqM1LYu6mdtjzdgRMGLEe+Ep6vQ9rG5uvcAXK86z0WUp76LbigHiKzgy3fZYcWEG97Ti6J8jjZw32S5qYgbXUfo7IoK7GrIKcCYBN5k/p+uGxCX90pWsqyyMOZm6bs7mhVK0ygdCWanvBIuIPPYXAj2xNlNG3F8+91lmecDXkD3su2S0DL1sswcgos7CFFmKiSoB/6QPTHnYO12AUXcQdGQ44PT1VLR6cyybnZZWnIRrgOVP6G3InFnYA4+auPEJ8Ac1faUtHLBzR3IzqCyEgiSIaOY+OO2IO4c2Qd9VHik9xp8fZVKencvmarOfLUcAoilVS0gyIsIANu5OKHUz4mgDP3T7eJn/8AQ23VyOj8jTpGpWoE1WICIrsAYN/KDPcWxmv/AOrVZpwOdk/HWQvtnKUeoOh2ps5y7+LTWmKnmENB7D+4j4HxbFsVXewkFjeyYFjkJUzeUqUm21EZGiYYQYPthtrg4XBQuOJIRgQjAhGBCMCEYEIwIXbK5ZqjBUEk48c4NFyhbDp2m6dlKCvTVjVqA+Y3ZG/tk8C/+PbGTpqJ3HV8I+qqknaw2G6uK+sLl2q5f6UdNzGeGIAFyPYfPthum4edTZHLJqq/tIyGeVkjpWVd9QElt0SY/M2j1xvtj3ckC17rMti1+a40NPNZy6ErSRJJie8C3uceu0l2CrXSmGOzhdxK0zpPq1vuhXPnNMqVC2p7TyTyZ/LjHLTcHs64OLrVPFm2Nh/aja5Vo11fzqjMxcFQJP7Ei/J9cbtDBLF3RsFzlVUh79em5P55JXyuZoKr06jCohO4Xi3+Tz++HmU7Q4nqvJTUvDSwWIVFnHQ7xuEtcA9j6DFrgGDUU9C140m2yY9F6OrVK6oaq+VTUVuTYCFYT5QZ5kxHGMuvr20zGuc3c9fnyyrqRjK0PazGOmF8r5rZWenWZUKWba87SIBv37DDUbhNGHt2cMLOlo3wO0gXIPzVJp2sN4nlc7i3laYBFpJHvHGFKija8WstdkskAu7Ybpl630MahQDr/r0Q3hhVH3ikjysTH0ACDPc2vjGbG6ikIPwn6eKfpa1tQ0dVk+s6HWy3h+KoAqAlYMyAYP8AnD0UzJL6eScIsqzFq8RgQjAhGBCMCF9VSeBgQrbpaptzCkxtAO6R2xCRmttlXI/Q260rKaezlm/qEZV/ELm47Ke8ASZ/fF8bQ2zGtyudqJt3vxy81Qak9WtvWSTYQbERe/tjR3BAUYBHEQSOq557QKzAOFdYXzbxEkR+Hm3viccrXnBTEdU2I6X9ceCjZbqF6Q8NgIghrXv+fribYwwi5U5OHMlOsHpZMXSvTtfO76gq+GU8wJUsziOALT7Yyq3icdNIGgXJ53sPJMR8Pa9hHLp+V26X0jOVqlMmh92fKN5Bj1kXIj3GJVXFqaFp0uuRsPePqqTwl0gAGLnJGFouf6eyTZZ6YypMhTUCkBgUmPPxuEnvwb2OOcpqqpkqWu7Tvcr7Z5W5fJak3ZU0JIb3Rv4ftfnutCu/1AKSAHF4m24DvEcWx2zw8szyGVSdL293YrS/s01RVNZfNLIZIMDbxYH05xgcRpe2I8EkyoNNsj7T9EDlc1T3SwiqkLYDh7Xv3seRxhjhZfHF2TzgbH8KRrI3yY39+/ml/SMkSviCisQYkWJE/qYvGNHtGZuVn1Bfq0aiVeLV2UYKkO3Cm0iCIj9bYWfAHtJBS7JyJQDsNyp2udG09Qg1cwab0qIWkJDCRJJbuRftB+ZxgydpSHutuCcroaOtZMLErJOqenqmRrCjVZWYoryvENxhunnbM3U1aBFlT4vXi+j3wIXzAhGBC03oTX6VLIVUaiC43bXaDO4CRxabfp7YSkpHSzar4S9RP2YAHNclyieIoo7QCDvKoOCBEiY9YHzjYEQj7wO6w3VDpI9Mg22/KsenaTNVqUFZUUptLRckAniZF+ceSP7N1wLqp7RJEHu8/qo+pCvvAaG8W+8clYA59ObYZ7QNZqGyhBHGTYbjl4395Tamm5ny+N5S1MADksexvxJ74Tp6yHUOz26qqrpHsvq33ss70vTA1asKsh1BZFtDG8c2IjtjXe+7tAT9TVFsLOz2NgT0Tl0h1M4rU/JubZ4cL5QrExJJ5m08Y5rilG3s9W1k5QPeyRzCfi2WrpllRxAIZz5tv4ovuY82v+uOTuXfEt2wGy55WlLgEIKi+apCyPNNhe0wTPt3nEgc3yi2LJT1rovLVtmXqptktFdAof8AuEmIgwwII4HI7bMPEatjjKDcHkb2+XLwSjGRMAhGNI+iQNSyJyihhtQrCnY0hiQYIMD3kY62JrZWXtbzXLtcZJjEXaud+mdlY6bqxzKpEeKVgjtHAE8yecRbZjBYXStRA6OR2o2b7+ik1KL0aoR38QFZI22DniL9gYx4I+1Zd4tdRdKxuYTa1ufzXmpWp1aqVqhUnb5gPpB7n17z2wMiOgNvsh8jm6mgYPNR9R1778OvkprTICiQDbn0nt3xS+k/i0lydgcQdWnN/sUg9e5UrXVy7uaibodixS58oY8gdvbGeyJ0V2Ebel10dNVMqGa2pZxYmEYEIwIRgQmnKpUy9FkdQZvAM3tE+8SMNwxkZKyJXMqJGlptZNGTzAp0UpyGLFWRyI2vF/kC3+cSbEC7U5Z88jnOIaMC9/JQ6lUv98CKdZZYtJ8/Nxa2Lms1DxXg7p0btOPLz6qToeYp1ayCowFNACN08m0QMK8RZJ2FohlOUrGwyB8nNahqvUNPbup7GoFRDmd2+478CI498Z/COGPY4SOJB6JbjNe2YGnaLrEda1FTXLLEQRYevtjpnuDHApqkp3NgDXLSvs1KUsg9etTVh9AIibEyZ5BMj9McnxSKeechjsbp5tRBGbuGSm/Pa1Qo1N9N9sqfEBBILDzKD/aT5r4zjw+bsgXDKmziUDpNLCrVMwWr1CAqoqKS34jIJ/MC3/eVxCdTWDJKZdM0RukJsAkfqbqdkG9mBPEfMgn2taMd1Dw2Fg22z8tlw0FVVVkpINsH6/tZf1HrDVW27jtHK9pxpjS3K3OHUTYW6rZPNRdB1FqbrfmYHoYjCbgcOPNXVtM2RhKZs5nixpFGk/Sx7/PziZ7rbBYsUAaHh48QpOZB30zScAqxJn1MX9zYfoMUyw3GFXC/S12sHw98lK6kKPSpCSoMDf6sCdxi0AWAGKaQGzg5XNNpbsby6+SUtWz9StlmpqoqNu8xIuAJMgeto9b4rqmHSD0WlRxNhnuTYEJHwit5GBCMCE+/ZhpNKqzPtZnUhWMWphuGHqZB59MI1c74yLf6ovY17CHJjzWQojLyCGpqWAEkM7XO4x7CYxp0skjwdXyXO1JEcoDRnr4Lhr1Ci3+iu0BF2ySbRcr38vfDkBcWDXulWv0SeFzfz8fwltszFJwSdxMKR+L+cMx3sfFPtiJlBAxz8EdPZxFLA0y02LE+UNHM+sTb3xU8lhIXtdA51jqt97Jk13w6OWSKo3FmIWfpMC0+wifnF1ObjKy6VrpKg93YC5Wf1nBvf3Pv3xY62nK6doIFlo2japOXp06AJWxCtFm5N+wMDnvhaNjAbjcrlaxj9ZE52vt02+aoqHUrk1S7QxYsfkCBBntfEyw3IWhJw4At0cgnfRetiWooQFVk2EABdpPdbewtjJ/8uONzZIx3vHN17NVTGORkxu3lbkljqHTi1TMvu20kuoC8t/b/AD+eN5riSGjZJ0VU1rYm2u47+XVVmgdKVMyDVJC0gTybwBPpxhKtrSy4ZkrbNSxrtC1rK9G6bQpf1RoFKmwtdy0EixAYlQT/ADjlI6+vqZAwOvnp9/BPVTKdsREmARbf3lZ71rnlAp1aaFXYAuRwLeWR7ngx2x2sYaGrlOFxOkc5jzgbfPKochnjO5fM0T7j1xMuFxzK0p4G20uwEzZZQyorkCfKH5F+QPcTPthKaVsQPVZjInvk7u3T3yXrVvBGYpUVTZC/eQL2aBNuT698VMBbexuDnqph73RF7twbdPdkm6v0zUrZspl1WCtuACVF7DgntOM6peyDJ2XRcPmdLF3jlKmYoMjMjgqykqwPIIMEH4OPQQRcJ5c8eoTvpNE5WlvpuwckMzAkSB2AmSBP74vigbI3vBZE1S902kHC75HVKlRGUUiE2zaeR3v6jnDMUTbmyWqYgHAlyj6HWqV3VZ2hFixv5j74scSwNICnVQxwtLt7n7Kw1XTafheQb1pru3AQZ482GIbEjKSpal/a982Lja31wljTs41NwVXdedvYkcYhJa91tVEDZWWcbeKtDlXrszVWIgFuf97Tb/GJdsAchJCZtO0NiHgrvUfs/NNKYatD1GA4ECRPOIMn7SPwKVPGS2VzSz4RffKs9D6Pmju8aoykEQigwV5+RPxjPdxJsLrOA99Fe9r5n3Yzx/3oljqvQsxklptWCt4ykqwB7cgjsbjnDtPXRVMTnR8sZWi2LS4MdjF7XVWmoVAVIi3H74fdGDYtVZpoyCDzUpdYr1VZA7FmM3M/vxilzmhrs5KoNFBEQ+2AtM0yuuVoUB4asWIDKRElrGfWMZdTSXbrusWnrTJM4W22K8dWa/Wp1mUQU8MJf6JjkDtHbFlHw8Rxh2zvBMGdtVfN/DyWX63nmqbabEEUpVWi5E9/iLfONMsbHGQtajgbHd43dYke/qrvpLT5KkANu8tRSLAdjM++FySTfos3idRa42tkFOWn5ch0Qp9ylSWpuRNoM3n2+cZnEYJJGEwnJVXD6yGN958ne6rvtFzHiZqjUy4BVaUVAg8yGSfPxMg2xXwVj44XB4N7/PyWxXSQPAGoZ2U7pXMlnQ230zulu6zxPA9L9sQ4rB2jLWSFBMIJCScdFjeu5qnVzNarSUpTeozKpiQGMxa2IRNc1ga7cBdKd160HRq2bqilRps55YKLhRyfTBJKyMXebBRN7YC0/OdBZmqHWkRZFDF2jaf7Tb6oA4HfA3itPGznc+7+Sy4qabtLutYLhquiU8lupTUZ9gXzEQSe6wJAm0NJxp0koLDK7CzJi+WoDW23Tlp3RGVOWFRaJoVaRJDK24s0Q24tcieBbjm+MCl4jUGpPe1Dytz6DmtviUTDSm+Eia2BRFGmrFwwljwb3Ij298dRETpBIySsCBvaPe+4xsl7TKZFYFAWhj25ESRGPXvN/VaNS68JD8XCt9RyNVn8nBG54sF9j+WCQasBZ8E8QZ3+WB4phqazVrhVLBzHDEWiLAxcxiLYiyO0aRkYNZkl5e/RSstqRoimtFQlVnjcGsNxA2mbHvfGVV8K7RhfIbrWo+JODgGtwN/FXXW+fomgy1lO+d1iGKyACB6A/GPOD0EtIXSPOCPZP+quv4i2rexkAy05J8tr+9gsy6l6YbLUVrNUB4lDAYT2HZrXtjbZLqBJx+kzR8QbNL2Qb68sdei69GZOHFTcAIJJj6SOP+MUuBkOEvxSoxpIvtjqnTP55XoMyBQ4MzJPEbefUzOJU0cguHuv0WK5sZlYA0jqqWllHz1N6hIRlI8okgi4t3tj1lSe00O+afAbRjud77qgp6OahG4EIDtJPPvhhzr4A2Trq7smnTklcf66rlSiq7eGRe0T/tit8Q06QcqwQRVV3EDUF81bqWvmakmFEQABwL2n+cesjI5KyHh8ULNrlSensyd2wqQpI808AYqkFnY5pSviaBqByL4T9penU3AclaKKjGpUU+XZ+EOvE7QSfnHN1Ve+KTQBqvyP7/adp6ETx6ibH5+/RYbq9VHr1WpgLTLnYAIAWbW+Iw0NlrxgtaA7dal9lmyjSAFVTVdi3hq4Bby923WC/iHvjIrgXk3FgOfv6Ky9rYTzppFcVTTLbtibiblna5PyAJBi0cYSa2zwHeK8lJDCQk7rFg1TMIPMA27dz9UCP5jt+eO2ohpiAPRce1384ffcn9qX0XquZTKvSZ/LQhiCsFiSZUt2txjMqKK1TqbuVqz1kZiA3aovUaUnqI1JhtKmWJtTUlQbckg8412Pfpva5WHTjQ4sO1xbxOVy/wDF0XLI9Is5qAlbQbcsTMXxTBPG8lrsEJuofK2QF1rc/wABckY1iEFI0axhWAMlh32/vBxZJM6JtwMqqKFmu+vUzfbZXVPLZXLB1olWtBn60PEx6NE4KRry68mLckvWvdLYA3B58j75JGz1dlbYreVnJ/8Anxh1zS3DeZWrDG0t1kZAC6ZLqKnTWsdpdjtVVqGbX3GfXEDFYm3JRm4dLK5g1WGSSPounUGt06lJaRPisv8ApuvCnv8A4tgDdLbqNDRyslMvwg7g81704TT+6EeUiJuxtIjEonNxYKucgSfyHn8lN03TWKt4p3CsIAWZJ7e9rYhe3eccFLzVF3jsRlv2V507T8KnmAGioVKqBHlFyT6GfbCjqYumBtsiSsAa3odz+FV00dsqFO1ajuTDeg9JPoMNxuOdQ3KqcY2VGsZAHJfMhpZrTRaR4ggC0g7hJE+gvfFc04hOo/6r2OcZA+K2Dv4WSnQ0uMyaTEEK5WRwYPMjtF8MSPJseRWxNVf/AB+0bzF/fvKe+ndKWnvfcpUg+abeU3AHJmfgRjJrawxhxYCT9lnRxf8AW9gkwBmx3P6WjaRoKbZ//NmZtrXJDWi0ACB7yD2xxc9SZDfmurhpxGLDZYX9pvQ9HInxKNdHVqhHhSNyAzEXuBBHt742aKsdN3XN25qThZRfs80dH312qwUlQi/VJFmPYL2P/GJVkpbZlt0Ac1r/AEq7M4Q0wqOxZlEgEQNpB9iDA+cY0x0i4OynpBwVU9Y6fTFWpJWknmkN3a22BzPp+eOo4bUl0Q3IXJ1kLo5jp35AdP0krO6w9E007sFBbd5WA4mDePfGw5o0AkKNPSiVryDjOOn6V1qGTVKSEsNx3l0HEmGAB4I+MVQPc8XISjrNl0tN9s9LYKj6C9XayUCrK9IlpJPhx+xOJaWlw0qVS5u8o2I9V0yiVYFfaxqKsx3jiTPPfjHrSx572Sq5AG3jBs0ndc8pSoislQuzh08xNhuiwmf3xYwkuDiiodIYnRtFrHHWypq2RWqCabqhWRczcH+fXFzSHHyT7Kh0RtICbqg/pHZ4AJk8wYn5xN7wHea1zMxjbkrnVytQK52nah2sYsG9JxF7rhwHJSbLGSBfJyPJWlCn4W03Ukbj+nGIuAsHeqRkcJb8+SasvTrvRRaZ+9G6CO8Xa/rGF5JGRx9/58lkMja6c2GPqmDN5D+ko0w31RLt72JxKml7RlxkpCeJ76gjlyCj5TLUM0i00qTUJZr8iBIB49LYWfVGOTvDBKejp3tGraw+a45HL1UZRVTa4Yqsx+IC8+hIGGHPZYPdsEtIA5zmRHcC/wClx1LTmpBs2KLKFcJVULyIJLxEi9vTFLKgOlLWnZORwPfCI3He9vDoEaLXZqVQFiUBMQAC0/44/fHlVEHRm/JVtd2VSzSMm189FqWhI5pjc21VQLsH4WME3i44i1pOOBnAa4gLuIXa23WO/aloVbOZqtmKZRaNKiGIqeTbBO4X5bd6ck416KZsMbWOGSfNRuHE2WYZDO1aTbqTsjG0q0SD2PqD6HGm9jXCzhdeeS/R9OhGSpVc0Gpwm16Y4Q2gyOQIJniTOMSkDXVBa3I6pXiD3Niu3dZl1XqNUeI1Uz4x8TcOJiBA7W/6cdhDA2GPSNgsSnP/AFzdodxySfmC7kCI7iMMgEtAtZbDA1gV1kNbLUhRcSQSwY88cYg3urNnoQ2Uys2OPqrLTMwKAqFhtL0yVg9zEfr6e2BvxarJOojdOW6TcA5TroGaonT3IJLKJqFrXgwAZ4wtSau3cXJXiTCSxrBzSnkqjVqJRYILMUtwO9hc84dZK0XtzVsjBDNrzgC6KOkeFQV2EGW2gn09fSInEoQCh1X2sxYM7XXb7P1FV6gJHIKr3P8AdHpaDiEz9D8KXF49Ibb1/CktS8RWo06Tkmse12jgk/7xGKpZ2Qg6s3VMET3SCS+zRtsL/b8qNntFqpXalVlyRFNo+o/HtwcXNm1gE81aaiNrLxmwG/gp+VFbLoKCrJJJ3kfi7qBcfJxSKZrj3zcKj/pZITLe1vt1Kj0swGP3z/fs/AEj8/W1r4t0C1jjpZePDwdTBdgG53XDUq6US4RV8y+nFzA/LFvZjchWUzJJgHOJFiuenZh6lSnS829zBO4k3H/AwtUBrWDUr3QlpMjc22wtHoZapnMvXy+YcUwlO7g9jBDNeOFPficcq6rfS1DXMz4dVuUtNHLHqtn7JC0ZTS37IqpG0AnaDezX7RFsdJVXERO2Nun+fVYbg19S1pOQd7X9PC60SnrlIb0puDVLKEAcEKQLhmmIWDc3OOMfRzu772kDy36W8108c8LLMa7Kzj7XetkqocpSA3SPEZTYbS3l95O1j6RF8OUNE6N2p/L8q0SNeNTdisqoVNrKwEkEGPWPjGsvCNQstZoZvMrlx9RBgMlWSnyAbqPT/jEqeCKU3aLHqPz1WBVTOjfpccfUeX59FCyNBM9vpIAKkKwDEwo9hc8/nh2eqjp2Xk22UIKOobICzYX8z/a8/wDhz0JassACZYEXB7SOPT4x7HP2zCYyvJ61zXhjgRfkjXcpQqO9UCPIGEGLfp64biOoguStJNNGBFyvZKNXNNuAZt4A28/pj2UBu2Qt4QtDSWi3NXmnmrRJpKzBmsVBMMI/jFEtohdZ0jWVADrXH2Tm+Xq5bNBaW1GdBIIhDPI/OBiqSNs1iVkx1BZG7Vm3qbJd6+6hFZhTSPLO4iIMjgR+eNGJmlum6e4TROaTM8fFy2SbRqFTMlSbEqYMfOPC3bUMrde3UOvmtR+x/qanTrVKNZwN6g76jAAbZtcxxjmuP0T7te3NsbdVKja2IuFgAVoubOXLmpTQeKyEBuQYgj9ecUULJtTRMccs7LIr5YOzf2IseeNykOpUapXQyDvAdoF0Fgbdp9PbG9O90bLR/tYlMxjr9rgDHS/kqjqHJ0lqFlemSS23zcf59xjQvrbYq2jlkc3RY2Hgk/VtS3tKcRB9/juMSs6wut+lpdDLPV/0vVFVNxbzqCqSpiY7tPfCYOrfksjiLDE7SBg5OfsFY6nruc0woqNSivTG4FdxUrY2mCDuIv6HCT+F09S4PeCCOht79FqcKqy+N4ab2PP381SZXUlGWILurXKlFm8QAxPGHuzD/iCVMEjanUy3jc+PJSOlslvRgWEm9zH/AG2Kah9muKjVOBnaAFm1WoWJZjJJkk9yecZi6YCwsF0ylXa6NMQwM8x+WIuFwQvVs3WvUGRqGl4NcVqhpQyg+Qg+vcNaSCbThXhHaxhwe2wWZxKn1kOb80v6GjZfMCrdoBgqbrHJFvNER8Y1a6A1EGnUlqauZGcjKd+t9eD03UMtVWjaBypi27uR3nFHDKUQxjT63SNVK6oqLvxbp0/azbW8/UalTRoDrKsB3W0e0Y24yWix3TFHAxkrnjY5HmuHSmUpPV+8CsCdu0g2n8QPFj2xB5GtW8TmkZH3CRzv+FqnR3TdUNQfwqa7WJ8b8RTgAiTftjl+IcTa0uiab5+yYpaF0gbK42uNvNd+rs3QyoY1tu8BtoY+ZgSIj+BjS4eC86iTZY9TTyOd2Mbbe91mOR06k1F6zjw1qE+GCZmPTGuJSLuV81TK2ZsTO8W7qbqfSSqEKg7GuC31X9rfti1pbIAb3VMPFpNTmyYcOSXK+TIDNskA9/bFhJJLm7rWZMHEN1ZTRSy7Nl1jMlttMmmik2/9RwPW2F4WsuMDKx31JbUWcy2bEn7pMpZh0PkZlm0Akcf5/LFz2N13XQOiY8d4Aq26e0qpmnIFQgwPfvEe0c4WfLb4d0lWVDKduG49/NS+uNLp0HVEDblUAwtiPWfWe3vhgEaEtwepkmaXPta/XPkuPTleoggEbe47Akcx3xW1g/YUuIRxPNzv90wZXSFrshquG2kCWMmD9Mfrxit7wxvv0WeamRl2RC1+n1Vz07o2Xes9FkL0wPxCwYEyOPS8z2whWVHZ5BwpQdtKA/Z3nuqX7V9FfKZek1AN4Fad8KYQDbtDP/7EkieYOMyDiRqSWO5fX/F0UHD2xO7Q7rJsMp5GBCk6fmvCcPtDR2JIn9MChIzW2yc9O6ngAlFq7ViJKwIiDa/fDgIkbbosV9Dpec2v6q10JhWqOXHhwvYWv9IjtEH1xd2mixWfURaGhrTf+t1SZ/TCv0glhzI4HY/xiwmwxunYarUe9t+VIoJTo1YWTCho4JPpx749e1rjk2VZc+Vl3czb0V3qv2j5+kadOgFpKqxdQSx7kiIHwMIHgdMTdwuXZ3tbyWpRzvLAS69sf71PySNqWo1czVL1XLsYEk3gevxjQ7sY0MFgrbBrblW+n5eo7AMZWlwp+kTft6xGPZHZ0rKqJWMBLd3fNbB01kkfJ06mYRi1NpTdYQxAEMReLjk45CSulbO5sTrN+afPD4nRAyC5+V/kq7qfp4geFAmoCE2iwINz8QRjoRxeDsi6652DhlXFUjF/1yULP6euWWu0DbQRIsYFQ2t7j0x7DWNmnaxu1rqwUEroiZNybdPRZPmFY1JW8kkH1741pjaxC32OaI7HlZO3RuTCEuQ9NXGxWv5mJuARxjNknij779lh1jZqhwjiy4G9vD1UvrPK5mifBczTqHcpJ9xIPfvbthijqI5264zhRp6UQvvKLPaP8I/PNVGlaeStW5B4I9u2LRlxKKmpAc3n7yrHIZOoGXw1nhuQbi+0fP8AGKJgwjvbKnt8nNjkf36Lhkeq6iq5L7Kb/wB1rtyZ5nmML1FNHe7k92L2ODWZd4JR6p6xr5pEobyKFOwUGz3szD9IHbGWynjY8vaMldFEHhgDjdLGLlYjAhGBCY+mau6EVCWUySBNvf8AX/AxbFIGOzzWdXQlzS7kmDTa39LVJUljuhSwkSPzHBmMMSxh4tfCz9ZkbcgXtnrlW+bz9KuxGysKu3aFW4Y2vHpYmMXdpcAH30WcynfF8JGnfPJQEpnx6bBfEY+UrcAEC4/I49ll0gPKYa0vjdHspfUGghlhXHiXleYMye0xHB74Zhl1AZVFJWOiedYx1+iXum9EFTeTMqRwRwTzhaTF8beq1a2rIc1jbZ64Wl5XpgDL0DRVyHQsxABh+PMY+mJt++OdfxV1nDofW3JX/wDmgyhzs49PFOOn5YNQNJWJVSuy/lIUgypHJPf0tjBdIbnxWyG4VqqCrsZgpglkuCQIj0vzf8sVh5DdJUi25uk/7TM7WFCpl6Sh/FsSw+n4IiIHrN8dTwOga0CoBOroLfVYFbxMMqeweBpGb5vflZY9X08UqNOo7fjKGOxuYj4x0J70duiqZUGWR0bRyv6LTOkxRWigfZVpGOSRsiZ2jljeD8D1xy9fBPMf47+SupaqGFx7UAHqovU+p0a2cHiE7SID7bKB6/7426OL/kpmsAzz81k1MktTI+QEW2HW31UPNZAJsr71l18oFx3Fx3Hpi6OcTXNrEJaRrogIzkb+Kj6jn0Sl4AVg9RVJIY2MiTbsR2nFdnl4c4+iYhAF3gbbH3uqHrTThSyZjb/qKIi8wePSw/f1wvVTNLwwLR4T2j3mR3RZ1ihbyMCEYEIwIVv0sm7MKDWFAd3JAAHvJGKZzZl7XXoF1pupZQIaQXbUVWJlbBxMDaRN7zjynqe0i0HCxZqYxyuf1UCrm2/qKayEalMkXYk9t34hEdsami40g5Wa3S2MuLcH7fgqVqGbypDNRd1MEg8MWMhgQCDb145xKESObpeAo9m5knd8PKy8dOFcw1IoxNTeVcE8LyFk+onFU85i/CtdRkXBGLX9Vcaxpwoqa1AFACREWPcH9MOUswluDy9lZpYbiOTN+fTwS7oX2m53Ko9F1WqlwjNYoT8AhgP7Y/PGbVcFikl1twOfQ/r3hdmyb+OzemFqvTWrq+XUKD/UKu3bHmBIJEqQOY/bHKVMBZLYnHVMRSBzLgZ6LpqPUuRyyhWqpSrU1tTEttLAHbAF5ta2Lafh1TP3g02PPZD5mNBAORyVPquvZcZCnmq5ZT4hhBzUY32gE2EX9oxpcMM8dQ6Fn9YWZxGgjqmNceV/qsQ1XUGqsLbUmVp7iQOxMnk+5x1b7Ad3deU1M2Fm9zzNreXknzpvU6IpIrtw0qAefQAfrPphb+QXDBusCqptUhc7p0UOnnBNSaizusrASq7rCx5AjuYxcHvtk5RJCLjS06evXG6uslSXwXFVlE1JphrkKSbR328emEhPZxHLdeyQF2lzd7W8/H3ZJ3VWsHK1/DVELiNzHmAbAEG3cGZ7cYqml1uBYdr+t1r8PpNcJ7Ub/QqFn+td+WrUhTh6wG55+m4JAF5BA55vjO/5iZQ8nZbEbQxukJPw2pIwIRgQjAhGBCcOjNZcutOtmRTo0xuUOfKDaY7kwLYUnZo77G3JXjmB40lNtbUl3VaqgV1eFVuGuWgqYg8QZ9MX09QbgHBCxamgs2wOFQZ7dTJIpjeR5p9e4Ii0+3GNmM87paIB/dc6wHvCkdKZutQzNOuQDNTzUwYFgY/S+FK6H/pp3Dny6p6CoijeGchzK0brHWqeynTAUjMMWENYJYT7y0m3YHGVwVz2ucXjDcev9Kvi9K0gOZg7rJNfyRXMbUYNtaxQzf8ALvP7Y6Z8oNrLyinBg1PFj4px0brHNKm5kWrW3KDWYmAoBgQALzaTPxjCfwaB8l72Z0H7ybJiTiWlpa34uX+KuGSfNsrVQASWYs3e5JM2En09saTJY4mtYNgst8sjC9zTcm3vyU/MdLDb4rOqyhI3cBV7+2JxVTHYb5Kl9ROw6S0nnj7KtWhlEUmt9UfdgW3r6j8+/wA4mHkP8F7qqJP/AKzbr4Kl0/Tqm5tkooG4Akkqv898Sx8KdnqY9I1d47dLlXuS0ZjTaogLqWUQBM3vYXwvNVMFzf8AtL3fI9rCOR9E2Np6f1FKkkGZUEGQGTkQeIEj598ZU/EA2IkYVlLw973XffCyr7Rc5lqub3ZZy6BFUt2LCQYHpiqkEgj/AJN10Ya1os1K+GkIwIRgQjAhGBCMCEYEJm6L15KNUJmGYZdrMQJKi8wIPPHthWphc5t4/iXuDutFbVcnnlp+GxFR/JA+oBYuwgwLi557TGK4qmenuH7LMm4c1x1NXE9PZlajUQsjbJMcAcSfTn0w7HxOIgEHdIy0D/jI2VXq2jVSEJVpWFIaRtAm4BusxM8Y0YpY3Du2z7uqBO+MkP2G368lS5BGgqEnzWeCDfi/rOJCQC4V81j3ieWyZ8g60KdYtSLCIpiZBYchgO3BnEHBwd3duazyGzadTrFfNGztdVqM0FStvLIBmLdgcLyxsldvbyTQcIrWbex57phyvVmXp0wgy+9SPoqAExEMJnyzBPf4xlHg9RqDxIAfULUHFICCNJsFn2u1VorSciAzEKpuVQcj3iRfHQyShrRdZ9M1073tbtv68ldaIwzSv4Khtg8zi3rb1jv62wnLxCKP4vRR/wDMnuDyO498015PVctpWT8R23hidgtL8EFLjcB34icc5O6Wqm0s297regga1t3DKzfX/tIrVGJyyf04LBi0y24XsYgCe0H5vGHIqBoH8h1K+9tkjuxJJNyTJxoDC8XnAhGBCMCEYEIwIRgQjAhGBC65bMPTYMjMrDgqYP8AjHjmhwsQhNmW+0zUkbctVZgBpQeYDjd3OEzw+A8vqvS6+6gVutc49U1KlVmBbcUBhTPaB27R6YYbE1rdLVSYIyblqts/1ZSXL0TlxGY8Te42yir5vLfmCQR6YjGZtVnbDnzVTqKEkk81VZrrTNO5f7tZJIVU8on5JJ/MnDTZHN2KqPDYC3Tb6qVpHXFWjSZGUVCI8PdO0GZYteTNuIxG5BuF5Nw6OQ8wFYdMa6lTc1U002Kd0vt3A3kBp3ERYCMVzVEjbAC6Dw2PkVSda62uZr/dMxoL9AZYg97T3x5Hr09/dMw07Ih3QqbI5+rRYtSdkJBBIPIPIx69jXizhdX3XmrnajItNnYon0qSYE+gx6GNBuBlC4YkhGBCMCEYEIwIRgQjAhGBCMCEYEIwIRgQjAhGBCMCEYEIwIRgQjAhGBCMCEYEIwIRgQjAh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www.virology.net/Big_Virology/EM/poli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5860">
            <a:off x="4419600" y="1981200"/>
            <a:ext cx="1905000" cy="1943101"/>
          </a:xfrm>
          <a:prstGeom prst="rect">
            <a:avLst/>
          </a:prstGeom>
          <a:noFill/>
        </p:spPr>
      </p:pic>
      <p:pic>
        <p:nvPicPr>
          <p:cNvPr id="11274" name="Picture 10" descr="http://i.huffpost.com/gen/2097108/thumbs/o-EBOLA-VIRUS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3373">
            <a:off x="6255319" y="2095740"/>
            <a:ext cx="2438399" cy="1219200"/>
          </a:xfrm>
          <a:prstGeom prst="rect">
            <a:avLst/>
          </a:prstGeom>
          <a:noFill/>
        </p:spPr>
      </p:pic>
      <p:pic>
        <p:nvPicPr>
          <p:cNvPr id="11276" name="Picture 12" descr="http://upload.wikimedia.org/wikipedia/commons/1/16/Varicella_%28Chickenpox%29_Virus_PHIL_1878_lo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0771">
            <a:off x="4510168" y="3901108"/>
            <a:ext cx="2207878" cy="220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pic>
        <p:nvPicPr>
          <p:cNvPr id="28674" name="Picture 2" descr="https://s-media-cache-ak0.pinimg.com/236x/4d/1c/b0/4d1cb0e49a69aa16fdf62a867f3324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876800" cy="487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Bacteria are single celled </a:t>
            </a:r>
            <a:r>
              <a:rPr lang="en-US" u="sng" dirty="0"/>
              <a:t>organisms</a:t>
            </a:r>
            <a:r>
              <a:rPr lang="en-US" dirty="0"/>
              <a:t> but can form chains or clumps of independent cells.</a:t>
            </a:r>
          </a:p>
          <a:p>
            <a:pPr lvl="0"/>
            <a:r>
              <a:rPr lang="en-US" dirty="0"/>
              <a:t>Shapes </a:t>
            </a:r>
            <a:r>
              <a:rPr lang="en-US" u="sng" dirty="0"/>
              <a:t>include </a:t>
            </a:r>
            <a:r>
              <a:rPr lang="en-US" b="1" u="sng" dirty="0"/>
              <a:t>rod, sphere, and spiral</a:t>
            </a:r>
            <a:r>
              <a:rPr lang="en-US" u="sng" dirty="0"/>
              <a:t>.</a:t>
            </a:r>
          </a:p>
          <a:p>
            <a:pPr lvl="0"/>
            <a:r>
              <a:rPr lang="en-US" dirty="0"/>
              <a:t>They are </a:t>
            </a:r>
            <a:r>
              <a:rPr lang="en-US" b="1" u="sng" dirty="0"/>
              <a:t>prokaryotes</a:t>
            </a:r>
            <a:r>
              <a:rPr lang="en-US" dirty="0"/>
              <a:t>, the genetic material is not found in a nucleus, but floats freely in the cytoplasm. </a:t>
            </a:r>
          </a:p>
          <a:p>
            <a:pPr lvl="0"/>
            <a:r>
              <a:rPr lang="en-US" dirty="0"/>
              <a:t>Bacteria do NOT contain organelles other than </a:t>
            </a:r>
            <a:r>
              <a:rPr lang="en-US" u="sng" dirty="0"/>
              <a:t>ribosome’s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w8PDw8PDw8NDQ8PDQ0ODw0NDRAQDw0OFxEWFhQUFxYYHSggGBwlHhUUITEhJikrLjAuFx8zODMsNygtLisBCgoKDg0OGhAQGiwkHSQsMiwsLCwsLzQrLCwwLC0sLCwtLCwsLDAsLC0sKywuLCwsLCwsLCwsLCwsLCwsLCwsLP/AABEIALcBEwMBIgACEQEDEQH/xAAbAAACAgMBAAAAAAAAAAAAAAABAgAGAwQFB//EAEMQAAIBAwMDAgQEAgUICwAAAAECAwAEEQUSIQYTMSJBFDJRYSNxgZEHQhVSYoKyJDOhoqSxwdEWJTRDc3R1g6Xw8f/EABoBAAMBAQEBAAAAAAAAAAAAAAECAwAEBQb/xAAsEQACAgEDAgQGAgMAAAAAAAAAAQIRAxIhMQRBEyJRgTJhcZHh8AWhFLHB/9oADAMBAAIRAxEAPwD1OoKhqg6Pr85azZri9cz3XZmW5se3ZKhMgXtziJRu3BAPW2Sce+R81jxOSbXb9/4d8pJHoIo1Vv8AprAskqSRsnbguZ8LLDLKViYAq0aMSjNuG0Hz9jxT3uv3SPbILKSMy3lvE/ckjKGKQMfS4ONw2nI9sfcVVYp90LqRaFFZFqp2XXFtLIEXaVk+J7JW4gd3MSO53RqxaMMEYgn7ZwSBTxdUljHKYLmNZNOmvEt2a39cYeIBmOfQ34nu2AMk1eOKS7CuSZbRTCqdF1Z8Q9qsO1P+t1srgLJFPHIhsZpxskXIIyE5GCCpFZ+qb64jmjXff21p2GdrnTrRLqQThuFkUxuVTbk5C8n3GObxi7piWW0GjVJh6kuVaEqE1BDpk1xI1qyRRs0cwUuN/IOMjZ7HI9q37nrKGOWFChCTNZqjNPAsrG4KBCkJbe6guoYgcc+cGqpMWyzGhVbh6wQ4kkt5YLY3NxafEu8RUSxGQElQchT2mwfrgY9607b+INs6uwjJ/wAka7jSK4t5naMMilZAjHtMO4pIbwA3PpNZwZrLcwpa0NC1YXcZkVVVQ5UNHPDcRSDAO5JIyQRyRzg5BroGoyiMmQUwpaIrII1MKAo1ZCkqUcUKICUDRqVjAo1KIrJGBQNOaQ1pKjIFShRqdhJUqUcUxhTSmmNKalIIKlAmlJqbdDBJqUmalJqDRrmq/a9KogjRrq9mgilWVLaR4BEHWTuITsjVjtbBHq9hnNd+pXGptcFaRWo+jLcBVaa5kjWG4t1jZogqwS4yuVQHIIUhyd3HnzW4vTgO1nuryWVJ7eZZpGi3L2s7UCqgTBDPk4ydx54GOxTinWab5YHFHGtel4o24nuuyonEVtvQRQ91WVsELuYAO21WJC58cDBvOkreVIkMlwvYtUtY2Vo8hVkikVyCpDMGhTyNp5BBzXbU04NdEcsvUm4o4lp0tEkiyma5kcXcd6S5iG6dbZ7fJCoMKUfwMcqPvnb1HSO7Ks8dxc2koj7TPbmIiWPcWCssiMOCSQRgjJ9jiujmiKfxHYKRyrTpyCMYVpubae2Yl1JcSyGSSQnHzliTnxz4rUfoqEk7bi7jVpLKYophIM1uIhE5JjJPEEeVzt8nA9rEtODVYTYriir6H0mVGbqaaRReX1wlnvja2Blkl2t8m8+iQ+ktgFjx4xs2/SKIhj+L1AqIBbwYmjQ2sYZWG0qg3sNijdJu4GD5bdYQaOatrYKOXo2ipad4h3mknkEs0sixqXYIEHpjVVHCj2z9a6VE0tTkwolEGhUFImEeiDSimFViKxxUxQFNVluKJUomlzSPYIaANShS2EalNHNLmg2YlSpRpQhFGlBok06ewBTSGnNYzUZjIUmlNMaU1BjC1KlGpjGtUqGpiuQqGjmoBUxTJCjA0wNKBRFVjYDIKesS04NWixGNRBpc1KdMBkBo5rGDRzTqQKHzRpBTCnTASiKIo4pkgC0woYoimRhhTZpBRqiYpDS01KaWQQGpmhQNTbCEmhS0aSwhps0tSmTMPQzQzQo6gUQmlaiaRjUpMZAoE0CaUmpOQyQ1Sse6pU9SGoTFECjWvqN2sEE07ZKwQyzMB5KohY/7qlGNsLZsAUcVp2V5sjtlupYFuZ1GEDBe5Jt3MsYJy2Bn9s10MVXw6FsUCkmkVFZ3ZURRlndgqqPqSfFZcVwbCAXsklxP64obmWG2tj/m0MTlGlceGcspIz8oxjnJqkYLlgbO2hBAIIIIBBHII9jTUndXds3LuxnZuG7H1x5phS8BHFEUBRFOhQ0RUqU1ADTCgKNUQA5rV1LVLe1QSXM8NshYKHnkWNS30BY8ng1tVUupbEz6nZR+QNP1GTHsCJrRc/nhiP1qsFbMkm6botkEqSKroyyI6hkdGDK6nkEEcEVi1LUIbWJpp3WKNMZdvqThQAOSSSAAOSTVL0PX1sbKOIRSXEr32qJHCjKgSOO7kDMzNwqjKjjJ5HFZda1RNQt7JkV4z/SYhlhkxuilWGQ7Tjg/ykEfaq6QKLdenFnf0Tqe1vHaOJpVkVd/auIJYJGTgFlWQDcBkZI8ZFdkEeMjI8jPivM9fiks5IJ4yUkSHUijecEWMzD/AEhTj7CtOGy+Fe1ni3JKLq0Rpt7F5lkmRHEhzl8hj5zzg+1ai0sG8tL2Ss9YzQokUtTbIANKTRasbVCbodBzUzSZog1NSDRkFSgDUzVLATNDdQY0hNTcg0MWpc0M0papuYyQSaQ1CaGalKQyRM0KmalTsIRRkVSrBwCu1twIyCuOc/bFEUXOFY5AwrHLeBx5P2qsEKzzTpy2JmtCILwxzTQy9yRwUliXc8EsbdpmWEAJiMyJjPKnJz6ea876OvIhPbJ8RqayOjiSzdQLNpXUyNJGpAZYvJUgbMbRweK9DrszvzEocCTShVLMQAoJJJAH7nxXndpLBcRreHULdZbgieewaRhZ7ioHbYRkNuAABdsgnJK+AO51PqMHet2ZZLuK2mcXUMVvLOkRZBtlbapUsh52k8BmPkCtizFtcO8lhdtbvIiySpEi7ZVYYSUxyLweOHGM4Gc4rQWlWwvcTQNOR5YrqOGxt4o4Jo4xZOJRMzsm5i4ReB28Y55PtirDclwjGNUaTHoWRiiMfoWAJH54NY9Os1giSFMlUXGWOWY5yWJ9ySST+damv6hLbxo0aKQ0oSSZw7R2yEH8RlX1MMgDjHzZJAqTeuWweEZdL1HvGSN4zBPDt7sLMGwGzsdWHzIcNg8eCCARiuiKpelz3K3kNzJJvS/mFlGjwCFmt4oJ5hKq+Vy+/AJPpI96uwFUlCmBMIFHFQUaZIAMUaNSjRgiqzq94IdWs3OMHTNSXn/zFmf+FWXNVT+INpCYY7hjcpNHIsELWrRB27zqCh7qsu3KqTkZG3iq43uGNWr4OFolv357cedzdRv/APJIf+NbVnEI5FQ+F6kI/wBgo9OXcCTac0KSRotlq0biZgz98XUIlLMPmJcMcjHn2rBqVzhZ7jwidRBmf2XdZoikn2BZlH61fbky1NKPazf/AImMpSDbg/g6rnH/AKfNTdX2Zi09ZV4Ky2DKfo3fjxVe6lvTNhPJSz1SVgP5Y/g5E3H7bnQfmwqzdb3YbTNvv3LH8+J46Kae404SxylFe5zf4ZSv8ROhkldW07T7hhJI75nd5w7+onBIVc/lXoJqg/w7j23Tf2tD0lv3luavxqOTkSVathTWNhWQ1jauWYUY6YUDVW6p1S4NxDY2jiGSSPvSz4UukRYoioGyASQ3JBwF+9LixyyTUY8hlJRVstMsqorO5CqqlmYnhVAySaqNj/EK3lmRDDNFDK4SO5k2hSWOELJ8yBiQBn6jOKr3Vk9/ZQtbXMz3VvdmK3cyhd8W+RQSGAGVILAg588Y9+51NpdqNOlYMA3YkPHlSFzkf6K9PF0KprI/pX+zmlme2n3J1Xr92bg2dgRE0Sq1xcBEkdXYbljRXBUHGCSQeGHHOQ/S3Uc26W21Bl7kUDXK3JVYxJChAk3hfSGXKnIwCG8DBrX6fvY4728NwoDtLDK27+YPbxEH74wR/dP0rT6kUXtzJBaqC76bqOFzwQYggUn7syj/APKZ9Ni/xra3q9QFkl4nPsZz1hfTZltrOL4fOU77uJZU9mOBiPPHGGI9/pVm0HV0vIBMqtGQzRyRP80Uq/Mp+vsQfcEGuB091LbCz2kANt2kMMMjAYZWB5BB4I9sVl/h8hZLy5GRFdXfchyCN0axJGWH2LK2D7+ah/IdJix4dUVTv7j4MspSpv8ABaqFNiga8NnYCpUqUoTItPgHg8g8EH3FKtZBXVFE2U3pzRr6KVSZmS3jurpezIxylqrOsMMaYIMeO2wbIIxjn2suq34t49+xpGaSOKONSAZJHYKoyeByfP0Fa2u6v8IYGcqsLG47zEElVSB5fTj39BrkavfNfwQ28CtazzzSZM4UyWL25DliqkhmDdoDkjD55HFdLTm03wIttjFpV/c2Ty2s1vbj8W4uoiLwKZo5ZWkfYXRVYozEEZHlT75rr9NfCyRm5trc24mJB3IFLKrN8uCRsJLEbeDnI81xrfUJHaCGRlu5WlCT2F3BH3rYj55Q6KF2DBIJXDcAHJxVwFJldfVhijmalr0VvMkLrI2RG0siBSlskknbjaTnIBbIyAcYJOBzW1o14bi3inK7O6gcKDn0n5T+owf1qm9Vd+V3iurISpcC5tLRoQNwdkJhzNvBw207lZQAcecc3qzjKxxqcZWNFO3gZCgHH2oyglFeoE3ZUrjQ5L7UZnmSaNYBKlvcHK9olIu08Bz53d5mOPdQfpVm6dvmuLWGaQASMrLKF+USoxSTH23K2K3XXKkZK5BG5cbl+4z71yZ2NoltZ2iKXk3xxGZmKRoi7nkc+XPPjySfI5Ipq1KgVR2xUzXNtLGZXEk13NMRn8JY4ooOR/VALfuxro0LowwqGhRpkzErg9ZRb4rVP62pWK/vKK71cDrSbZDbP/V1Kxb9pRTw+I2/Yq1tpNw0MU9sgmNve63byQh1RyjXzHchbAODGBgkcNn2rHe2l3DHHZyt2fj5L28uY4SrkxqIY44S5GOQdzY98AHHnWtI3uyICzNCsmp3JiDEJJI+o3C5cD5sBeAeOT9q2em4JG1H4R2Z0tkuxCHYuY0dLSQrk84BY4HtnFX7lYpqEXKtN8GbRLGOPR9WjSKPuxx3MDTrEonuIxAJE7hUDcVEhH6Vpa5eGW1VV9QeS12YOd34ikY/QZrX1aeaC/nSKaWJYbpbjZG5VJHJtkIcD51K7hg8eo+/jBo1ksUsF2uczSzp2jzbxJKj8RJ4jK4ABXB8/Wt82GDpTpbNfZXRb+i1xdR/2unNFb95bqroapPRD5uI/t03oi/tLdVdDUsz8xzxAaRqc1jauWQ6ENVrqXR5pZYruzeP4iFTE8cjYSaItuA3AHaynJHt6mHGcjV64u5pJIdPgd4+9G01w8bbX7O7YsYI5Xcd3I9kI96rl1oVzpy/E2jdqVFLbRxHMByVdQcEH6nkHmuzpekyuPjQlT7L1JZcsb0NGhquoTX1y8d5byzwQB0b4WZCWuMFfnJx6Dzxn1KORgitXvXUtuO4VkjWdLeSHuATTyfN2yhB2Ar6mJzhc7cnFWn+HOpWbWSM4Us0Yznkh/5s/rVfvj/l0l7H/wBjtXhjuMcqJZA4Q/3QwB+glFeo00rurpP0d+noc3P9jdRrqErx3cy28WwbJGtrdwxt85AILnuFM5Hg+frippGlzTSTvaXUxiYiMTwsYmuFTPIZPUEyW2qD9znPFq6j6ltjabVVS20KoUep3PCqB9SSAPvXN6D1A6bH8JcqqTW/4cijJHjII+oII5/5UVjiqgl2fl7fUF3vfuLoOlQtePbahbw3UkiNLFcSx/iSFcBkl8CTgqQWBJAOc4r0NQAAAAoAAAAwAPYAVTrC9F5qqNGBtt4pZJCP5d42Iv5n1H+6auWK8D+TSjm0riuPQ7un3hZM0KlSvMZ0EqUualCwmwKYGlNQV1pkjgdcWS3EEERO1m1Cy2PjPbPc5OPB9O4YPHNTpxrRnYRCWSeMzSG5uEw9z3H2ySq3gqWiA4wAEXAAxXQ6hhWS1nBUsUiaVApKsJUG9GUjkEMAQa43Tz2Nq1raxlnuZ7OJu6xaUmMJlVLk+kHa5Cjj0muhO8dCdyz1z9X1JIAisssjzMyJHDt3thCzkZIAwoJ858AZNdCqrr8V3NPIqW5nSLtdiOWC3a0mJUlzI7+pfO30cjHg+KjjipS3Hk6Rq9MafEbhYYbua6sYYoL63jYxkQzMXUK7BQ3GNwUnyTkeKvNcHou3VLNWVUjM8s9w8cahUileQ74xjyFOVz74zXequSVyYiWxhu7uOFGlldY41xudzgDnAqi2MFlqHdiuGkW/F5O0NxcQTIw9ReEIJABjtFAYxjIznzmrE2yXUisxGbeGKW0icYVnbeJZlzwzLwv1UH+1WLXtDkkM7wPCvxCxGRZgw7U8X+auEZfDKAOCOdi8jnLwajs+QPc1TpV4qlYIzaTH0i4j1CR7RR4D9iQHn32Y+2/3q2QghVDNvYKAz4C72xycDgZ+lIjggEEMCAQw8H7imBqbyWFRMtEGseaYGipGoeuN1alo1ti8m+Hj7sRSUPtdZw2Y9nB3NkfLg5+ldkVVesLfu3Wnp9rxx9mCIM/sSP1q8N2aKtpGv0pFZi8220ong/o4ESl9xeU3czSFj7HcTkYGPoK1bKZY9fumHjZIP9ms6rljMbHVb95MRxyrbwpK5Co8yIHZd3jdh1OD55+hoG+xcSaix22ss0sK3XPZLiC2HzeACY3UHxlcea6boosS2uW11+TNrp339+/0aI/vNbCutFabbDTZP608fP5pL/yrjRKX+MnwwWWGOSMspUui3lum4A+xKnB9xzViWbdpmlRj5viYQB9SVlA/3ij2tkm2m1H6e1mP+Hku65P9nQtIX9pLmr9Xnv8ADSCQTTO0U0Srp2n2xM0Lxfjo85dAGAzgMvI45r0DNcmWXmGlV7ENKaJoVzsxR+r5Da6ja3TD8Oa3NruzwsqSNIq/3g8h/wDb+9YuqOqUktyije5AjRFxueRvSij7kkCut15folutsYEupLtjHHDJnYoXlpWxzheMYwcleR5FG0vT59LkF5NH8YiMWPdDNJbJ/M0PJ5AJ8gkjjPNez0c5eBajbV0ceVLXzzyZJOnJ7sF4FjjSyRLVyhkQ3ssKduQyEMCBuUqMYIAzk+B1Yr5547Wx02NbNJLRLm5GxZJEErMBGN4IJLJJuYg+PvkL1A89gXNtcQC21B3mjQ72lRn9cjLGg/EXLFs5HzY96y29g0S2l7pRN5EtolrKMhZn7TNtcBseoM0gZTg1K8MljcuPndXXftyPUlqrkx9LaQtlfC3uIY5HaKSS2uWUb4mXG9PoMg5BAGNpH0rQ16G41WQzxRxxQxMUhkVW7s0asfncEHY3kKMYHOc+Fj6nkbUZJrm2uT8OjwBUMRxI4Xexy3O1eMDPLHPIFbHSPW1vDZmElfww8eXGxiqnaGw3Izj/AOmrQwRfUPJXZVvt86Ec/Jpss/Q3Y+DHZgFswkeO4j3M7C4T0sS7ep84BBPOCKsVVzoeFxbySupQ3V1LcrGwwyRkKkeR5BKoGwefVVkFfP50vGkk7VndD4VZKQismKGKk42PZjxUp9tSk0sNmTFCmxUxXTROwVSrGa2sjdTRWiy3b3l4vZgSNZYreEeMn5E2hWA8EzD61dsVTupY4Ir5ZJbfvPd2yWlttYxCScOxdJJF8DYQec8IQATgG2LumLItkUququpyrqrqfqpGRWvqYnMey3KI7kKZZCfwUPzOq49TD2HAz5rHodwXiKNGkLwSvbNFGxaNdnC7SQDgqVPj3rfqL8shlujBZwR20McakJHEioGdh+WST5JPv7k1tg1X+pdaW1MazW3etZVcTSllKrjHo2EevK7jjPO0gZOAcnSM263cK/dijurqKCTcG3W4kPbAPuFBC5/s1XS9Opi3vRt69KY4JJ0hE8sKM8K9suwfGMgAFvBOdvJGa4un9VQAvBdXNo7qm5JoXXZdx+CBHklZASAU58gjzgb/AFRCJY4kMsUWZ0YRzStElyQCRHuX1A5w3HuorjWNrcC+tYbqWKXspdXUBiy8y+kRbJpGALDErYO0E45PpyxWlw3NvZ3Ol4njsrZHVkZYVURvw0afyK33C7QfyrrA1jBphXPr1NseqRlFMKRayCrREYwriakR/SOnbvHbv/8AAldoVU+tLjs3GnyHABN1EGPA7jIpVc/UhW/aunE6kBR1NL1OP1DJIZbyGFzEJ9WVWZVQsVTTFkwNwI8qPb2rFextqHwKTKssf9EwXDQlfwWmkIy5j+Un08ccZOKx2d2Gl73DKdXnG4cqWGlMjAH3wePzFdvoyFXktA3toFj/AIjXQ1bQYtQlurpsrccziCRHZ32QSwKXbc2xNWQIuT5wMAZ9gKz6RckrpkefF7CAM+4L5H6c5/KtXUGCvKo8GS8A/TVVNb17cvDdXl7bWtjGttNOp3W7GWbZ/nm3hsRs3OCF+5znA0vQaHelyvtv+D0mhQicMqsOAyhhn6EZpsV54oKhqVKBildeKYbixvWBMMIuLeUgEiMymNldvov4RGfqwrW6o6njmtxHGgklde3HGgBaWQjCqB75NXqWNWUqyhlYEMrAFWHuCD5rnWOg2du/cgtbeGTBG9IlDAHyAfb9K7sHXLFj0uNtcEZ4dUrTKrpnTwnumglbPwVnY2g5OMrCHcj8y3+qPpW90rB8NdalaJyiC0uUGSQJJFlRwPoD2FP5k1q9XfEWd0buKOWSGeKNJezG8hilTIBZUBOGBAzjyv3re6KtJ9s93co0ct28e2NxiRLeNSIw30JLSNg8jeBT9Rli+jW/t8+4IRfivY0uiLO2ksVeUr3HQu5PlpG9TE/ckn96rbRiWaWxj2hJL2SQy7RvWIQw7o0byu5pFJI9s+M1YL/pC6WWRrO4ijhldnMUwfMDMctsK/MuSSFOMZPOPDX/AEpJDBbtaHu3Ns8juZTta7EmDKM+FbKoVzx6AOPItLrunloTfLXtsIsM1e35NPUNEfSDFdwOyAMpliDHtzxE+sMvgnGSD5yB9wfQhVBFtqOoPHHcQSWtujI0zTMm51ByY0Ck5zjBPjBOCavorh/kp45Tjpabrev6LdOpJOx6GKK0wFcSVlrFxUp8VKOg1hIpayUpFO0KmCuDq8Eb3tosyLJFLb3sKrIAyGUmJ8YPvtR/2Nd6tHVrAXEezcY3VlkimUAtDKpyrge/3HuCR71oumZjafp0VsrJCpRWcyEF2fLkAE5Yk+AP2rOabP15PufqaU1KbsdHC6he6LLHFF3IWhkMjGCKdWkyAqMjyJ6cbiSPtyK1ui5JF+Jhkg+CEckbpZl0ftB1yzIV47bMGIGcghhxwKslaFjYlJZ55HEkszKuQu1Y4ELduMD3xuYk+5Y+BgDLL5HFg072cLqm7iaVoLux+JgREaMqz92XeCHCIFw+MYK7s+OORWfo2CMC4lgj7NtLN+DG4HeVlysm73UbhwjHK8+M4HNvrS+gaIR3Oyaa62KwmlnNyrOS5ML+iIKhJyMgbR9cG16dYpBGI03EbndndizyOzFmZj7kkmnyySx0nz+3X73BFXKzbFOKx061zRZRmRacGkFOK6ok2MKx3VtHKhjljSVDjKSKGU/oayUaqmKcTXOm4rmGKGNjZiCTfEYI02plGQrsIxghjXHkK2V7FChOyPSoIVLHkqkjAZ+/FXSuJr/Tkd4ySd2a2mjVkE0GwkxsQSpVwVPIBHHFUhNp7hg0mm+Dz2eCWVomSKWXv3V7CrRxllWT+kFc7yOEAXLZP9U+/FWmRIzpusk43d/V8fu2KtGkaZFaQpBCCEUucscs7sxZ2Y+5JJP61SNV0zUA97ax20ksd3NO8VwrxiFUm5JkywKlSTxg5wMecVaGRNm+J81sXyyH4UX/AIUf+EVmxSwx7URfO1FXP1wMU9czQopFIac0jVOQyFJpc0TSkVGTHQwNKamalK9wi4pcU5qYqbiGxQKIqUwopAGWmFBayKK6IoRkqU22pVKYtkpTTGkJrNmQpoGpUqT3HFoYp6VqVoKENKaLUlc8mOiYHnAyM4PuKalphSoIcUwFQUwq0YiMZacUtGrrYRjCnFYxTrVYisNGiKOKpQBaFGpQMCpQqUoQE0hpjSGpyYUChijUqYwpFAU+KBFLpDYMUMUwogUas1iYoqKbFECsogsIFZFpRTCrxVCsajQqVWxRTSEU9TFTasNmLFTFZCKXFJpGsqmq63cQ3MiO62qCa3W371pK9tdRsE7ha4XKxMWZkXdjBA4bNZLnqpRHI/YniXGoJDcSLE6PNbiQsNgcNz2nIzgHbjIyK37rp+KRpsyXCxXDB7i2WQdmdsAHORuUEKMhSAfetGy6XURulxJJLufUGEYk/CiFxJLuZeAd2yTHJIBJx5qjeOtxfMJL1ETIY0ikQJcpbtO6RmOWRrUz7VAfcuAVyxGPYZ8jR0vqpzbpPOiMXisG9DRworS2aTuS0rgAZJAGc+PPJrvHRIMk4fm4Fz8//ei37H7bB4+vNakfTFvGIu000TQrEkbq4LKiQLCB6gRyiKM+fcEVzt4u6H8xv6VfJcwRXEedk0ayLuxnBHvjitrNaumWKW0McEZcpGu1N7bmC54BPvjxk8/WtmuSVW64Kr5jg04NYRTg08ZAaMoNMKRayLXRHcmxlFOKApq6IoRlJt+qbgygF02/0xPYtEdPuFjWBbp4Q3xRbthsKD75b04yeOh/02g3yxtFKskab1jDwPJIe8sKrtVz22ZnTAfb83OMHG8nTUALDfcGJrmS7a3M34JmaYzEkAZI3ndjOKwL0dbYRS9yyRRNDEhlAEUfcSRQuADlXjRg3zZUZJrp8pPc09Y6mmi2KIXt5SlwTDcRK4Oye0TcJEfGNtwcYzknkqVwd3QNZe4kZJCuQk77VjwMLezwKd2487YhkY8855wMsvTEEmDK9xNIBKDLJL6m7jwu3AAUc28WAAAMH6mtqw0aGBzJGH3FHQ7mJG1p5Jj/AK0r/pilemg7m6alNipUqGMZpSKyEUuKm0MhMVKfFAil0hs4UlxdT3FzFBLFbrarEm6SAzGWd4xIM+oYQAqMDkknkY5Reo9p2yQuRHJa29zcQsjQQ3MwTaoyQ7rmSMbguBvH0bG7d6KkkjyrLcW7yxpHMYJAomjXO0EEHBG4jcuG+/ArCvTFsrDYJI4t1u7WqMBBJJCEELEEZBURp4IB2jOcVRae4u5rQ9Th40lFrdbJhGbQ4i/yve2E2+r0EjDYfbx+RA3NO1NpZ2jaOSArAsjQyou5W70kZO8MQwOzjAxjnJzgYo+l4FQRh7kJGIhbDu8WYjbcgj49iP5t2R6TxxW5p+kxwOZA0skjR7HkmkLs47jyZOfHqduBgAYAAAoNQ7G3N7FHFMBRAoKIbABTUcVKeqFBRoVK1mBRqVKCCSgalSszCEUhFGpUpIZCFaUipUqMkMhCKU0alQkh0CiKlSlQTItZlqVK68ZKRkFNUqV1xJsYUaFSqIA1AipUp6ADFAipUpGgi1MVKlTCA0CKlSlCTFTFSpQoxKlSpQMEUwo1KpEAKFSpWZiVKlSg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faculty.capebretonu.ca/cglogowski/images/prokaryotesha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1676400"/>
            <a:ext cx="4657725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Bacteria can reproduce through sexual and asexual reproduction.</a:t>
            </a:r>
            <a:endParaRPr lang="en-US" sz="3200" dirty="0"/>
          </a:p>
          <a:p>
            <a:pPr lvl="1"/>
            <a:r>
              <a:rPr lang="en-US" dirty="0"/>
              <a:t>Asexual- called </a:t>
            </a:r>
            <a:r>
              <a:rPr lang="en-US" b="1" dirty="0"/>
              <a:t>Binary fission</a:t>
            </a:r>
            <a:r>
              <a:rPr lang="en-US" dirty="0"/>
              <a:t>- A cell first duplicates its genetic material and then divides into two identical cells.</a:t>
            </a:r>
            <a:endParaRPr lang="en-US" sz="2800" dirty="0"/>
          </a:p>
          <a:p>
            <a:pPr lvl="1"/>
            <a:r>
              <a:rPr lang="en-US" dirty="0"/>
              <a:t>Sexual- called </a:t>
            </a:r>
            <a:r>
              <a:rPr lang="en-US" b="1" dirty="0"/>
              <a:t>Conjugation</a:t>
            </a:r>
            <a:r>
              <a:rPr lang="en-US" dirty="0"/>
              <a:t>- Bacterium transfers some of its genetic material into another bacterium through a thin, threadlike bridge that joins the two cells.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9218" name="Picture 2" descr="http://www.biologycorner.com/resources/f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1"/>
            <a:ext cx="1752600" cy="2239158"/>
          </a:xfrm>
          <a:prstGeom prst="rect">
            <a:avLst/>
          </a:prstGeom>
          <a:noFill/>
        </p:spPr>
      </p:pic>
      <p:pic>
        <p:nvPicPr>
          <p:cNvPr id="9220" name="Picture 4" descr="https://encrypted-tbn1.gstatic.com/images?q=tbn:ANd9GcQObCgZY_0ps8_VH7dOetjQ4ccItTp3HZ6_9OsfGGiC3NX2pIVB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0600"/>
            <a:ext cx="2075647" cy="1600200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thumb/3/3e/Conjugation.svg/2000px-Conjugati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2738469" cy="248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2033</TotalTime>
  <Words>546</Words>
  <Application>Microsoft Office PowerPoint</Application>
  <PresentationFormat>On-screen Show (4:3)</PresentationFormat>
  <Paragraphs>73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Rockwell</vt:lpstr>
      <vt:lpstr>Wingdings 2</vt:lpstr>
      <vt:lpstr>Foundry</vt:lpstr>
      <vt:lpstr>Types of Pathogens</vt:lpstr>
      <vt:lpstr>Viruses</vt:lpstr>
      <vt:lpstr>PowerPoint Presentation</vt:lpstr>
      <vt:lpstr>Viruses</vt:lpstr>
      <vt:lpstr>Viruses</vt:lpstr>
      <vt:lpstr>Viruses</vt:lpstr>
      <vt:lpstr>Viruses</vt:lpstr>
      <vt:lpstr>Bacteria</vt:lpstr>
      <vt:lpstr>Bacteria</vt:lpstr>
      <vt:lpstr>Bacteria</vt:lpstr>
      <vt:lpstr>Bacteria</vt:lpstr>
      <vt:lpstr>Protist</vt:lpstr>
      <vt:lpstr>Protists</vt:lpstr>
      <vt:lpstr>Fungus</vt:lpstr>
      <vt:lpstr>Fungus</vt:lpstr>
      <vt:lpstr>Fungus</vt:lpstr>
      <vt:lpstr>Classwork</vt:lpstr>
      <vt:lpstr>Classwork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Pathogens</dc:title>
  <dc:creator>Richard</dc:creator>
  <cp:lastModifiedBy>rkowaleski</cp:lastModifiedBy>
  <cp:revision>63</cp:revision>
  <dcterms:created xsi:type="dcterms:W3CDTF">2014-12-09T02:38:14Z</dcterms:created>
  <dcterms:modified xsi:type="dcterms:W3CDTF">2018-02-02T20:59:52Z</dcterms:modified>
</cp:coreProperties>
</file>