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2" r:id="rId4"/>
    <p:sldId id="271" r:id="rId5"/>
    <p:sldId id="269" r:id="rId6"/>
    <p:sldId id="270" r:id="rId7"/>
    <p:sldId id="264" r:id="rId8"/>
    <p:sldId id="265" r:id="rId9"/>
    <p:sldId id="256" r:id="rId10"/>
    <p:sldId id="257" r:id="rId11"/>
    <p:sldId id="261" r:id="rId12"/>
    <p:sldId id="258" r:id="rId13"/>
    <p:sldId id="259" r:id="rId14"/>
    <p:sldId id="260" r:id="rId15"/>
    <p:sldId id="262" r:id="rId16"/>
    <p:sldId id="263" r:id="rId17"/>
    <p:sldId id="278" r:id="rId18"/>
    <p:sldId id="279" r:id="rId19"/>
    <p:sldId id="276" r:id="rId20"/>
    <p:sldId id="274" r:id="rId21"/>
    <p:sldId id="277" r:id="rId22"/>
    <p:sldId id="275" r:id="rId23"/>
    <p:sldId id="273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01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C482-9400-4F03-9B41-EA373F7F4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02E653-B86D-4BF2-862D-AB4018CD5A05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4196CA-10E8-4B76-ADA3-2D0D9217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XD0fPVIe3zQ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youtu.be/8iHpZHOESf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U_nx2A1WhQ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rFdIOuJlKU" TargetMode="External"/><Relationship Id="rId2" Type="http://schemas.openxmlformats.org/officeDocument/2006/relationships/hyperlink" Target="http://www.youtube.com/watch?v=eHeUN6rr_us&amp;feature=player_detailp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su.edu/wq/videos/stormwater%20video/SWvideo.html" TargetMode="External"/><Relationship Id="rId4" Type="http://schemas.openxmlformats.org/officeDocument/2006/relationships/hyperlink" Target="http://www.youtube.com/watch?v=UNM8c1Me8PM&amp;feature=context&amp;context=C3b8ffa5ADOEgsToPDskKOBNoAhkT3O4xS2pZngD_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HeUN6rr_us" TargetMode="External"/><Relationship Id="rId2" Type="http://schemas.openxmlformats.org/officeDocument/2006/relationships/hyperlink" Target="http://www.youtube.com/watch?v=tU_nx2A1Wh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tmorris\Local Settings\Temporary Internet Files\Content.IE5\MZAKUT7K\MP900437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38917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gtmorris\Local Settings\Temporary Internet Files\Content.IE5\0T6YO6FV\MP9002890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7163">
            <a:off x="315296" y="1438875"/>
            <a:ext cx="3657600" cy="2389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Documents and Settings\gtmorris\Local Settings\Temporary Internet Files\Content.IE5\0T6YO6FV\MP9004372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143000"/>
            <a:ext cx="3454142" cy="2592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5" name="Picture 11" descr="C:\Documents and Settings\gtmorris\Local Settings\Temporary Internet Files\Content.IE5\0T6YO6FV\MP90039014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91989">
            <a:off x="6248400" y="3886200"/>
            <a:ext cx="184810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Water Pollution</a:t>
            </a:r>
            <a:endParaRPr lang="en-US" dirty="0"/>
          </a:p>
        </p:txBody>
      </p:sp>
      <p:sp>
        <p:nvSpPr>
          <p:cNvPr id="3" name="Film">
            <a:hlinkClick r:id="rId6"/>
          </p:cNvPr>
          <p:cNvSpPr>
            <a:spLocks noEditPoints="1" noChangeArrowheads="1"/>
          </p:cNvSpPr>
          <p:nvPr/>
        </p:nvSpPr>
        <p:spPr bwMode="auto">
          <a:xfrm>
            <a:off x="8190181" y="5715000"/>
            <a:ext cx="817563" cy="914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ilm">
            <a:hlinkClick r:id="rId7"/>
          </p:cNvPr>
          <p:cNvSpPr>
            <a:spLocks noEditPoints="1" noChangeArrowheads="1"/>
          </p:cNvSpPr>
          <p:nvPr/>
        </p:nvSpPr>
        <p:spPr bwMode="auto">
          <a:xfrm>
            <a:off x="228600" y="5715000"/>
            <a:ext cx="817563" cy="914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324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 7 Superfund Sites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ilm">
            <a:hlinkClick r:id="rId8"/>
          </p:cNvPr>
          <p:cNvSpPr>
            <a:spLocks noEditPoints="1" noChangeArrowheads="1"/>
          </p:cNvSpPr>
          <p:nvPr/>
        </p:nvSpPr>
        <p:spPr bwMode="auto">
          <a:xfrm>
            <a:off x="8153400" y="304800"/>
            <a:ext cx="817563" cy="914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nse.com/general90/37724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4870739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longwood.edu/cleanva/images/trashy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05600" cy="4422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airierivers.org/wp-content/uploads/2008/09/pointsourcep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562600" cy="5910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.bp.blogspot.com/_q8kQPMI5s4o/SGp-EqNP8ZI/AAAAAAAABdA/mrsWWYM0nkY/s400/turtle+eating+plastc+b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66750"/>
            <a:ext cx="7086600" cy="531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ost869.alterra.nl/eutroph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51738"/>
            <a:ext cx="7731416" cy="485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olanka.com/gn/images/GeoSC/sediment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58090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urofins.com/media/885860/oljetunna_pa_st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299710" cy="5170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3- 2-1- 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3 different types of pollutants. </a:t>
            </a:r>
          </a:p>
          <a:p>
            <a:endParaRPr lang="en-US" dirty="0"/>
          </a:p>
          <a:p>
            <a:r>
              <a:rPr lang="en-US" dirty="0" smtClean="0"/>
              <a:t>Compare the two sources of pollution (point and nonpoint).</a:t>
            </a:r>
          </a:p>
          <a:p>
            <a:endParaRPr lang="en-US" dirty="0"/>
          </a:p>
          <a:p>
            <a:r>
              <a:rPr lang="en-US" dirty="0" smtClean="0"/>
              <a:t>Write one definition water pollution.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dirty="0" smtClean="0"/>
              <a:t> Your </a:t>
            </a:r>
            <a:r>
              <a:rPr lang="en-US" dirty="0" err="1" smtClean="0"/>
              <a:t>delemma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Pollution Foldable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3 tab foldable.</a:t>
            </a:r>
          </a:p>
          <a:p>
            <a:r>
              <a:rPr lang="en-US" dirty="0" smtClean="0"/>
              <a:t>Label each tab : Human Waste, Industrial Waste, and Chemical Run Off</a:t>
            </a:r>
          </a:p>
          <a:p>
            <a:r>
              <a:rPr lang="en-US" dirty="0" smtClean="0"/>
              <a:t>On the inside, identify the types of pollutants for each source. Use pp. 117 – 120 to help you. </a:t>
            </a:r>
          </a:p>
          <a:p>
            <a:r>
              <a:rPr lang="en-US" dirty="0" smtClean="0"/>
              <a:t>Describe at least 2 details related to the type or cause of </a:t>
            </a:r>
            <a:r>
              <a:rPr lang="en-US" smtClean="0"/>
              <a:t>the pollution.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Pollution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Water pollution</a:t>
            </a:r>
            <a:r>
              <a:rPr lang="en-US" sz="2800" dirty="0" smtClean="0"/>
              <a:t> is the addition of any substance that </a:t>
            </a:r>
            <a:r>
              <a:rPr lang="en-US" sz="2800" b="1" i="1" u="sng" dirty="0" smtClean="0">
                <a:solidFill>
                  <a:schemeClr val="accent1"/>
                </a:solidFill>
              </a:rPr>
              <a:t>negatively</a:t>
            </a:r>
            <a:r>
              <a:rPr lang="en-US" sz="2800" dirty="0" smtClean="0"/>
              <a:t> effects the water and living things in the water. The amount of </a:t>
            </a:r>
            <a:r>
              <a:rPr lang="en-US" sz="2800" b="1" u="sng" dirty="0" smtClean="0">
                <a:solidFill>
                  <a:schemeClr val="accent1"/>
                </a:solidFill>
              </a:rPr>
              <a:t>potable</a:t>
            </a:r>
            <a:r>
              <a:rPr lang="en-US" sz="2800" dirty="0" smtClean="0"/>
              <a:t> water depends on the quality of the water.</a:t>
            </a:r>
          </a:p>
          <a:p>
            <a:pPr eaLnBrk="1" hangingPunct="1"/>
            <a:r>
              <a:rPr lang="en-US" sz="2800" dirty="0" smtClean="0"/>
              <a:t>Examples of water pollution include: treated wastewater, runoff, toxic chemicals, municipal sewage, motor oil from cars, fertilizers, detergents, pesticides, .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River Runs Through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17638"/>
            <a:ext cx="7924800" cy="52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or </a:t>
            </a:r>
            <a:r>
              <a:rPr lang="en-US" dirty="0" err="1" smtClean="0"/>
              <a:t>NonPoint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scenario. Can you determine if it is a point source or a nonpoint source?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some potential solutions?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106983"/>
            <a:ext cx="3810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Hint: Look on the back for help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River Runs Through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 the pollutants involved in the story.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Record point and nonpoint sources in data table.</a:t>
            </a:r>
          </a:p>
          <a:p>
            <a:r>
              <a:rPr lang="en-US" dirty="0" smtClean="0"/>
              <a:t>Complete the conclusion questions and vocabulary.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dirty="0" smtClean="0"/>
              <a:t>Using the book and your “Poisoned Water” Notes complete your guided reading questions. You will need to use pp. 114- 123.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Neuse River Basin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http://www.youtube.com/watch?v=eHeUN6rr_us&amp;feature=player_detailpage#t=1s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http://www.youtube.com/watch?v=1rFdIOuJlKU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http://www.youtube.com/watch?v=UNM8c1Me8PM&amp;feature=context&amp;context=C3b8ffa5ADOEgsToPDskKOBNoAhkT3O4xS2pZngD_k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http://www.ncsu.edu/wq/videos/stormwater%20video/SWvideo.html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7" name="Group 7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75932647"/>
              </p:ext>
            </p:extLst>
          </p:nvPr>
        </p:nvGraphicFramePr>
        <p:xfrm>
          <a:off x="457200" y="292100"/>
          <a:ext cx="8229600" cy="608965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Freshwater Pollutants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Kind of Pollutants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Disease causing 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E. coli,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Giardia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, 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Human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 and animal waste, runoff from farms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Pesticides and fertilizers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DDT, nitrates, phosphates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Agricultural and residential runoff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Industrial chemicals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PCB’s, Carbon tetrachloride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Industrial effluent/ waste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Lead, Mercury, Copper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Industrial effluent/ waste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Petroleum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Oil, Gasoline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Road runoff,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</a:t>
            </a:r>
            <a:r>
              <a:rPr lang="en-US" sz="3600" dirty="0" smtClean="0"/>
              <a:t>Water Pollution 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Sediment pollution is the number one cause of water pollution in NC rivers. What would cause sediment runoff?</a:t>
            </a:r>
          </a:p>
          <a:p>
            <a:pPr eaLnBrk="1" hangingPunct="1"/>
            <a:r>
              <a:rPr lang="en-US" dirty="0" smtClean="0"/>
              <a:t>How would sediment harm the water quality? </a:t>
            </a:r>
            <a:endParaRPr lang="en-US" sz="1200" dirty="0" smtClean="0"/>
          </a:p>
          <a:p>
            <a:pPr eaLnBrk="1" hangingPunct="1"/>
            <a:r>
              <a:rPr lang="en-US" b="1" u="sng" dirty="0" smtClean="0">
                <a:solidFill>
                  <a:schemeClr val="accent1"/>
                </a:solidFill>
              </a:rPr>
              <a:t>Effluent</a:t>
            </a:r>
            <a:r>
              <a:rPr lang="en-US" u="sng" dirty="0" smtClean="0"/>
              <a:t> </a:t>
            </a:r>
            <a:r>
              <a:rPr lang="en-US" dirty="0" smtClean="0"/>
              <a:t>describes any waste material </a:t>
            </a:r>
          </a:p>
          <a:p>
            <a:pPr eaLnBrk="1" hangingPunct="1">
              <a:buNone/>
            </a:pPr>
            <a:r>
              <a:rPr lang="en-US" dirty="0" smtClean="0"/>
              <a:t>discharged into the environment.</a:t>
            </a:r>
            <a:r>
              <a:rPr lang="en-US" dirty="0" smtClean="0">
                <a:hlinkClick r:id="rId2"/>
              </a:rPr>
              <a:t> </a:t>
            </a:r>
            <a:endParaRPr lang="en-US" sz="14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6" name="Film">
            <a:hlinkClick r:id="rId3"/>
          </p:cNvPr>
          <p:cNvSpPr>
            <a:spLocks noEditPoints="1" noChangeArrowheads="1"/>
          </p:cNvSpPr>
          <p:nvPr/>
        </p:nvSpPr>
        <p:spPr bwMode="auto">
          <a:xfrm>
            <a:off x="8153400" y="5714999"/>
            <a:ext cx="827088" cy="91122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Pollution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waste is deposited in water, solids particles settle to bottom and the concentration of the chemical is diluted by the water. Water naturally </a:t>
            </a:r>
            <a:r>
              <a:rPr lang="en-US" sz="2400" b="1" u="sng" dirty="0" smtClean="0"/>
              <a:t>renews</a:t>
            </a:r>
            <a:r>
              <a:rPr lang="en-US" sz="2400" u="sng" dirty="0" smtClean="0"/>
              <a:t> </a:t>
            </a:r>
            <a:r>
              <a:rPr lang="en-US" sz="2400" dirty="0" smtClean="0"/>
              <a:t>itself through the water cycle &amp; filtration through wetland environments.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too much </a:t>
            </a:r>
            <a:r>
              <a:rPr lang="en-US" sz="2400" b="1" u="sng" dirty="0" smtClean="0"/>
              <a:t>nutrient</a:t>
            </a:r>
            <a:r>
              <a:rPr lang="en-US" sz="2400" dirty="0" smtClean="0"/>
              <a:t> waste that is high in nitrates &amp; phosphates enter the water, algae can begin to grow uncontrollably due to the “nutrient” matter.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err="1" smtClean="0"/>
              <a:t>Eutrophication</a:t>
            </a:r>
            <a:r>
              <a:rPr lang="en-US" sz="2400" dirty="0" smtClean="0"/>
              <a:t> occurs when the lake or pond or stream is overtaken by algae. It has a “green scum” covering the surface and chokes out </a:t>
            </a:r>
            <a:r>
              <a:rPr lang="en-US" sz="2400" u="sng" dirty="0" smtClean="0"/>
              <a:t>oxygen</a:t>
            </a:r>
            <a:r>
              <a:rPr lang="en-US" sz="2400" dirty="0" smtClean="0"/>
              <a:t> from entering the water for fish and thus fish kills can occur.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Eutrophication</a:t>
            </a:r>
          </a:p>
        </p:txBody>
      </p:sp>
      <p:pic>
        <p:nvPicPr>
          <p:cNvPr id="46083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200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Pollution</a:t>
            </a:r>
            <a:br>
              <a:rPr lang="en-US" dirty="0" smtClean="0"/>
            </a:br>
            <a:r>
              <a:rPr lang="en-US" dirty="0" smtClean="0"/>
              <a:t>Point source vs. non-point source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Source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Non point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Pollution from a </a:t>
            </a:r>
            <a:r>
              <a:rPr lang="en-US" b="1" u="sng" dirty="0" smtClean="0"/>
              <a:t>single source </a:t>
            </a:r>
            <a:r>
              <a:rPr lang="en-US" dirty="0" smtClean="0"/>
              <a:t>such as pipes dumping toxic waste into a river.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Controlled by legislation such as the </a:t>
            </a:r>
            <a:r>
              <a:rPr lang="en-US" b="1" u="sng" dirty="0" smtClean="0"/>
              <a:t>Clean Water Act </a:t>
            </a:r>
            <a:r>
              <a:rPr lang="en-US" dirty="0" smtClean="0"/>
              <a:t>, passed by Congress in 1970.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Pollution that does </a:t>
            </a:r>
            <a:r>
              <a:rPr lang="en-US" u="sng" dirty="0" smtClean="0"/>
              <a:t>not</a:t>
            </a:r>
            <a:r>
              <a:rPr lang="en-US" dirty="0" smtClean="0"/>
              <a:t> come from a single source such as runoff.</a:t>
            </a:r>
          </a:p>
          <a:p>
            <a:r>
              <a:rPr lang="en-US" dirty="0" smtClean="0"/>
              <a:t>The largest amount of water pollution.</a:t>
            </a:r>
          </a:p>
          <a:p>
            <a:r>
              <a:rPr lang="en-US" dirty="0" smtClean="0"/>
              <a:t>No one claims responsibility!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Point source or Non-point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3947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u="sng" dirty="0" smtClean="0"/>
              <a:t>Point sources</a:t>
            </a:r>
            <a:r>
              <a:rPr lang="en-US" sz="2000" dirty="0" smtClean="0"/>
              <a:t>                                                   </a:t>
            </a:r>
            <a:r>
              <a:rPr lang="en-US" sz="2000" u="sng" dirty="0" smtClean="0"/>
              <a:t>Non-point sources</a:t>
            </a:r>
          </a:p>
          <a:p>
            <a:pPr>
              <a:buNone/>
            </a:pPr>
            <a:r>
              <a:rPr lang="en-US" sz="2000" dirty="0" smtClean="0"/>
              <a:t>Wastewater treatment facilities                     Urban runoff</a:t>
            </a:r>
          </a:p>
          <a:p>
            <a:pPr>
              <a:buNone/>
            </a:pPr>
            <a:r>
              <a:rPr lang="en-US" sz="2000" dirty="0" smtClean="0"/>
              <a:t>Factories				      Agricultural runoff</a:t>
            </a:r>
          </a:p>
          <a:p>
            <a:pPr>
              <a:buNone/>
            </a:pPr>
            <a:r>
              <a:rPr lang="en-US" sz="2000" dirty="0" smtClean="0"/>
              <a:t>Oil spills				      Construction runoff</a:t>
            </a:r>
          </a:p>
          <a:p>
            <a:pPr>
              <a:buNone/>
            </a:pPr>
            <a:r>
              <a:rPr lang="en-US" sz="2000" dirty="0" smtClean="0"/>
              <a:t>Leaking pipes				      Litter</a:t>
            </a:r>
          </a:p>
          <a:p>
            <a:pPr>
              <a:buNone/>
            </a:pPr>
            <a:r>
              <a:rPr lang="en-US" sz="2000" dirty="0" smtClean="0"/>
              <a:t>Power plant waste water		</a:t>
            </a:r>
          </a:p>
          <a:p>
            <a:pPr>
              <a:buNone/>
            </a:pPr>
            <a:r>
              <a:rPr lang="en-US" sz="2000" dirty="0" smtClean="0"/>
              <a:t>Leaking UST’s</a:t>
            </a:r>
          </a:p>
          <a:p>
            <a:pPr algn="ctr">
              <a:buNone/>
            </a:pPr>
            <a:r>
              <a:rPr lang="en-US" sz="4800" b="1" dirty="0" smtClean="0"/>
              <a:t>Now you decide! </a:t>
            </a:r>
          </a:p>
          <a:p>
            <a:pPr algn="ctr">
              <a:buNone/>
            </a:pPr>
            <a:r>
              <a:rPr lang="en-US" sz="4800" b="1" dirty="0" smtClean="0"/>
              <a:t>Is it point or non-point ? 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_roP_f7YPpbQ/S74F9Z28d4I/AAAAAAAAAEM/3L1V2KLObH0/s1600/1+point+source+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467600" cy="5551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Words>575</Words>
  <Application>Microsoft Office PowerPoint</Application>
  <PresentationFormat>On-screen Show (4:3)</PresentationFormat>
  <Paragraphs>91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Book Antiqua</vt:lpstr>
      <vt:lpstr>Lucida Sans</vt:lpstr>
      <vt:lpstr>Tahoma</vt:lpstr>
      <vt:lpstr>Wingdings</vt:lpstr>
      <vt:lpstr>Wingdings 2</vt:lpstr>
      <vt:lpstr>Wingdings 3</vt:lpstr>
      <vt:lpstr>Apex</vt:lpstr>
      <vt:lpstr> Water Pollution</vt:lpstr>
      <vt:lpstr>Water Pollution</vt:lpstr>
      <vt:lpstr>PowerPoint Presentation</vt:lpstr>
      <vt:lpstr>  Water Pollution  </vt:lpstr>
      <vt:lpstr>Water Pollution</vt:lpstr>
      <vt:lpstr>Eutrophication</vt:lpstr>
      <vt:lpstr>Water Pollution Point source vs. non-point source</vt:lpstr>
      <vt:lpstr>Point source or Non-point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3- 2-1- Summarize</vt:lpstr>
      <vt:lpstr>Whats Your delemma</vt:lpstr>
      <vt:lpstr>Sources of Pollution Foldable</vt:lpstr>
      <vt:lpstr>A River Runs Through It</vt:lpstr>
      <vt:lpstr>Point or NonPoint??</vt:lpstr>
      <vt:lpstr>A River Runs Through It</vt:lpstr>
      <vt:lpstr>Classwork</vt:lpstr>
      <vt:lpstr>Neuse River Basin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Morris</dc:creator>
  <cp:lastModifiedBy>Richard Kowaleski</cp:lastModifiedBy>
  <cp:revision>78</cp:revision>
  <dcterms:created xsi:type="dcterms:W3CDTF">2012-01-31T23:53:55Z</dcterms:created>
  <dcterms:modified xsi:type="dcterms:W3CDTF">2018-11-05T22:34:45Z</dcterms:modified>
</cp:coreProperties>
</file>