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54"/>
  </p:notesMasterIdLst>
  <p:handoutMasterIdLst>
    <p:handoutMasterId r:id="rId55"/>
  </p:handoutMasterIdLst>
  <p:sldIdLst>
    <p:sldId id="256" r:id="rId2"/>
    <p:sldId id="263" r:id="rId3"/>
    <p:sldId id="261" r:id="rId4"/>
    <p:sldId id="257" r:id="rId5"/>
    <p:sldId id="259" r:id="rId6"/>
    <p:sldId id="260" r:id="rId7"/>
    <p:sldId id="258" r:id="rId8"/>
    <p:sldId id="296" r:id="rId9"/>
    <p:sldId id="262" r:id="rId10"/>
    <p:sldId id="294" r:id="rId11"/>
    <p:sldId id="307" r:id="rId12"/>
    <p:sldId id="309" r:id="rId13"/>
    <p:sldId id="272" r:id="rId14"/>
    <p:sldId id="287" r:id="rId15"/>
    <p:sldId id="295" r:id="rId16"/>
    <p:sldId id="264" r:id="rId17"/>
    <p:sldId id="265" r:id="rId18"/>
    <p:sldId id="288" r:id="rId19"/>
    <p:sldId id="266" r:id="rId20"/>
    <p:sldId id="289" r:id="rId21"/>
    <p:sldId id="308" r:id="rId22"/>
    <p:sldId id="297" r:id="rId23"/>
    <p:sldId id="290" r:id="rId24"/>
    <p:sldId id="291" r:id="rId25"/>
    <p:sldId id="299" r:id="rId26"/>
    <p:sldId id="300" r:id="rId27"/>
    <p:sldId id="276" r:id="rId28"/>
    <p:sldId id="274" r:id="rId29"/>
    <p:sldId id="275" r:id="rId30"/>
    <p:sldId id="292" r:id="rId31"/>
    <p:sldId id="293" r:id="rId32"/>
    <p:sldId id="298" r:id="rId33"/>
    <p:sldId id="271" r:id="rId34"/>
    <p:sldId id="273" r:id="rId35"/>
    <p:sldId id="277" r:id="rId36"/>
    <p:sldId id="286" r:id="rId37"/>
    <p:sldId id="267" r:id="rId38"/>
    <p:sldId id="278" r:id="rId39"/>
    <p:sldId id="268" r:id="rId40"/>
    <p:sldId id="269" r:id="rId41"/>
    <p:sldId id="270" r:id="rId42"/>
    <p:sldId id="279" r:id="rId43"/>
    <p:sldId id="280" r:id="rId44"/>
    <p:sldId id="281" r:id="rId45"/>
    <p:sldId id="282" r:id="rId46"/>
    <p:sldId id="284" r:id="rId47"/>
    <p:sldId id="283" r:id="rId48"/>
    <p:sldId id="301" r:id="rId49"/>
    <p:sldId id="302" r:id="rId50"/>
    <p:sldId id="285" r:id="rId51"/>
    <p:sldId id="304" r:id="rId52"/>
    <p:sldId id="305" r:id="rId53"/>
  </p:sldIdLst>
  <p:sldSz cx="9144000" cy="6858000" type="screen4x3"/>
  <p:notesSz cx="7023100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24" autoAdjust="0"/>
    <p:restoredTop sz="94660"/>
  </p:normalViewPr>
  <p:slideViewPr>
    <p:cSldViewPr>
      <p:cViewPr varScale="1">
        <p:scale>
          <a:sx n="70" d="100"/>
          <a:sy n="70" d="100"/>
        </p:scale>
        <p:origin x="-5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01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8275" y="0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t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defTabSz="933450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8275" y="8842375"/>
            <a:ext cx="3043238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24" tIns="46662" rIns="93324" bIns="46662" numCol="1" anchor="b" anchorCtr="0" compatLnSpc="1">
            <a:prstTxWarp prst="textNoShape">
              <a:avLst/>
            </a:prstTxWarp>
          </a:bodyPr>
          <a:lstStyle>
            <a:lvl1pPr algn="r" defTabSz="933450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9329528C-4648-42A7-8B5A-C2941D867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C91917-7973-4D2F-B599-A8C63E63A1FD}" type="datetimeFigureOut">
              <a:rPr lang="en-US" smtClean="0"/>
              <a:pPr/>
              <a:t>2/7/2014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4DDF1D-C28D-4E9C-9742-DB0D28E56EE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DDF1D-C28D-4E9C-9742-DB0D28E56EE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4DDF1D-C28D-4E9C-9742-DB0D28E56EE7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Tahoma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4F721B-2A39-4139-96DC-8E29973FC9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1DE2D2-2BEA-4AF7-88D6-2E24E3A8A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23CC6-2F11-4614-B383-42259E10CF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D2F4B-F32D-4878-8A64-C45D6971A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94C89-C586-4332-BEA9-CCCC215EA3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CC96E6-2D24-4D97-8634-7C90B1C6F6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92100"/>
            <a:ext cx="8229600" cy="57277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979AF8-9417-4C7C-B2F5-E5E1724A6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AAD8CD-31E6-44F0-A444-7ECEA5B42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6C49B-763F-4B0B-9D23-14DF61A0F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F46571-A74D-4428-B609-CCA4475933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CBE98B-BCD3-4FB3-9429-104EAC7977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B945C-DC1E-472B-95C2-F24700341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9D353F-48F5-4228-B460-FB1F397EFC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625E9-885C-439C-BE51-8403B58B6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99B8BD-3D76-4A12-BCD7-52B803DB21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7" cstate="print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427ED313-07FC-43B8-91F9-3B9281ECDE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0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0" grpId="0"/>
      <p:bldP spid="37891" grpId="0" build="p">
        <p:tmplLst>
          <p:tmpl lvl="1">
            <p:tnLst>
              <p:par>
                <p:cTn presetID="10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89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2000"/>
                        <p:tgtEl>
                          <p:spTgt spid="3789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hyperlink" Target="http://images.google.com/imgres?imgurl=http://www.mms.gov/alaska/kids/gallery/bears/br1.jpg&amp;imgrefurl=http://www.mms.gov/alaska/kids/gallery/bears/br1.htm&amp;usg=__mNQkt8kajnRr2sJcopfKGBRKENo=&amp;h=492&amp;w=580&amp;sz=56&amp;hl=en&amp;start=39&amp;um=1&amp;tbnid=ttl-vbJY7e2W0M:&amp;tbnh=114&amp;tbnw=134&amp;prev=/images?q=plants+and+animals&amp;start=20&amp;ndsp=20&amp;um=1&amp;hl=en&amp;safe=active&amp;sa=N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http://indianapolis-zoo.visit-indianapolis.com/Indianapolis-Zoo-Baby-Dolphin.jpg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Biology_of_Water__The__Water__A_Miraculous_Substance__The_Properties_of_Water_and_the_Development_of.asf" TargetMode="Externa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Wetland_Biomes__Essential_and_Endangered.asf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Biology_of_Water__The__The_River_of_Life__The_Hydrologic_Cycle_and_Water_Pollution_.asf" TargetMode="External"/><Relationship Id="rId4" Type="http://schemas.openxmlformats.org/officeDocument/2006/relationships/image" Target="../media/image29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eb.mit.edu/dhu/www/adultfront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Water</a:t>
            </a:r>
            <a:br>
              <a:rPr lang="en-US" smtClean="0"/>
            </a:br>
            <a:r>
              <a:rPr lang="en-US" smtClean="0"/>
              <a:t>An Introduction to Hydrology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Chapter 2</a:t>
            </a:r>
          </a:p>
          <a:p>
            <a:pPr eaLnBrk="1" hangingPunct="1">
              <a:defRPr/>
            </a:pPr>
            <a:r>
              <a:rPr lang="en-US" smtClean="0"/>
              <a:t>Section 1, 2, 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Density Examples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mtClean="0"/>
              <a:t>Based on each density, predict whether the object will float, sink, or become suspended in water.</a:t>
            </a:r>
          </a:p>
          <a:p>
            <a:pPr eaLnBrk="1" hangingPunct="1">
              <a:buFontTx/>
              <a:buNone/>
              <a:defRPr/>
            </a:pPr>
            <a:endParaRPr lang="en-US" smtClean="0"/>
          </a:p>
          <a:p>
            <a:pPr eaLnBrk="1" hangingPunct="1">
              <a:buFontTx/>
              <a:buNone/>
              <a:defRPr/>
            </a:pPr>
            <a:r>
              <a:rPr lang="en-US" smtClean="0"/>
              <a:t>a. 0.2 g/ ml ______       b. 2.3 g/ml ______</a:t>
            </a:r>
          </a:p>
          <a:p>
            <a:pPr eaLnBrk="1" hangingPunct="1">
              <a:buFontTx/>
              <a:buNone/>
              <a:defRPr/>
            </a:pPr>
            <a:r>
              <a:rPr lang="en-US" smtClean="0"/>
              <a:t>c. 0.99 g/ml ______      d. 1.0 g/ml ______</a:t>
            </a:r>
          </a:p>
          <a:p>
            <a:pPr eaLnBrk="1" hangingPunct="1">
              <a:buFontTx/>
              <a:buNone/>
              <a:defRPr/>
            </a:pPr>
            <a:r>
              <a:rPr lang="en-US" smtClean="0"/>
              <a:t>e. 0.5 g/ml ______        f. 1.9 g/ml ______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3-2-1 Summarize!!!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7400" y="1600200"/>
            <a:ext cx="70866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Write 3 facts you wrote in your notes in complete sentences.</a:t>
            </a:r>
          </a:p>
        </p:txBody>
      </p:sp>
      <p:pic>
        <p:nvPicPr>
          <p:cNvPr id="6" name="Picture 5" descr="NumberThree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524000"/>
            <a:ext cx="1219200" cy="1344168"/>
          </a:xfrm>
          <a:prstGeom prst="rect">
            <a:avLst/>
          </a:prstGeom>
        </p:spPr>
      </p:pic>
      <p:pic>
        <p:nvPicPr>
          <p:cNvPr id="7" name="Picture 6" descr="one-stopLOGO-BLK2.jpgimgrev300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4876800"/>
            <a:ext cx="990600" cy="990600"/>
          </a:xfrm>
          <a:prstGeom prst="rect">
            <a:avLst/>
          </a:prstGeom>
        </p:spPr>
      </p:pic>
      <p:pic>
        <p:nvPicPr>
          <p:cNvPr id="8" name="Picture 7" descr="two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200400"/>
            <a:ext cx="1376363" cy="13763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1200" y="30480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/>
              <a:t>Write 2 facts given to you verbally that you did NOT write down in complete sentences.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600" y="48006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/>
              <a:t>Write 1 question that presented itself to you while taking notes.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Property Scenarios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581400" y="381000"/>
            <a:ext cx="5111750" cy="5853113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sz="2800" dirty="0" smtClean="0"/>
              <a:t>Water Striders are able to walk on water with out sinking.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I like to mix a lot of sugar in my iced tea.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The paper towel soaked up the spill quickly.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The iceberg floats along currents in the Arctic Sea.</a:t>
            </a:r>
          </a:p>
          <a:p>
            <a:pPr marL="514350" indent="-514350">
              <a:buAutoNum type="arabicPeriod"/>
            </a:pPr>
            <a:r>
              <a:rPr lang="en-US" sz="2800" dirty="0" smtClean="0"/>
              <a:t>The window  was covered with water droplets after it rained.</a:t>
            </a:r>
            <a:endParaRPr lang="en-US" sz="280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sz="2800" b="1" u="sng" dirty="0" smtClean="0"/>
              <a:t>Properties of Water</a:t>
            </a:r>
            <a:endParaRPr lang="en-US" sz="2800" b="1" u="sng" dirty="0" smtClean="0"/>
          </a:p>
          <a:p>
            <a:r>
              <a:rPr lang="en-US" sz="2800" dirty="0" smtClean="0"/>
              <a:t>Capillary Action</a:t>
            </a:r>
          </a:p>
          <a:p>
            <a:r>
              <a:rPr lang="en-US" sz="2800" dirty="0" smtClean="0"/>
              <a:t>Universal Solvent</a:t>
            </a:r>
          </a:p>
          <a:p>
            <a:r>
              <a:rPr lang="en-US" sz="2800" dirty="0" smtClean="0"/>
              <a:t>Density</a:t>
            </a:r>
          </a:p>
          <a:p>
            <a:r>
              <a:rPr lang="en-US" sz="2800" dirty="0" smtClean="0"/>
              <a:t>Adhesion</a:t>
            </a:r>
          </a:p>
          <a:p>
            <a:r>
              <a:rPr lang="en-US" sz="2800" dirty="0" smtClean="0"/>
              <a:t>Cohesion</a:t>
            </a:r>
          </a:p>
          <a:p>
            <a:r>
              <a:rPr lang="en-US" sz="2800" dirty="0" smtClean="0"/>
              <a:t>Surface Tension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3400" y="533400"/>
            <a:ext cx="77724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/>
              <a:t>Water on Earth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28956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smtClean="0"/>
              <a:t>Essential Questions</a:t>
            </a:r>
          </a:p>
          <a:p>
            <a:pPr algn="l" eaLnBrk="1" hangingPunct="1">
              <a:buFontTx/>
              <a:buChar char="•"/>
              <a:defRPr/>
            </a:pPr>
            <a:r>
              <a:rPr lang="en-US" sz="2800" smtClean="0"/>
              <a:t>How is water distributed in the Earth’s Hydrosphere?</a:t>
            </a:r>
            <a:br>
              <a:rPr lang="en-US" sz="2800" smtClean="0"/>
            </a:br>
            <a:endParaRPr lang="en-US" sz="2800" smtClean="0"/>
          </a:p>
          <a:p>
            <a:pPr algn="l" eaLnBrk="1" hangingPunct="1">
              <a:buFontTx/>
              <a:buChar char="•"/>
              <a:defRPr/>
            </a:pPr>
            <a:r>
              <a:rPr lang="en-US" sz="2800" smtClean="0"/>
              <a:t>How does Earth’s water move through the Hydrosphere?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Why is water important?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 dirty="0" smtClean="0"/>
              <a:t>It is used to </a:t>
            </a:r>
            <a:r>
              <a:rPr lang="en-US" u="sng" dirty="0" smtClean="0"/>
              <a:t>carry out living process’s</a:t>
            </a:r>
            <a:r>
              <a:rPr lang="en-US" dirty="0" smtClean="0"/>
              <a:t> such as photosynthesis, respiration, osmosis, and diffusion.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dirty="0" smtClean="0"/>
              <a:t>It provides a </a:t>
            </a:r>
            <a:r>
              <a:rPr lang="en-US" u="sng" dirty="0" smtClean="0"/>
              <a:t>habitat</a:t>
            </a:r>
            <a:r>
              <a:rPr lang="en-US" dirty="0" smtClean="0"/>
              <a:t> for living organisms.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dirty="0" smtClean="0"/>
              <a:t>. It helps to balance Earth’s global temperatures.</a:t>
            </a:r>
          </a:p>
        </p:txBody>
      </p:sp>
      <p:pic>
        <p:nvPicPr>
          <p:cNvPr id="14340" name="Picture 5" descr="br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876800"/>
            <a:ext cx="1828800" cy="15559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7" descr="See full size imag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58000" y="4800600"/>
            <a:ext cx="1813291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How much freshwater and saltwater is found on Earth?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3058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2000 ml represents the amount of water on Earth. </a:t>
            </a:r>
          </a:p>
          <a:p>
            <a:pPr eaLnBrk="1" hangingPunct="1">
              <a:defRPr/>
            </a:pPr>
            <a:r>
              <a:rPr lang="en-US" dirty="0" smtClean="0"/>
              <a:t>97% is salt water. How much water would that represent?  (.97 x 2000ml)</a:t>
            </a:r>
          </a:p>
          <a:p>
            <a:pPr eaLnBrk="1" hangingPunct="1">
              <a:defRPr/>
            </a:pPr>
            <a:r>
              <a:rPr lang="en-US" dirty="0" smtClean="0"/>
              <a:t>How much is freshwater?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How much freshwater and saltwater is found on Earth?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smtClean="0"/>
              <a:t>97 % of the water is </a:t>
            </a:r>
            <a:r>
              <a:rPr lang="en-US" sz="2400" u="sng" smtClean="0"/>
              <a:t>salt</a:t>
            </a:r>
            <a:r>
              <a:rPr lang="en-US" sz="2400" smtClean="0"/>
              <a:t> water found in the oceans.</a:t>
            </a:r>
          </a:p>
          <a:p>
            <a:pPr eaLnBrk="1" hangingPunct="1">
              <a:defRPr/>
            </a:pPr>
            <a:r>
              <a:rPr lang="en-US" sz="2400" smtClean="0"/>
              <a:t>3 % of the water is f</a:t>
            </a:r>
            <a:r>
              <a:rPr lang="en-US" sz="2400" u="sng" smtClean="0"/>
              <a:t>resh</a:t>
            </a:r>
            <a:r>
              <a:rPr lang="en-US" sz="2400" smtClean="0"/>
              <a:t> water.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sz="2000" smtClean="0"/>
              <a:t>Of that 3% of fresh water</a:t>
            </a:r>
          </a:p>
          <a:p>
            <a:pPr lvl="2" eaLnBrk="1" hangingPunct="1">
              <a:defRPr/>
            </a:pPr>
            <a:r>
              <a:rPr lang="en-US" sz="1800" smtClean="0"/>
              <a:t>76% is in the form of ice.</a:t>
            </a:r>
          </a:p>
          <a:p>
            <a:pPr lvl="2" eaLnBrk="1" hangingPunct="1">
              <a:defRPr/>
            </a:pPr>
            <a:r>
              <a:rPr lang="en-US" sz="1800" smtClean="0"/>
              <a:t>23% is in groundwater</a:t>
            </a:r>
          </a:p>
          <a:p>
            <a:pPr lvl="2" eaLnBrk="1" hangingPunct="1">
              <a:defRPr/>
            </a:pPr>
            <a:r>
              <a:rPr lang="en-US" sz="1800" smtClean="0"/>
              <a:t>&lt; 1% is in surface water (lakes and streams)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4343400" y="1447800"/>
          <a:ext cx="3468688" cy="2185988"/>
        </p:xfrm>
        <a:graphic>
          <a:graphicData uri="http://schemas.openxmlformats.org/presentationml/2006/ole">
            <p:oleObj spid="_x0000_s2050" name="Chart" r:id="rId3" imgW="4019702" imgH="2533802" progId="MSGraph.Chart.8">
              <p:embed followColorScheme="full"/>
            </p:oleObj>
          </a:graphicData>
        </a:graphic>
      </p:graphicFrame>
      <p:graphicFrame>
        <p:nvGraphicFramePr>
          <p:cNvPr id="2051" name="Object 5"/>
          <p:cNvGraphicFramePr>
            <a:graphicFrameLocks noChangeAspect="1"/>
          </p:cNvGraphicFramePr>
          <p:nvPr>
            <p:ph sz="quarter" idx="3"/>
          </p:nvPr>
        </p:nvGraphicFramePr>
        <p:xfrm>
          <a:off x="5486400" y="4114800"/>
          <a:ext cx="3278188" cy="2187575"/>
        </p:xfrm>
        <a:graphic>
          <a:graphicData uri="http://schemas.openxmlformats.org/presentationml/2006/ole">
            <p:oleObj spid="_x0000_s2051" name="Chart" r:id="rId4" imgW="6096000" imgH="4067251" progId="MSGraph.Chart.8">
              <p:embed followColorScheme="full"/>
            </p:oleObj>
          </a:graphicData>
        </a:graphic>
      </p:graphicFrame>
      <p:sp>
        <p:nvSpPr>
          <p:cNvPr id="2054" name="AutoShape 7"/>
          <p:cNvSpPr>
            <a:spLocks noChangeArrowheads="1"/>
          </p:cNvSpPr>
          <p:nvPr/>
        </p:nvSpPr>
        <p:spPr bwMode="auto">
          <a:xfrm>
            <a:off x="7162800" y="2438400"/>
            <a:ext cx="914400" cy="2057400"/>
          </a:xfrm>
          <a:custGeom>
            <a:avLst/>
            <a:gdLst>
              <a:gd name="T0" fmla="*/ 852297 w 21600"/>
              <a:gd name="T1" fmla="*/ 511112 h 21600"/>
              <a:gd name="T2" fmla="*/ 375412 w 21600"/>
              <a:gd name="T3" fmla="*/ 453390 h 21600"/>
              <a:gd name="T4" fmla="*/ 525992 w 21600"/>
              <a:gd name="T5" fmla="*/ 938498 h 21600"/>
              <a:gd name="T6" fmla="*/ 844550 w 21600"/>
              <a:gd name="T7" fmla="*/ 1974056 h 21600"/>
              <a:gd name="T8" fmla="*/ 416264 w 21600"/>
              <a:gd name="T9" fmla="*/ 1935099 h 21600"/>
              <a:gd name="T10" fmla="*/ 433663 w 21600"/>
              <a:gd name="T11" fmla="*/ 971264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2074" y="12182"/>
                </a:moveTo>
                <a:cubicBezTo>
                  <a:pt x="12461" y="11826"/>
                  <a:pt x="12681" y="11325"/>
                  <a:pt x="12681" y="10800"/>
                </a:cubicBezTo>
                <a:cubicBezTo>
                  <a:pt x="12681" y="9761"/>
                  <a:pt x="11838" y="8919"/>
                  <a:pt x="10800" y="8919"/>
                </a:cubicBezTo>
                <a:cubicBezTo>
                  <a:pt x="10605" y="8918"/>
                  <a:pt x="10412" y="8949"/>
                  <a:pt x="10227" y="9008"/>
                </a:cubicBezTo>
                <a:lnTo>
                  <a:pt x="7510" y="513"/>
                </a:lnTo>
                <a:cubicBezTo>
                  <a:pt x="8573" y="173"/>
                  <a:pt x="9683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3816"/>
                  <a:pt x="20338" y="16695"/>
                  <a:pt x="18120" y="18740"/>
                </a:cubicBezTo>
                <a:lnTo>
                  <a:pt x="19950" y="20725"/>
                </a:lnTo>
                <a:lnTo>
                  <a:pt x="9833" y="20316"/>
                </a:lnTo>
                <a:lnTo>
                  <a:pt x="10244" y="10197"/>
                </a:lnTo>
                <a:lnTo>
                  <a:pt x="12074" y="12182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Why is the water cycle an important part of the hydrosphere?</a:t>
            </a:r>
          </a:p>
        </p:txBody>
      </p:sp>
      <p:sp>
        <p:nvSpPr>
          <p:cNvPr id="40967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endParaRPr lang="en-US" dirty="0" smtClean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The Water Cycle continually recycles freshwater from the Oceans to the surface of the land.</a:t>
            </a:r>
          </a:p>
          <a:p>
            <a:r>
              <a:rPr lang="en-US" dirty="0" smtClean="0"/>
              <a:t>It distributes water throughout the globe.</a:t>
            </a:r>
            <a:endParaRPr lang="en-US" dirty="0"/>
          </a:p>
        </p:txBody>
      </p:sp>
      <p:pic>
        <p:nvPicPr>
          <p:cNvPr id="40969" name="Picture 9" descr="water 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057400"/>
            <a:ext cx="4724400" cy="3557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What processes are involved </a:t>
            </a:r>
            <a:r>
              <a:rPr lang="en-US" sz="4000" smtClean="0"/>
              <a:t>in the </a:t>
            </a:r>
            <a:r>
              <a:rPr lang="en-US" sz="4000" dirty="0" smtClean="0"/>
              <a:t>Hydrologic Cycle?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Four processes involved: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en-US" i="1" dirty="0" smtClean="0"/>
              <a:t>Evaporation</a:t>
            </a:r>
            <a:r>
              <a:rPr lang="en-US" dirty="0" smtClean="0"/>
              <a:t> from water on land and oceans forms </a:t>
            </a:r>
            <a:r>
              <a:rPr lang="en-US" u="sng" dirty="0" smtClean="0"/>
              <a:t>water vapor</a:t>
            </a:r>
            <a:r>
              <a:rPr lang="en-US" dirty="0" smtClean="0"/>
              <a:t>.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en-US" i="1" dirty="0" smtClean="0"/>
              <a:t>Transpiration</a:t>
            </a:r>
            <a:r>
              <a:rPr lang="en-US" dirty="0" smtClean="0"/>
              <a:t> is the </a:t>
            </a:r>
            <a:r>
              <a:rPr lang="en-US" u="sng" dirty="0" smtClean="0"/>
              <a:t>evaporation of water</a:t>
            </a:r>
            <a:r>
              <a:rPr lang="en-US" dirty="0" smtClean="0"/>
              <a:t> from plants during photosynthesis. 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en-US" i="1" dirty="0" smtClean="0"/>
              <a:t>Condensation</a:t>
            </a:r>
            <a:r>
              <a:rPr lang="en-US" dirty="0" smtClean="0"/>
              <a:t> forms clouds by changing the water vapor to </a:t>
            </a:r>
            <a:r>
              <a:rPr lang="en-US" u="sng" dirty="0" smtClean="0"/>
              <a:t>liquid water</a:t>
            </a:r>
            <a:r>
              <a:rPr lang="en-US" dirty="0" smtClean="0"/>
              <a:t> drops.</a:t>
            </a:r>
          </a:p>
          <a:p>
            <a:pPr lvl="1" eaLnBrk="1" hangingPunct="1">
              <a:lnSpc>
                <a:spcPct val="90000"/>
              </a:lnSpc>
              <a:buFont typeface="Tahoma" charset="0"/>
              <a:buChar char="–"/>
              <a:defRPr/>
            </a:pPr>
            <a:r>
              <a:rPr lang="en-US" i="1" dirty="0" smtClean="0"/>
              <a:t>Precipitation</a:t>
            </a:r>
            <a:r>
              <a:rPr lang="en-US" dirty="0" smtClean="0"/>
              <a:t> in the form of rain, snow, sleet, or hail adds </a:t>
            </a:r>
            <a:r>
              <a:rPr lang="en-US" u="sng" dirty="0" smtClean="0"/>
              <a:t>freshwater</a:t>
            </a:r>
            <a:r>
              <a:rPr lang="en-US" dirty="0" smtClean="0"/>
              <a:t> to the Earth’s surface.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What drives the Hydrologic Cycle?</a:t>
            </a:r>
          </a:p>
        </p:txBody>
      </p:sp>
      <p:pic>
        <p:nvPicPr>
          <p:cNvPr id="43014" name="Picture 6" descr="water cycl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447800"/>
            <a:ext cx="6172200" cy="46482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43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How much of the Earth’s surface is water?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304800" y="5105400"/>
            <a:ext cx="8229600" cy="14478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en-US" sz="2400" dirty="0" smtClean="0"/>
              <a:t>Earth is a Water Planet so…</a:t>
            </a:r>
            <a:br>
              <a:rPr lang="en-US" sz="2400" dirty="0" smtClean="0"/>
            </a:br>
            <a:endParaRPr lang="en-US" sz="2400" dirty="0" smtClean="0"/>
          </a:p>
          <a:p>
            <a:pPr algn="ctr" eaLnBrk="1" hangingPunct="1">
              <a:lnSpc>
                <a:spcPct val="80000"/>
              </a:lnSpc>
              <a:defRPr/>
            </a:pPr>
            <a:r>
              <a:rPr lang="en-US" dirty="0" smtClean="0"/>
              <a:t>75% of the Earth's </a:t>
            </a:r>
            <a:r>
              <a:rPr lang="en-US" u="sng" dirty="0" smtClean="0"/>
              <a:t>Surface</a:t>
            </a:r>
            <a:r>
              <a:rPr lang="en-US" dirty="0" smtClean="0"/>
              <a:t> Is WATER.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en-US" dirty="0" smtClean="0"/>
          </a:p>
        </p:txBody>
      </p:sp>
      <p:pic>
        <p:nvPicPr>
          <p:cNvPr id="1029" name="Picture 6" descr="j028919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1905000"/>
            <a:ext cx="3579395" cy="2667000"/>
          </a:xfrm>
          <a:noFill/>
        </p:spPr>
      </p:pic>
      <p:pic>
        <p:nvPicPr>
          <p:cNvPr id="6" name="Picture 5" descr="global-water-volu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57800" y="2057400"/>
            <a:ext cx="25146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40" name="Picture 4" descr="water cyc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828800"/>
            <a:ext cx="6172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114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THE SUN!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91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3-2-1 Summarize!!!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7400" y="1600200"/>
            <a:ext cx="7086600" cy="114300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en-US" sz="3200" dirty="0" smtClean="0"/>
              <a:t>Write 3 facts you wrote in your notes in complete sentences.</a:t>
            </a:r>
          </a:p>
        </p:txBody>
      </p:sp>
      <p:pic>
        <p:nvPicPr>
          <p:cNvPr id="6" name="Picture 5" descr="NumberThree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524000"/>
            <a:ext cx="1219200" cy="1344168"/>
          </a:xfrm>
          <a:prstGeom prst="rect">
            <a:avLst/>
          </a:prstGeom>
        </p:spPr>
      </p:pic>
      <p:pic>
        <p:nvPicPr>
          <p:cNvPr id="7" name="Picture 6" descr="one-stopLOGO-BLK2.jpgimgrev300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4876800"/>
            <a:ext cx="990600" cy="990600"/>
          </a:xfrm>
          <a:prstGeom prst="rect">
            <a:avLst/>
          </a:prstGeom>
        </p:spPr>
      </p:pic>
      <p:pic>
        <p:nvPicPr>
          <p:cNvPr id="8" name="Picture 7" descr="two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200400"/>
            <a:ext cx="1376363" cy="13763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1200" y="30480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/>
              <a:t>Write 2 facts given to you verbally that you did NOT write down in complete sentences.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600" y="48006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/>
              <a:t>Write 1 question that presented itself to you while taking notes.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Sources of Freshwater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List and compare the different types of freshwater resources.</a:t>
            </a:r>
          </a:p>
          <a:p>
            <a:r>
              <a:rPr lang="en-US" dirty="0" smtClean="0"/>
              <a:t>Where does Sanford get its drinking water?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What are the parts of a River System?</a:t>
            </a:r>
          </a:p>
        </p:txBody>
      </p:sp>
      <p:sp>
        <p:nvSpPr>
          <p:cNvPr id="94211" name="Rectangle 3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400" dirty="0" smtClean="0"/>
              <a:t>A </a:t>
            </a:r>
            <a:r>
              <a:rPr lang="en-US" sz="2400" u="sng" dirty="0" smtClean="0"/>
              <a:t>river system</a:t>
            </a:r>
            <a:r>
              <a:rPr lang="en-US" sz="2400" dirty="0" smtClean="0"/>
              <a:t> is made up of a larger river and the tributaries that run into it.</a:t>
            </a:r>
          </a:p>
          <a:p>
            <a:pPr eaLnBrk="1" hangingPunct="1">
              <a:defRPr/>
            </a:pPr>
            <a:r>
              <a:rPr lang="en-US" sz="2400" dirty="0" smtClean="0"/>
              <a:t>A </a:t>
            </a:r>
            <a:r>
              <a:rPr lang="en-US" sz="2400" u="sng" dirty="0" smtClean="0"/>
              <a:t>watershed</a:t>
            </a:r>
            <a:r>
              <a:rPr lang="en-US" sz="2400" dirty="0" smtClean="0"/>
              <a:t> is the land area that surrounds the river system and supplies water to the river system.</a:t>
            </a:r>
          </a:p>
          <a:p>
            <a:pPr eaLnBrk="1" hangingPunct="1">
              <a:defRPr/>
            </a:pPr>
            <a:r>
              <a:rPr lang="en-US" sz="2400" dirty="0" smtClean="0"/>
              <a:t>A </a:t>
            </a:r>
            <a:r>
              <a:rPr lang="en-US" sz="2400" u="sng" dirty="0" smtClean="0"/>
              <a:t>divide</a:t>
            </a:r>
            <a:r>
              <a:rPr lang="en-US" sz="2400" dirty="0" smtClean="0"/>
              <a:t> is a landform that separates two watersheds. (ex. Hills, mountains, etc.)</a:t>
            </a:r>
          </a:p>
        </p:txBody>
      </p:sp>
      <p:pic>
        <p:nvPicPr>
          <p:cNvPr id="5" name="Content Placeholder 4" descr="river_system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2133600"/>
            <a:ext cx="4038600" cy="368210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Compare a Lake to a Pond</a:t>
            </a:r>
          </a:p>
        </p:txBody>
      </p:sp>
      <p:sp>
        <p:nvSpPr>
          <p:cNvPr id="9523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2819400"/>
            <a:ext cx="40386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POND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smtClean="0"/>
              <a:t>Small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smtClean="0"/>
              <a:t>Muddy bottom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smtClean="0"/>
              <a:t>Diverse number of organisms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smtClean="0"/>
              <a:t>Contains plants throughout the pond</a:t>
            </a:r>
          </a:p>
        </p:txBody>
      </p:sp>
      <p:sp>
        <p:nvSpPr>
          <p:cNvPr id="952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2819400"/>
            <a:ext cx="4038600" cy="3200400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LAKE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smtClean="0"/>
              <a:t>Large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smtClean="0"/>
              <a:t>Sandy bottom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smtClean="0"/>
              <a:t>Plant and organisms around the shoreline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smtClean="0"/>
              <a:t>waves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609600" y="1676400"/>
            <a:ext cx="8077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/>
              <a:t>Both are considered to be still bodies of 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lakes and ponds change over time?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Seasonal changes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As the water in a lake warms and cools throughout the year it mixes causing nutrients to rise to the surface.</a:t>
            </a:r>
          </a:p>
          <a:p>
            <a:r>
              <a:rPr lang="en-US" dirty="0" smtClean="0"/>
              <a:t>This is called Lake Turnover.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Eutrophication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 long term change.</a:t>
            </a:r>
          </a:p>
          <a:p>
            <a:r>
              <a:rPr lang="en-US" dirty="0" smtClean="0"/>
              <a:t>Nutrients such as nitrogen and phosphorus cause a growth in plants.</a:t>
            </a:r>
          </a:p>
          <a:p>
            <a:r>
              <a:rPr lang="en-US" dirty="0" smtClean="0"/>
              <a:t>Plants and sediments from run off fill in the pond.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sci_02_img029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685800"/>
            <a:ext cx="8723168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is a wetland?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By definition a wetland is a land area that is covered by a shallow layer of water during some or part of the year.</a:t>
            </a:r>
          </a:p>
        </p:txBody>
      </p:sp>
      <p:pic>
        <p:nvPicPr>
          <p:cNvPr id="26628" name="Picture 5" descr="Near the Main Hall by Jim Frazier.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752600"/>
            <a:ext cx="4038600" cy="40386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What types of wetlands are there?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2800" smtClean="0"/>
              <a:t>Swamps- flooded forests with trees such as the cypress </a:t>
            </a:r>
          </a:p>
          <a:p>
            <a:pPr eaLnBrk="1" hangingPunct="1">
              <a:defRPr/>
            </a:pPr>
            <a:r>
              <a:rPr lang="en-US" sz="2800" smtClean="0"/>
              <a:t>Bogs- They are damp mossy areas</a:t>
            </a:r>
          </a:p>
          <a:p>
            <a:pPr eaLnBrk="1" hangingPunct="1">
              <a:defRPr/>
            </a:pPr>
            <a:r>
              <a:rPr lang="en-US" sz="2800" smtClean="0"/>
              <a:t>Marshes- shallow grassy areas covered by shallow water. </a:t>
            </a:r>
          </a:p>
        </p:txBody>
      </p:sp>
      <p:sp>
        <p:nvSpPr>
          <p:cNvPr id="64519" name="Rectangle 7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28677" name="Picture 9" descr="Image Previe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1828800"/>
            <a:ext cx="4648200" cy="34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Why are wetlands important?</a:t>
            </a:r>
          </a:p>
        </p:txBody>
      </p:sp>
      <p:sp>
        <p:nvSpPr>
          <p:cNvPr id="65540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For animals 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smtClean="0"/>
              <a:t>They provide a habitat for the animals living in the wetlands.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smtClean="0"/>
              <a:t>They contain unique plants and animals.</a:t>
            </a:r>
          </a:p>
          <a:p>
            <a:pPr lvl="2" eaLnBrk="1" hangingPunct="1">
              <a:defRPr/>
            </a:pPr>
            <a:r>
              <a:rPr lang="en-US" smtClean="0"/>
              <a:t>Example- Venus Fly Trap and the pitcher plant.</a:t>
            </a:r>
          </a:p>
        </p:txBody>
      </p:sp>
      <p:sp>
        <p:nvSpPr>
          <p:cNvPr id="65541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For people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smtClean="0"/>
              <a:t>They help to control floods by absorbing excess runoff from precipitation.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smtClean="0"/>
              <a:t>They act as natural filters. Pollution settles in the wetlands and is absorbed by its plants.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What is it about water’s structure that makes it unique?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The structure makes it a </a:t>
            </a:r>
            <a:r>
              <a:rPr lang="en-US" u="sng" dirty="0" smtClean="0"/>
              <a:t>polar molecule</a:t>
            </a:r>
            <a:r>
              <a:rPr lang="en-US" dirty="0" smtClean="0"/>
              <a:t>.</a:t>
            </a:r>
          </a:p>
          <a:p>
            <a:pPr lvl="1" eaLnBrk="1" hangingPunct="1">
              <a:buFont typeface="Tahoma" charset="0"/>
              <a:buChar char="–"/>
              <a:defRPr/>
            </a:pPr>
            <a:r>
              <a:rPr lang="en-US" dirty="0" smtClean="0"/>
              <a:t>A polar molecule is a molecule with positive and negative charges on their ends.</a:t>
            </a:r>
          </a:p>
        </p:txBody>
      </p:sp>
      <p:pic>
        <p:nvPicPr>
          <p:cNvPr id="6148" name="Picture 5" descr="Water Molecu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3976181" y="4101019"/>
            <a:ext cx="2334638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152400" y="3962400"/>
            <a:ext cx="38100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What are the charges of the hydrogen atoms?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What are the charges of the oxygen atom?</a:t>
            </a:r>
          </a:p>
          <a:p>
            <a:pPr eaLnBrk="1" hangingPunct="1">
              <a:spcBef>
                <a:spcPct val="50000"/>
              </a:spcBef>
            </a:pPr>
            <a:r>
              <a:rPr lang="en-US" dirty="0">
                <a:latin typeface="Arial" charset="0"/>
              </a:rPr>
              <a:t>Are polar molecules attracted to each other?</a:t>
            </a:r>
          </a:p>
        </p:txBody>
      </p:sp>
      <p:pic>
        <p:nvPicPr>
          <p:cNvPr id="6" name="Picture 5" descr="water bond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3657600"/>
            <a:ext cx="2362200" cy="28346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is groundwater?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mtClean="0"/>
              <a:t>The water found in cracks and pores in sand, gravel and rocks below the earth’s surface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  <p:pic>
        <p:nvPicPr>
          <p:cNvPr id="22532" name="Picture 5" descr="groundwat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3124200"/>
            <a:ext cx="5562600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 Box 6"/>
          <p:cNvSpPr txBox="1">
            <a:spLocks noChangeArrowheads="1"/>
          </p:cNvSpPr>
          <p:nvPr/>
        </p:nvSpPr>
        <p:spPr bwMode="auto">
          <a:xfrm>
            <a:off x="838200" y="6324600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http://www.drillwell.com/client_images/groundwater.jpg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is an aquifer?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7924800" cy="1066800"/>
          </a:xfrm>
        </p:spPr>
        <p:txBody>
          <a:bodyPr/>
          <a:lstStyle/>
          <a:p>
            <a:pPr lvl="1" eaLnBrk="1" hangingPunct="1">
              <a:buFont typeface="Tahoma" charset="0"/>
              <a:buNone/>
              <a:defRPr/>
            </a:pPr>
            <a:r>
              <a:rPr lang="en-US" sz="2400" smtClean="0"/>
              <a:t>A permeable rock layer underground that is contains freshwater.</a:t>
            </a:r>
          </a:p>
          <a:p>
            <a:pPr eaLnBrk="1" hangingPunct="1">
              <a:defRPr/>
            </a:pPr>
            <a:endParaRPr lang="en-US" sz="2800" smtClean="0"/>
          </a:p>
        </p:txBody>
      </p:sp>
      <p:pic>
        <p:nvPicPr>
          <p:cNvPr id="23556" name="Picture 4" descr="groundwater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143000" y="2743200"/>
            <a:ext cx="6553200" cy="36750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3-2-1 Summarize!!!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7400" y="1600200"/>
            <a:ext cx="7086600" cy="114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Write 3 facts you wrote in your notes in complete sentences.</a:t>
            </a:r>
          </a:p>
        </p:txBody>
      </p:sp>
      <p:pic>
        <p:nvPicPr>
          <p:cNvPr id="6" name="Picture 5" descr="NumberThree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524000"/>
            <a:ext cx="1219200" cy="1344168"/>
          </a:xfrm>
          <a:prstGeom prst="rect">
            <a:avLst/>
          </a:prstGeom>
        </p:spPr>
      </p:pic>
      <p:pic>
        <p:nvPicPr>
          <p:cNvPr id="7" name="Picture 6" descr="one-stopLOGO-BLK2.jpgimgrev300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4876800"/>
            <a:ext cx="990600" cy="990600"/>
          </a:xfrm>
          <a:prstGeom prst="rect">
            <a:avLst/>
          </a:prstGeom>
        </p:spPr>
      </p:pic>
      <p:pic>
        <p:nvPicPr>
          <p:cNvPr id="8" name="Picture 7" descr="two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200400"/>
            <a:ext cx="1376363" cy="13763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1200" y="30480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/>
              <a:t>Write 2 facts given to you verbally that you did NOT write down in complete sentences.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600" y="48006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/>
              <a:t>Write 1 question that presented itself to you while taking notes.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Water Video</a:t>
            </a:r>
          </a:p>
        </p:txBody>
      </p:sp>
      <p:pic>
        <p:nvPicPr>
          <p:cNvPr id="58373" name="Biology_of_Water__The__Water__A_Miraculous_Substance__The_Properties_of_Water_and_the_Development_of.asf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1447800"/>
            <a:ext cx="7162800" cy="4884738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837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837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37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8373"/>
                </p:tgtEl>
              </p:cMediaNode>
            </p:vide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Wetlands</a:t>
            </a:r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are they and why are they important?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Wetland Video</a:t>
            </a:r>
          </a:p>
        </p:txBody>
      </p:sp>
      <p:pic>
        <p:nvPicPr>
          <p:cNvPr id="68612" name="Wetland_Biomes__Essential_and_Endangered.asf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62000" y="1371600"/>
            <a:ext cx="7391400" cy="5040313"/>
          </a:xfr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86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86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61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8612"/>
                </p:tgtEl>
              </p:cMediaNode>
            </p:vide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Water Pollution</a:t>
            </a: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buFontTx/>
              <a:buChar char="•"/>
              <a:defRPr/>
            </a:pPr>
            <a:r>
              <a:rPr lang="en-US" smtClean="0"/>
              <a:t>What is it?</a:t>
            </a:r>
          </a:p>
          <a:p>
            <a:pPr eaLnBrk="1" hangingPunct="1">
              <a:buFontTx/>
              <a:buChar char="•"/>
              <a:defRPr/>
            </a:pPr>
            <a:r>
              <a:rPr lang="en-US" smtClean="0"/>
              <a:t>Where do we find it?</a:t>
            </a:r>
          </a:p>
          <a:p>
            <a:pPr eaLnBrk="1" hangingPunct="1">
              <a:buFontTx/>
              <a:buChar char="•"/>
              <a:defRPr/>
            </a:pPr>
            <a:r>
              <a:rPr lang="en-US" smtClean="0"/>
              <a:t>What can we do about it?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What is Water Pollution?</a:t>
            </a:r>
          </a:p>
        </p:txBody>
      </p:sp>
      <p:pic>
        <p:nvPicPr>
          <p:cNvPr id="31747" name="Picture 10" descr="water pollu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2895600"/>
            <a:ext cx="6400800" cy="3616325"/>
          </a:xfrm>
          <a:noFill/>
        </p:spPr>
      </p:pic>
      <p:sp>
        <p:nvSpPr>
          <p:cNvPr id="31748" name="Text Box 11"/>
          <p:cNvSpPr txBox="1">
            <a:spLocks noChangeArrowheads="1"/>
          </p:cNvSpPr>
          <p:nvPr/>
        </p:nvSpPr>
        <p:spPr bwMode="auto">
          <a:xfrm>
            <a:off x="609600" y="1600200"/>
            <a:ext cx="7848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1749" name="Text Box 12"/>
          <p:cNvSpPr txBox="1">
            <a:spLocks noChangeArrowheads="1"/>
          </p:cNvSpPr>
          <p:nvPr/>
        </p:nvSpPr>
        <p:spPr bwMode="auto">
          <a:xfrm>
            <a:off x="685800" y="1600200"/>
            <a:ext cx="7848600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The addition of any substance that causes a negative effect on water or the living things that depend on the water.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727" name="Group 71"/>
          <p:cNvGraphicFramePr>
            <a:graphicFrameLocks noGrp="1"/>
          </p:cNvGraphicFramePr>
          <p:nvPr>
            <p:ph/>
          </p:nvPr>
        </p:nvGraphicFramePr>
        <p:xfrm>
          <a:off x="457200" y="292100"/>
          <a:ext cx="8229600" cy="6089653"/>
        </p:xfrm>
        <a:graphic>
          <a:graphicData uri="http://schemas.openxmlformats.org/drawingml/2006/table">
            <a:tbl>
              <a:tblPr/>
              <a:tblGrid>
                <a:gridCol w="2743200"/>
                <a:gridCol w="2743200"/>
                <a:gridCol w="2743200"/>
              </a:tblGrid>
              <a:tr h="715963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Freshwater Pollutants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Kind of Pollutants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Examples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Sources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49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Disease causing organisms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E. coli, </a:t>
                      </a:r>
                      <a:r>
                        <a:rPr kumimoji="0" lang="en-US" sz="18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Giardia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, bacteria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Human and animal waste, runoff from farms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60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Pesticides and fertilizers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DDT, nitrates, phosphates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Runoff from farm fields, golf courses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Industrial chemicals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PCB’s, Carbon tetrachloride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Factories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Metals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Lead, Mercury, Copper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Factories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5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Petroleum products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Oil, Gasoline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120000"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ahoma" charset="0"/>
                        </a:rPr>
                        <a:t>Road runoff,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How can you classify pollution sources?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Point Source of pollution- A specific source of pollution.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defRPr/>
            </a:pPr>
            <a:endParaRPr lang="en-US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smtClean="0"/>
              <a:t>Non-point source of pollution- A non specific source of pollution.</a:t>
            </a:r>
          </a:p>
        </p:txBody>
      </p:sp>
      <p:pic>
        <p:nvPicPr>
          <p:cNvPr id="33796" name="Picture 4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410200" y="1295400"/>
            <a:ext cx="2133600" cy="2011363"/>
          </a:xfrm>
        </p:spPr>
      </p:pic>
      <p:pic>
        <p:nvPicPr>
          <p:cNvPr id="33797" name="Picture 5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648200" y="3886200"/>
            <a:ext cx="3429000" cy="2244725"/>
          </a:xfrm>
          <a:noFill/>
        </p:spPr>
      </p:pic>
      <p:pic>
        <p:nvPicPr>
          <p:cNvPr id="3379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3505200"/>
            <a:ext cx="4129088" cy="270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9" name="Text Box 8"/>
          <p:cNvSpPr txBox="1">
            <a:spLocks noChangeArrowheads="1"/>
          </p:cNvSpPr>
          <p:nvPr/>
        </p:nvSpPr>
        <p:spPr bwMode="auto">
          <a:xfrm>
            <a:off x="4648200" y="1447800"/>
            <a:ext cx="53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A. </a:t>
            </a:r>
          </a:p>
        </p:txBody>
      </p:sp>
      <p:sp>
        <p:nvSpPr>
          <p:cNvPr id="33800" name="Text Box 10"/>
          <p:cNvSpPr txBox="1">
            <a:spLocks noChangeArrowheads="1"/>
          </p:cNvSpPr>
          <p:nvPr/>
        </p:nvSpPr>
        <p:spPr bwMode="auto">
          <a:xfrm>
            <a:off x="4495800" y="31242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What physical properties make water unique?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dirty="0" smtClean="0"/>
              <a:t>Capillary Action- the force of attraction between water molecules allows water to move through porous material.</a:t>
            </a:r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endParaRPr lang="en-US" dirty="0" smtClean="0"/>
          </a:p>
          <a:p>
            <a:pPr marL="609600" indent="-609600" eaLnBrk="1" hangingPunct="1">
              <a:buClr>
                <a:schemeClr val="tx1"/>
              </a:buClr>
              <a:buFontTx/>
              <a:buAutoNum type="arabicPeriod"/>
              <a:defRPr/>
            </a:pPr>
            <a:r>
              <a:rPr lang="en-US" dirty="0" smtClean="0"/>
              <a:t>Surface Tension-the tightness of the surface of the water caused by the attraction between water molecules. </a:t>
            </a:r>
          </a:p>
          <a:p>
            <a:pPr marL="609600" indent="-609600" eaLnBrk="1" hangingPunct="1">
              <a:buFontTx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Which sources are Non- point Sources of Pollution? Point Sources?</a:t>
            </a:r>
          </a:p>
        </p:txBody>
      </p:sp>
      <p:pic>
        <p:nvPicPr>
          <p:cNvPr id="34819" name="Picture 5" descr="water pollu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828800"/>
            <a:ext cx="8305800" cy="46926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Which are point sources of pollution?</a:t>
            </a:r>
          </a:p>
        </p:txBody>
      </p:sp>
      <p:pic>
        <p:nvPicPr>
          <p:cNvPr id="35843" name="Picture 6" descr="water pollu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1752600"/>
            <a:ext cx="8534400" cy="482123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What are the three sources of water pollution?	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/>
              <a:t>Human waste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/>
              <a:t>Industrial waste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mtClean="0"/>
              <a:t>Chemical Runoff</a:t>
            </a:r>
          </a:p>
        </p:txBody>
      </p:sp>
      <p:pic>
        <p:nvPicPr>
          <p:cNvPr id="36868" name="Picture 4" descr="j043725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2514600"/>
            <a:ext cx="37338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How do human wastes pollute our water?	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During floods sanitary sewers overflow and run into surface waters such as creeks and rivers.</a:t>
            </a:r>
          </a:p>
          <a:p>
            <a:pPr eaLnBrk="1" hangingPunct="1">
              <a:defRPr/>
            </a:pPr>
            <a:r>
              <a:rPr lang="en-US" dirty="0" smtClean="0"/>
              <a:t>BE CAREFUL WHERE YOU PUT A SEPTIC TANK! A septic tank too close to a creek or aquifer will cause sewage contamination.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How do industries pollute our waters?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05000"/>
            <a:ext cx="8229600" cy="3810000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  <a:defRPr/>
            </a:pPr>
            <a:r>
              <a:rPr lang="en-US" sz="2800" smtClean="0"/>
              <a:t>Chemicals- Toxic chemicals are released into the water either purposely or accidentally.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800" smtClean="0"/>
              <a:t>Smoke and exhaust- The burning of coal and oil releases Sulfur dioxide. As a result acid rain is produced.</a:t>
            </a:r>
          </a:p>
          <a:p>
            <a:pPr marL="609600" indent="-609600" eaLnBrk="1" hangingPunct="1">
              <a:buFontTx/>
              <a:buAutoNum type="arabicPeriod"/>
              <a:defRPr/>
            </a:pPr>
            <a:r>
              <a:rPr lang="en-US" sz="2800" smtClean="0"/>
              <a:t>Heat Pollution- Industries use water to cool the machinery and return it to the lake. This increases the temperature of the lake.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smtClean="0"/>
              <a:t>How does chemical runoff pollute our waters?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Runoff from farms- pesticides and fertilizers used on farms runoff from the fields into the creeks.</a:t>
            </a:r>
          </a:p>
          <a:p>
            <a:pPr eaLnBrk="1" hangingPunct="1">
              <a:defRPr/>
            </a:pPr>
            <a:r>
              <a:rPr lang="en-US" smtClean="0"/>
              <a:t>Runoff from the roads- Oil and gasoline from cars drain into creeks and streams.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14400"/>
            <a:ext cx="8229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en-US" sz="5400" smtClean="0"/>
              <a:t>Solving pollution problems involves cleaning up existing problems as well as preventing new ones.</a:t>
            </a:r>
          </a:p>
        </p:txBody>
      </p:sp>
      <p:sp>
        <p:nvSpPr>
          <p:cNvPr id="40963" name="Text Box 4"/>
          <p:cNvSpPr txBox="1">
            <a:spLocks noChangeArrowheads="1"/>
          </p:cNvSpPr>
          <p:nvPr/>
        </p:nvSpPr>
        <p:spPr bwMode="auto">
          <a:xfrm>
            <a:off x="457200" y="5105400"/>
            <a:ext cx="807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/>
              <a:t>What do you think this means?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447800"/>
            <a:ext cx="8229600" cy="4038600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5400" smtClean="0"/>
              <a:t>Which is easier: Preventing pollution or Cleaning up water pollution?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0"/>
            <a:ext cx="3352800" cy="1162050"/>
          </a:xfrm>
        </p:spPr>
        <p:txBody>
          <a:bodyPr/>
          <a:lstStyle/>
          <a:p>
            <a:r>
              <a:rPr lang="en-US" dirty="0" smtClean="0"/>
              <a:t>What are ways we can prevent pollution?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228600" y="1435100"/>
            <a:ext cx="3352800" cy="46910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sz="2000" dirty="0" smtClean="0"/>
              <a:t>Using sand instead of salt on the roads.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Farmers can plant Grasses and Trees around Ponds and Streams.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Use of Wetlands to filter pollutants from mines.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Factories cool the water instead of dumping it into a river or lake.</a:t>
            </a:r>
          </a:p>
          <a:p>
            <a:pPr>
              <a:buFont typeface="Arial" pitchFamily="34" charset="0"/>
              <a:buChar char="•"/>
            </a:pPr>
            <a:endParaRPr lang="en-US" sz="2000" dirty="0" smtClean="0"/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Can you think of another?</a:t>
            </a:r>
            <a:endParaRPr lang="en-US" sz="20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94070"/>
            <a:ext cx="5334000" cy="6663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3-2-1 Summarize!!!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057400" y="1600200"/>
            <a:ext cx="7086600" cy="1143000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Write 3 facts you wrote in your notes in complete sentences.</a:t>
            </a:r>
          </a:p>
        </p:txBody>
      </p:sp>
      <p:pic>
        <p:nvPicPr>
          <p:cNvPr id="6" name="Picture 5" descr="NumberThreeSm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524000"/>
            <a:ext cx="1219200" cy="1344168"/>
          </a:xfrm>
          <a:prstGeom prst="rect">
            <a:avLst/>
          </a:prstGeom>
        </p:spPr>
      </p:pic>
      <p:pic>
        <p:nvPicPr>
          <p:cNvPr id="7" name="Picture 6" descr="one-stopLOGO-BLK2.jpgimgrev300x3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5000" y="4876800"/>
            <a:ext cx="990600" cy="990600"/>
          </a:xfrm>
          <a:prstGeom prst="rect">
            <a:avLst/>
          </a:prstGeom>
        </p:spPr>
      </p:pic>
      <p:pic>
        <p:nvPicPr>
          <p:cNvPr id="8" name="Picture 7" descr="two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9600" y="3200400"/>
            <a:ext cx="1376363" cy="137636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81200" y="3048000"/>
            <a:ext cx="7010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/>
              <a:t>Write 2 facts given to you verbally that you did NOT write down in complete sentences.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895600" y="4800600"/>
            <a:ext cx="609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3200" dirty="0" smtClean="0"/>
              <a:t>Write 1 question that presented itself to you while taking notes.</a:t>
            </a:r>
            <a:endParaRPr lang="en-US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Capillary Action in Action</a:t>
            </a:r>
          </a:p>
        </p:txBody>
      </p:sp>
      <p:pic>
        <p:nvPicPr>
          <p:cNvPr id="8195" name="Picture 5" descr="j01852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0" y="1371600"/>
            <a:ext cx="6172200" cy="3967163"/>
          </a:xfrm>
          <a:noFill/>
        </p:spPr>
      </p:pic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143000" y="5562600"/>
            <a:ext cx="678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b="1">
                <a:latin typeface="Arial" charset="0"/>
              </a:rPr>
              <a:t>How does water get to the leaves of the tree?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The River of Life</a:t>
            </a:r>
          </a:p>
        </p:txBody>
      </p:sp>
      <p:pic>
        <p:nvPicPr>
          <p:cNvPr id="78855" name="Biology_of_Water__The__The_River_of_Life__The_Hydrologic_Cycle_and_Water_Pollution_.asf">
            <a:hlinkClick r:id="" action="ppaction://media"/>
          </p:cNvPr>
          <p:cNvPicPr>
            <a:picLocks noGrp="1" noRot="1" noChangeAspect="1" noChangeArrowheads="1"/>
          </p:cNvPicPr>
          <p:nvPr>
            <p:ph idx="1"/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447800" y="1831975"/>
            <a:ext cx="6248400" cy="426085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88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88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85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8855"/>
                </p:tgtEl>
              </p:cMediaNode>
            </p:vide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en-US" dirty="0" smtClean="0"/>
              <a:t>Water Treatment- Drinking and Wastewater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 smtClean="0"/>
              <a:t>Describe the process used to treat our drinking and wastewater.</a:t>
            </a:r>
          </a:p>
          <a:p>
            <a:r>
              <a:rPr lang="en-US" dirty="0" smtClean="0"/>
              <a:t>Describe alternate ways to obtain freshwater.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Surface Tension, Huh?</a:t>
            </a:r>
          </a:p>
        </p:txBody>
      </p:sp>
      <p:pic>
        <p:nvPicPr>
          <p:cNvPr id="9219" name="Picture 6" descr="adultpurple">
            <a:hlinkClick r:id="rId2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371600" y="2043113"/>
            <a:ext cx="6350000" cy="3463925"/>
          </a:xfrm>
          <a:noFill/>
        </p:spPr>
      </p:pic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1066800" y="5715000"/>
            <a:ext cx="6934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>
                <a:latin typeface="Arial" charset="0"/>
              </a:rPr>
              <a:t>This is a water strider. How does it walk on water?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More Properties?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  <a:defRPr/>
            </a:pPr>
            <a:r>
              <a:rPr lang="en-US" sz="2800" dirty="0" smtClean="0"/>
              <a:t>3.Universal Solvent-Many substances ( the solute) can dissolve in water ( the solvent). Polar molecules will dissolve polar molecules.</a:t>
            </a:r>
          </a:p>
          <a:p>
            <a:pPr eaLnBrk="1" hangingPunct="1">
              <a:buFontTx/>
              <a:buNone/>
              <a:defRPr/>
            </a:pPr>
            <a:endParaRPr lang="en-US" sz="2800" dirty="0" smtClean="0"/>
          </a:p>
          <a:p>
            <a:pPr eaLnBrk="1" hangingPunct="1">
              <a:buFontTx/>
              <a:buNone/>
              <a:defRPr/>
            </a:pPr>
            <a:r>
              <a:rPr lang="en-US" sz="2800" dirty="0" smtClean="0"/>
              <a:t>4. High Specific Heat Capacity-Water has a high specific heat which means it takes a long time to heat or cool. This causes changes in climate around the world and helps to create the currents in the ocean.</a:t>
            </a:r>
          </a:p>
          <a:p>
            <a:pPr eaLnBrk="1" hangingPunct="1">
              <a:buFontTx/>
              <a:buNone/>
              <a:defRPr/>
            </a:pP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Even More Properties?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It’s density is 1 g/ ml.</a:t>
            </a:r>
          </a:p>
          <a:p>
            <a:pPr eaLnBrk="1" hangingPunct="1">
              <a:defRPr/>
            </a:pPr>
            <a:r>
              <a:rPr lang="en-US" dirty="0" smtClean="0"/>
              <a:t>The density can change if the temperature changes or salt is added to the water.</a:t>
            </a:r>
          </a:p>
          <a:p>
            <a:pPr eaLnBrk="1" hangingPunct="1">
              <a:defRPr/>
            </a:pPr>
            <a:r>
              <a:rPr lang="en-US" dirty="0" smtClean="0"/>
              <a:t>The density of ice is less than the density of water. This is called the density anomaly. </a:t>
            </a:r>
          </a:p>
          <a:p>
            <a:pPr eaLnBrk="1" hangingPunct="1">
              <a:defRPr/>
            </a:pPr>
            <a:endParaRPr lang="en-US" dirty="0" smtClean="0"/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cean">
  <a:themeElements>
    <a:clrScheme name="Ocean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charset="0"/>
          </a:defRPr>
        </a:defPPr>
      </a:lstStyle>
    </a:lnDef>
  </a:objectDefaults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5820</TotalTime>
  <Words>1669</Words>
  <Application>Microsoft Office PowerPoint</Application>
  <PresentationFormat>On-screen Show (4:3)</PresentationFormat>
  <Paragraphs>207</Paragraphs>
  <Slides>52</Slides>
  <Notes>2</Notes>
  <HiddenSlides>10</HiddenSlides>
  <MMClips>3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4" baseType="lpstr">
      <vt:lpstr>Ocean</vt:lpstr>
      <vt:lpstr>Chart</vt:lpstr>
      <vt:lpstr>Water An Introduction to Hydrology</vt:lpstr>
      <vt:lpstr>How much of the Earth’s surface is water?</vt:lpstr>
      <vt:lpstr>What is it about water’s structure that makes it unique?</vt:lpstr>
      <vt:lpstr>What physical properties make water unique?</vt:lpstr>
      <vt:lpstr>Capillary Action in Action</vt:lpstr>
      <vt:lpstr>Surface Tension, Huh?</vt:lpstr>
      <vt:lpstr>More Properties?</vt:lpstr>
      <vt:lpstr>Slide 8</vt:lpstr>
      <vt:lpstr>Even More Properties?</vt:lpstr>
      <vt:lpstr>Density Examples</vt:lpstr>
      <vt:lpstr>3-2-1 Summarize!!!</vt:lpstr>
      <vt:lpstr>Water Property Scenarios</vt:lpstr>
      <vt:lpstr>Water on Earth </vt:lpstr>
      <vt:lpstr>Why is water important?</vt:lpstr>
      <vt:lpstr>How much freshwater and saltwater is found on Earth?</vt:lpstr>
      <vt:lpstr>How much freshwater and saltwater is found on Earth?</vt:lpstr>
      <vt:lpstr>Why is the water cycle an important part of the hydrosphere?</vt:lpstr>
      <vt:lpstr>What processes are involved in the Hydrologic Cycle?</vt:lpstr>
      <vt:lpstr>What drives the Hydrologic Cycle?</vt:lpstr>
      <vt:lpstr>THE SUN!</vt:lpstr>
      <vt:lpstr>3-2-1 Summarize!!!</vt:lpstr>
      <vt:lpstr>Sources of Freshwater</vt:lpstr>
      <vt:lpstr>What are the parts of a River System?</vt:lpstr>
      <vt:lpstr>Compare a Lake to a Pond</vt:lpstr>
      <vt:lpstr>How do lakes and ponds change over time?</vt:lpstr>
      <vt:lpstr>Slide 26</vt:lpstr>
      <vt:lpstr>What is a wetland?</vt:lpstr>
      <vt:lpstr>What types of wetlands are there?</vt:lpstr>
      <vt:lpstr>Why are wetlands important?</vt:lpstr>
      <vt:lpstr>What is groundwater?</vt:lpstr>
      <vt:lpstr>What is an aquifer?</vt:lpstr>
      <vt:lpstr>3-2-1 Summarize!!!</vt:lpstr>
      <vt:lpstr>Water Video</vt:lpstr>
      <vt:lpstr>Wetlands</vt:lpstr>
      <vt:lpstr>Wetland Video</vt:lpstr>
      <vt:lpstr>Water Pollution</vt:lpstr>
      <vt:lpstr>What is Water Pollution?</vt:lpstr>
      <vt:lpstr>Slide 38</vt:lpstr>
      <vt:lpstr>How can you classify pollution sources?</vt:lpstr>
      <vt:lpstr>Which sources are Non- point Sources of Pollution? Point Sources?</vt:lpstr>
      <vt:lpstr>Which are point sources of pollution?</vt:lpstr>
      <vt:lpstr>What are the three sources of water pollution? </vt:lpstr>
      <vt:lpstr>How do human wastes pollute our water? </vt:lpstr>
      <vt:lpstr>How do industries pollute our waters?</vt:lpstr>
      <vt:lpstr>How does chemical runoff pollute our waters?</vt:lpstr>
      <vt:lpstr>Solving pollution problems involves cleaning up existing problems as well as preventing new ones.</vt:lpstr>
      <vt:lpstr>Which is easier: Preventing pollution or Cleaning up water pollution?</vt:lpstr>
      <vt:lpstr>What are ways we can prevent pollution?</vt:lpstr>
      <vt:lpstr>3-2-1 Summarize!!!</vt:lpstr>
      <vt:lpstr>The River of Life</vt:lpstr>
      <vt:lpstr>Water Treatment- Drinking and Wastewater</vt:lpstr>
      <vt:lpstr>Slide 52</vt:lpstr>
    </vt:vector>
  </TitlesOfParts>
  <Company>Lee County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An Introduction to Hydrology</dc:title>
  <dc:creator>rkowaleski</dc:creator>
  <cp:lastModifiedBy>rkowaleski</cp:lastModifiedBy>
  <cp:revision>266</cp:revision>
  <dcterms:created xsi:type="dcterms:W3CDTF">2008-03-06T19:04:00Z</dcterms:created>
  <dcterms:modified xsi:type="dcterms:W3CDTF">2014-02-07T19:57:19Z</dcterms:modified>
</cp:coreProperties>
</file>